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drawings/drawing1.xml" ContentType="application/vnd.openxmlformats-officedocument.drawingml.chartshapes+xml"/>
  <Override PartName="/ppt/charts/chart9.xml" ContentType="application/vnd.openxmlformats-officedocument.drawingml.chart+xml"/>
  <Override PartName="/ppt/theme/themeOverride7.xml" ContentType="application/vnd.openxmlformats-officedocument.themeOverride+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theme/themeOverride8.xml" ContentType="application/vnd.openxmlformats-officedocument.themeOverride+xml"/>
  <Override PartName="/ppt/drawings/drawing3.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46"/>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306" r:id="rId30"/>
    <p:sldId id="287" r:id="rId31"/>
    <p:sldId id="289" r:id="rId32"/>
    <p:sldId id="291" r:id="rId33"/>
    <p:sldId id="293" r:id="rId34"/>
    <p:sldId id="294" r:id="rId35"/>
    <p:sldId id="295" r:id="rId36"/>
    <p:sldId id="305" r:id="rId37"/>
    <p:sldId id="297" r:id="rId38"/>
    <p:sldId id="307" r:id="rId39"/>
    <p:sldId id="298" r:id="rId40"/>
    <p:sldId id="299" r:id="rId41"/>
    <p:sldId id="300" r:id="rId42"/>
    <p:sldId id="302" r:id="rId43"/>
    <p:sldId id="303" r:id="rId44"/>
    <p:sldId id="304" r:id="rId45"/>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2" d="100"/>
          <a:sy n="112" d="100"/>
        </p:scale>
        <p:origin x="294" y="138"/>
      </p:cViewPr>
      <p:guideLst>
        <p:guide orient="horz" pos="2160"/>
        <p:guide pos="2880"/>
      </p:guideLst>
    </p:cSldViewPr>
  </p:slideViewPr>
  <p:notesTextViewPr>
    <p:cViewPr>
      <p:scale>
        <a:sx n="1" d="1"/>
        <a:sy n="1" d="1"/>
      </p:scale>
      <p:origin x="0" y="0"/>
    </p:cViewPr>
  </p:notesTextViewPr>
  <p:sorterViewPr>
    <p:cViewPr varScale="1">
      <p:scale>
        <a:sx n="1" d="1"/>
        <a:sy n="1" d="1"/>
      </p:scale>
      <p:origin x="0" y="-62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1.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3.xml"/><Relationship Id="rId1" Type="http://schemas.microsoft.com/office/2011/relationships/chartStyle" Target="style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Column3</c:v>
                </c:pt>
              </c:strCache>
            </c:strRef>
          </c:tx>
          <c:spPr>
            <a:solidFill>
              <a:schemeClr val="accent1"/>
            </a:solidFill>
            <a:ln>
              <a:noFill/>
            </a:ln>
            <a:effectLst/>
          </c:spPr>
          <c:invertIfNegative val="0"/>
          <c:dPt>
            <c:idx val="0"/>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8-9F81-4127-955B-D030227D60CE}"/>
              </c:ext>
            </c:extLst>
          </c:dPt>
          <c:dPt>
            <c:idx val="1"/>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9F81-4127-955B-D030227D60CE}"/>
              </c:ext>
            </c:extLst>
          </c:dPt>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A-9F81-4127-955B-D030227D60CE}"/>
              </c:ext>
            </c:extLst>
          </c:dPt>
          <c:dPt>
            <c:idx val="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B-9F81-4127-955B-D030227D60CE}"/>
              </c:ext>
            </c:extLst>
          </c:dPt>
          <c:dPt>
            <c:idx val="4"/>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C-9F81-4127-955B-D030227D60CE}"/>
              </c:ext>
            </c:extLst>
          </c:dPt>
          <c:dPt>
            <c:idx val="5"/>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D-9F81-4127-955B-D030227D60CE}"/>
              </c:ext>
            </c:extLst>
          </c:dPt>
          <c:dPt>
            <c:idx val="6"/>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E-9F81-4127-955B-D030227D60CE}"/>
              </c:ext>
            </c:extLst>
          </c:dPt>
          <c:dPt>
            <c:idx val="7"/>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F-9F81-4127-955B-D030227D60CE}"/>
              </c:ext>
            </c:extLst>
          </c:dPt>
          <c:dPt>
            <c:idx val="8"/>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0-9F81-4127-955B-D030227D60CE}"/>
              </c:ext>
            </c:extLst>
          </c:dPt>
          <c:dPt>
            <c:idx val="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1-9F81-4127-955B-D030227D60CE}"/>
              </c:ext>
            </c:extLst>
          </c:dPt>
          <c:dPt>
            <c:idx val="10"/>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2-9F81-4127-955B-D030227D60CE}"/>
              </c:ext>
            </c:extLst>
          </c:dPt>
          <c:dPt>
            <c:idx val="11"/>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3-9F81-4127-955B-D030227D60CE}"/>
              </c:ext>
            </c:extLst>
          </c:dPt>
          <c:dPt>
            <c:idx val="12"/>
            <c:invertIfNegative val="0"/>
            <c:bubble3D val="0"/>
            <c:extLst xmlns:c16r2="http://schemas.microsoft.com/office/drawing/2015/06/chart">
              <c:ext xmlns:c16="http://schemas.microsoft.com/office/drawing/2014/chart" uri="{C3380CC4-5D6E-409C-BE32-E72D297353CC}">
                <c16:uniqueId val="{00000014-9F81-4127-955B-D030227D60CE}"/>
              </c:ext>
            </c:extLst>
          </c:dPt>
          <c:dPt>
            <c:idx val="13"/>
            <c:invertIfNegative val="0"/>
            <c:bubble3D val="0"/>
            <c:extLst xmlns:c16r2="http://schemas.microsoft.com/office/drawing/2015/06/chart">
              <c:ext xmlns:c16="http://schemas.microsoft.com/office/drawing/2014/chart" uri="{C3380CC4-5D6E-409C-BE32-E72D297353CC}">
                <c16:uniqueId val="{00000004-9F81-4127-955B-D030227D60CE}"/>
              </c:ext>
            </c:extLst>
          </c:dPt>
          <c:dPt>
            <c:idx val="14"/>
            <c:invertIfNegative val="0"/>
            <c:bubble3D val="0"/>
            <c:extLst xmlns:c16r2="http://schemas.microsoft.com/office/drawing/2015/06/chart">
              <c:ext xmlns:c16="http://schemas.microsoft.com/office/drawing/2014/chart" uri="{C3380CC4-5D6E-409C-BE32-E72D297353CC}">
                <c16:uniqueId val="{00000003-9F81-4127-955B-D030227D60CE}"/>
              </c:ext>
            </c:extLst>
          </c:dPt>
          <c:dPt>
            <c:idx val="15"/>
            <c:invertIfNegative val="0"/>
            <c:bubble3D val="0"/>
            <c:extLst xmlns:c16r2="http://schemas.microsoft.com/office/drawing/2015/06/chart">
              <c:ext xmlns:c16="http://schemas.microsoft.com/office/drawing/2014/chart" uri="{C3380CC4-5D6E-409C-BE32-E72D297353CC}">
                <c16:uniqueId val="{00000006-9F81-4127-955B-D030227D60CE}"/>
              </c:ext>
            </c:extLst>
          </c:dPt>
          <c:dPt>
            <c:idx val="16"/>
            <c:invertIfNegative val="0"/>
            <c:bubble3D val="0"/>
            <c:extLst xmlns:c16r2="http://schemas.microsoft.com/office/drawing/2015/06/chart">
              <c:ext xmlns:c16="http://schemas.microsoft.com/office/drawing/2014/chart" uri="{C3380CC4-5D6E-409C-BE32-E72D297353CC}">
                <c16:uniqueId val="{00000007-9F81-4127-955B-D030227D60CE}"/>
              </c:ext>
            </c:extLst>
          </c:dPt>
          <c:dPt>
            <c:idx val="17"/>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9F81-4127-955B-D030227D60CE}"/>
              </c:ext>
            </c:extLst>
          </c:dPt>
          <c:dPt>
            <c:idx val="18"/>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15-9F81-4127-955B-D030227D60CE}"/>
              </c:ext>
            </c:extLst>
          </c:dPt>
          <c:dPt>
            <c:idx val="19"/>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6-9F81-4127-955B-D030227D60CE}"/>
              </c:ext>
            </c:extLst>
          </c:dPt>
          <c:dPt>
            <c:idx val="20"/>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7-9F81-4127-955B-D030227D60C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3000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Etravirine</c:v>
                </c:pt>
                <c:pt idx="1">
                  <c:v>Rilpivirine</c:v>
                </c:pt>
                <c:pt idx="2">
                  <c:v>Lopinavir/r</c:v>
                </c:pt>
                <c:pt idx="3">
                  <c:v>Darunavir/r</c:v>
                </c:pt>
                <c:pt idx="4">
                  <c:v>Atazanavir</c:v>
                </c:pt>
                <c:pt idx="5">
                  <c:v>Lamivudine</c:v>
                </c:pt>
                <c:pt idx="6">
                  <c:v>Zidovudine</c:v>
                </c:pt>
                <c:pt idx="7">
                  <c:v>Abacavir</c:v>
                </c:pt>
                <c:pt idx="8">
                  <c:v>TDF</c:v>
                </c:pt>
                <c:pt idx="9">
                  <c:v>TAF</c:v>
                </c:pt>
                <c:pt idx="10">
                  <c:v>MK-8591*</c:v>
                </c:pt>
                <c:pt idx="11">
                  <c:v>Emtricitabine</c:v>
                </c:pt>
                <c:pt idx="12">
                  <c:v>Raltegravir</c:v>
                </c:pt>
                <c:pt idx="13">
                  <c:v>Dolutegravir</c:v>
                </c:pt>
                <c:pt idx="14">
                  <c:v>Elvitegravir/r</c:v>
                </c:pt>
                <c:pt idx="15">
                  <c:v>Cabotegravir</c:v>
                </c:pt>
                <c:pt idx="16">
                  <c:v>Bictegravir</c:v>
                </c:pt>
                <c:pt idx="17">
                  <c:v>GSK-795 (BMS-176)</c:v>
                </c:pt>
                <c:pt idx="18">
                  <c:v>Fostemsavir</c:v>
                </c:pt>
                <c:pt idx="19">
                  <c:v>Maraviroc</c:v>
                </c:pt>
                <c:pt idx="20">
                  <c:v>T-20</c:v>
                </c:pt>
              </c:strCache>
            </c:strRef>
          </c:cat>
          <c:val>
            <c:numRef>
              <c:f>Sheet1!$B$2:$B$22</c:f>
              <c:numCache>
                <c:formatCode>General</c:formatCode>
                <c:ptCount val="21"/>
                <c:pt idx="0">
                  <c:v>-1.99</c:v>
                </c:pt>
                <c:pt idx="1">
                  <c:v>-1.29</c:v>
                </c:pt>
                <c:pt idx="2">
                  <c:v>-1.85</c:v>
                </c:pt>
                <c:pt idx="3">
                  <c:v>-1.5</c:v>
                </c:pt>
                <c:pt idx="4">
                  <c:v>-1.58</c:v>
                </c:pt>
                <c:pt idx="5">
                  <c:v>-1.19</c:v>
                </c:pt>
                <c:pt idx="6">
                  <c:v>-0.85</c:v>
                </c:pt>
                <c:pt idx="7">
                  <c:v>-1.61</c:v>
                </c:pt>
                <c:pt idx="8">
                  <c:v>-1.5</c:v>
                </c:pt>
                <c:pt idx="9">
                  <c:v>-1.73</c:v>
                </c:pt>
                <c:pt idx="10">
                  <c:v>-1.67</c:v>
                </c:pt>
                <c:pt idx="11">
                  <c:v>-1.7</c:v>
                </c:pt>
                <c:pt idx="12">
                  <c:v>-2.16</c:v>
                </c:pt>
                <c:pt idx="13">
                  <c:v>-2.46</c:v>
                </c:pt>
                <c:pt idx="14">
                  <c:v>-1.99</c:v>
                </c:pt>
                <c:pt idx="15">
                  <c:v>-2.34</c:v>
                </c:pt>
                <c:pt idx="16">
                  <c:v>-2.4300000000000002</c:v>
                </c:pt>
                <c:pt idx="17">
                  <c:v>-1.7</c:v>
                </c:pt>
                <c:pt idx="18">
                  <c:v>-1.73</c:v>
                </c:pt>
                <c:pt idx="19">
                  <c:v>-1.6</c:v>
                </c:pt>
                <c:pt idx="20">
                  <c:v>-1.96</c:v>
                </c:pt>
              </c:numCache>
            </c:numRef>
          </c:val>
          <c:extLst xmlns:c16r2="http://schemas.microsoft.com/office/drawing/2015/06/chart">
            <c:ext xmlns:c16="http://schemas.microsoft.com/office/drawing/2014/chart" uri="{C3380CC4-5D6E-409C-BE32-E72D297353CC}">
              <c16:uniqueId val="{00000000-9F81-4127-955B-D030227D60CE}"/>
            </c:ext>
          </c:extLst>
        </c:ser>
        <c:dLbls>
          <c:showLegendKey val="0"/>
          <c:showVal val="0"/>
          <c:showCatName val="0"/>
          <c:showSerName val="0"/>
          <c:showPercent val="0"/>
          <c:showBubbleSize val="0"/>
        </c:dLbls>
        <c:gapWidth val="88"/>
        <c:overlap val="-7"/>
        <c:axId val="128812616"/>
        <c:axId val="128503840"/>
      </c:barChart>
      <c:catAx>
        <c:axId val="128812616"/>
        <c:scaling>
          <c:orientation val="minMax"/>
        </c:scaling>
        <c:delete val="0"/>
        <c:axPos val="b"/>
        <c:numFmt formatCode="General" sourceLinked="1"/>
        <c:majorTickMark val="in"/>
        <c:minorTickMark val="none"/>
        <c:tickLblPos val="high"/>
        <c:spPr>
          <a:noFill/>
          <a:ln w="28575" cap="flat" cmpd="sng" algn="ctr">
            <a:solidFill>
              <a:schemeClr val="tx1"/>
            </a:solidFill>
            <a:round/>
          </a:ln>
          <a:effectLst/>
        </c:spPr>
        <c:txPr>
          <a:bodyPr rot="-2880000" spcFirstLastPara="1" vertOverflow="ellipsis" wrap="square" anchor="ctr" anchorCtr="1"/>
          <a:lstStyle/>
          <a:p>
            <a:pPr>
              <a:defRPr sz="1050" b="0" i="0" u="none" strike="noStrike" kern="1200" baseline="0">
                <a:solidFill>
                  <a:schemeClr val="tx1"/>
                </a:solidFill>
                <a:latin typeface="+mn-lt"/>
                <a:ea typeface="+mn-ea"/>
                <a:cs typeface="+mn-cs"/>
              </a:defRPr>
            </a:pPr>
            <a:endParaRPr lang="en-US"/>
          </a:p>
        </c:txPr>
        <c:crossAx val="128503840"/>
        <c:crosses val="autoZero"/>
        <c:auto val="1"/>
        <c:lblAlgn val="ctr"/>
        <c:lblOffset val="0"/>
        <c:noMultiLvlLbl val="0"/>
      </c:catAx>
      <c:valAx>
        <c:axId val="1285038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8812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71762868118402"/>
          <c:y val="0.2197490514294301"/>
          <c:w val="0.73788046621290981"/>
          <c:h val="0.72928298735385344"/>
        </c:manualLayout>
      </c:layout>
      <c:barChart>
        <c:barDir val="col"/>
        <c:grouping val="clustered"/>
        <c:varyColors val="0"/>
        <c:ser>
          <c:idx val="0"/>
          <c:order val="0"/>
          <c:tx>
            <c:strRef>
              <c:f>Sheet1!$B$1</c:f>
              <c:strCache>
                <c:ptCount val="1"/>
                <c:pt idx="0">
                  <c:v>DTG ITT-E (n=69)</c:v>
                </c:pt>
              </c:strCache>
            </c:strRef>
          </c:tx>
          <c:spPr>
            <a:solidFill>
              <a:srgbClr val="002F5F"/>
            </a:solidFill>
            <a:ln w="6340">
              <a:noFill/>
            </a:ln>
          </c:spPr>
          <c:invertIfNegative val="0"/>
          <c:dLbls>
            <c:spPr>
              <a:noFill/>
              <a:ln w="25361">
                <a:noFill/>
              </a:ln>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Virologic
success</c:v>
                </c:pt>
                <c:pt idx="1">
                  <c:v>Virologic
non-response</c:v>
                </c:pt>
                <c:pt idx="2">
                  <c:v>No virologic
data</c:v>
                </c:pt>
              </c:strCache>
            </c:strRef>
          </c:cat>
          <c:val>
            <c:numRef>
              <c:f>Sheet1!$B$2:$B$4</c:f>
              <c:numCache>
                <c:formatCode>0</c:formatCode>
                <c:ptCount val="3"/>
                <c:pt idx="0">
                  <c:v>75</c:v>
                </c:pt>
                <c:pt idx="1">
                  <c:v>9</c:v>
                </c:pt>
                <c:pt idx="2">
                  <c:v>16</c:v>
                </c:pt>
              </c:numCache>
            </c:numRef>
          </c:val>
          <c:extLst xmlns:c16r2="http://schemas.microsoft.com/office/drawing/2015/06/chart">
            <c:ext xmlns:c16="http://schemas.microsoft.com/office/drawing/2014/chart" uri="{C3380CC4-5D6E-409C-BE32-E72D297353CC}">
              <c16:uniqueId val="{00000000-0E84-41C5-BB72-62269BB62C34}"/>
            </c:ext>
          </c:extLst>
        </c:ser>
        <c:ser>
          <c:idx val="1"/>
          <c:order val="1"/>
          <c:tx>
            <c:strRef>
              <c:f>Sheet1!$C$1</c:f>
              <c:strCache>
                <c:ptCount val="1"/>
                <c:pt idx="0">
                  <c:v>EFV ITT-E (n=44)</c:v>
                </c:pt>
              </c:strCache>
            </c:strRef>
          </c:tx>
          <c:spPr>
            <a:solidFill>
              <a:srgbClr val="00B050"/>
            </a:solidFill>
            <a:ln w="6340">
              <a:noFill/>
            </a:ln>
          </c:spPr>
          <c:invertIfNegative val="0"/>
          <c:dLbls>
            <c:spPr>
              <a:noFill/>
              <a:ln w="25361">
                <a:noFill/>
              </a:ln>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Virologic
success</c:v>
                </c:pt>
                <c:pt idx="1">
                  <c:v>Virologic
non-response</c:v>
                </c:pt>
                <c:pt idx="2">
                  <c:v>No virologic
data</c:v>
                </c:pt>
              </c:strCache>
            </c:strRef>
          </c:cat>
          <c:val>
            <c:numRef>
              <c:f>Sheet1!$C$2:$C$4</c:f>
              <c:numCache>
                <c:formatCode>0</c:formatCode>
                <c:ptCount val="3"/>
                <c:pt idx="0">
                  <c:v>82</c:v>
                </c:pt>
                <c:pt idx="1">
                  <c:v>7</c:v>
                </c:pt>
                <c:pt idx="2">
                  <c:v>11</c:v>
                </c:pt>
              </c:numCache>
            </c:numRef>
          </c:val>
          <c:extLst xmlns:c16r2="http://schemas.microsoft.com/office/drawing/2015/06/chart">
            <c:ext xmlns:c16="http://schemas.microsoft.com/office/drawing/2014/chart" uri="{C3380CC4-5D6E-409C-BE32-E72D297353CC}">
              <c16:uniqueId val="{00000001-0E84-41C5-BB72-62269BB62C34}"/>
            </c:ext>
          </c:extLst>
        </c:ser>
        <c:dLbls>
          <c:showLegendKey val="0"/>
          <c:showVal val="0"/>
          <c:showCatName val="0"/>
          <c:showSerName val="0"/>
          <c:showPercent val="0"/>
          <c:showBubbleSize val="0"/>
        </c:dLbls>
        <c:gapWidth val="150"/>
        <c:axId val="92967736"/>
        <c:axId val="172425560"/>
      </c:barChart>
      <c:catAx>
        <c:axId val="92967736"/>
        <c:scaling>
          <c:orientation val="minMax"/>
        </c:scaling>
        <c:delete val="0"/>
        <c:axPos val="b"/>
        <c:numFmt formatCode="General" sourceLinked="1"/>
        <c:majorTickMark val="none"/>
        <c:minorTickMark val="none"/>
        <c:tickLblPos val="none"/>
        <c:spPr>
          <a:ln w="19009">
            <a:solidFill>
              <a:srgbClr val="000000"/>
            </a:solidFill>
          </a:ln>
        </c:spPr>
        <c:crossAx val="172425560"/>
        <c:crosses val="autoZero"/>
        <c:auto val="1"/>
        <c:lblAlgn val="ctr"/>
        <c:lblOffset val="100"/>
        <c:noMultiLvlLbl val="0"/>
      </c:catAx>
      <c:valAx>
        <c:axId val="172425560"/>
        <c:scaling>
          <c:orientation val="minMax"/>
          <c:max val="100"/>
        </c:scaling>
        <c:delete val="0"/>
        <c:axPos val="l"/>
        <c:title>
          <c:tx>
            <c:rich>
              <a:bodyPr/>
              <a:lstStyle/>
              <a:p>
                <a:pPr>
                  <a:defRPr/>
                </a:pPr>
                <a:r>
                  <a:rPr lang="en-US" dirty="0" smtClean="0"/>
                  <a:t>Participants </a:t>
                </a:r>
                <a:r>
                  <a:rPr lang="en-US" dirty="0"/>
                  <a:t>%</a:t>
                </a:r>
              </a:p>
            </c:rich>
          </c:tx>
          <c:layout>
            <c:manualLayout>
              <c:xMode val="edge"/>
              <c:yMode val="edge"/>
              <c:x val="4.8020966634644814E-2"/>
              <c:y val="0.30905175433519849"/>
            </c:manualLayout>
          </c:layout>
          <c:overlay val="0"/>
        </c:title>
        <c:numFmt formatCode="0" sourceLinked="1"/>
        <c:majorTickMark val="out"/>
        <c:minorTickMark val="none"/>
        <c:tickLblPos val="nextTo"/>
        <c:spPr>
          <a:ln w="19009">
            <a:solidFill>
              <a:srgbClr val="000000"/>
            </a:solidFill>
          </a:ln>
        </c:spPr>
        <c:crossAx val="92967736"/>
        <c:crosses val="autoZero"/>
        <c:crossBetween val="between"/>
        <c:majorUnit val="20"/>
      </c:valAx>
      <c:spPr>
        <a:noFill/>
        <a:ln w="25361">
          <a:noFill/>
        </a:ln>
      </c:spPr>
    </c:plotArea>
    <c:plotVisOnly val="1"/>
    <c:dispBlanksAs val="gap"/>
    <c:showDLblsOverMax val="0"/>
  </c:chart>
  <c:txPr>
    <a:bodyPr/>
    <a:lstStyle/>
    <a:p>
      <a:pPr>
        <a:defRPr lang="en-US"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542903783012"/>
          <c:y val="3.1660552637829603E-2"/>
          <c:w val="0.67488078712671695"/>
          <c:h val="0.80098044390488499"/>
        </c:manualLayout>
      </c:layout>
      <c:barChart>
        <c:barDir val="col"/>
        <c:grouping val="stacked"/>
        <c:varyColors val="0"/>
        <c:ser>
          <c:idx val="0"/>
          <c:order val="0"/>
          <c:tx>
            <c:strRef>
              <c:f>Sheet1!$B$1</c:f>
              <c:strCache>
                <c:ptCount val="1"/>
                <c:pt idx="0">
                  <c:v>Severe</c:v>
                </c:pt>
              </c:strCache>
            </c:strRef>
          </c:tx>
          <c:spPr>
            <a:ln>
              <a:noFill/>
            </a:ln>
          </c:spPr>
          <c:invertIfNegative val="0"/>
          <c:dPt>
            <c:idx val="0"/>
            <c:invertIfNegative val="0"/>
            <c:bubble3D val="0"/>
            <c:spPr>
              <a:solidFill>
                <a:srgbClr val="4F81BD"/>
              </a:solidFill>
              <a:ln>
                <a:solidFill>
                  <a:srgbClr val="4F81BD"/>
                </a:solidFill>
              </a:ln>
            </c:spPr>
          </c:dPt>
          <c:dPt>
            <c:idx val="1"/>
            <c:invertIfNegative val="0"/>
            <c:bubble3D val="0"/>
            <c:spPr>
              <a:solidFill>
                <a:srgbClr val="C0504D"/>
              </a:solidFill>
              <a:ln>
                <a:solidFill>
                  <a:srgbClr val="C0504D"/>
                </a:solidFill>
              </a:ln>
            </c:spPr>
          </c:dPt>
          <c:dPt>
            <c:idx val="2"/>
            <c:invertIfNegative val="0"/>
            <c:bubble3D val="0"/>
            <c:spPr>
              <a:solidFill>
                <a:srgbClr val="9BBB59"/>
              </a:solidFill>
              <a:ln>
                <a:solidFill>
                  <a:srgbClr val="9BBB59"/>
                </a:solidFill>
              </a:ln>
            </c:spPr>
          </c:dPt>
          <c:dPt>
            <c:idx val="3"/>
            <c:invertIfNegative val="0"/>
            <c:bubble3D val="0"/>
            <c:spPr>
              <a:solidFill>
                <a:srgbClr val="8064A2"/>
              </a:solidFill>
              <a:ln>
                <a:solidFill>
                  <a:srgbClr val="8064A2"/>
                </a:solidFill>
              </a:ln>
            </c:spPr>
          </c:dPt>
          <c:dPt>
            <c:idx val="4"/>
            <c:invertIfNegative val="0"/>
            <c:bubble3D val="0"/>
            <c:spPr>
              <a:solidFill>
                <a:srgbClr val="4BACC6"/>
              </a:solidFill>
              <a:ln>
                <a:solidFill>
                  <a:srgbClr val="4BACC6"/>
                </a:solidFill>
              </a:ln>
            </c:spPr>
          </c:dPt>
          <c:dPt>
            <c:idx val="5"/>
            <c:invertIfNegative val="0"/>
            <c:bubble3D val="0"/>
            <c:spPr>
              <a:solidFill>
                <a:srgbClr val="F79646"/>
              </a:solidFill>
              <a:ln>
                <a:solidFill>
                  <a:srgbClr val="F79646"/>
                </a:solidFill>
              </a:ln>
            </c:spPr>
          </c:dPt>
          <c:dPt>
            <c:idx val="7"/>
            <c:invertIfNegative val="0"/>
            <c:bubble3D val="0"/>
            <c:spPr>
              <a:solidFill>
                <a:srgbClr val="4F81BD"/>
              </a:solidFill>
              <a:ln>
                <a:solidFill>
                  <a:srgbClr val="4F81BD"/>
                </a:solidFill>
              </a:ln>
            </c:spPr>
          </c:dPt>
          <c:dPt>
            <c:idx val="8"/>
            <c:invertIfNegative val="0"/>
            <c:bubble3D val="0"/>
            <c:spPr>
              <a:solidFill>
                <a:srgbClr val="C0504D"/>
              </a:solidFill>
              <a:ln>
                <a:solidFill>
                  <a:srgbClr val="C0504D"/>
                </a:solidFill>
              </a:ln>
            </c:spPr>
          </c:dPt>
          <c:dPt>
            <c:idx val="9"/>
            <c:invertIfNegative val="0"/>
            <c:bubble3D val="0"/>
            <c:spPr>
              <a:solidFill>
                <a:srgbClr val="9BBB59"/>
              </a:solidFill>
              <a:ln>
                <a:solidFill>
                  <a:srgbClr val="9BBB59"/>
                </a:solidFill>
              </a:ln>
            </c:spPr>
          </c:dPt>
          <c:dPt>
            <c:idx val="10"/>
            <c:invertIfNegative val="0"/>
            <c:bubble3D val="0"/>
            <c:spPr>
              <a:solidFill>
                <a:srgbClr val="8064A2"/>
              </a:solidFill>
              <a:ln>
                <a:solidFill>
                  <a:srgbClr val="8064A2"/>
                </a:solidFill>
              </a:ln>
            </c:spPr>
          </c:dPt>
          <c:dPt>
            <c:idx val="11"/>
            <c:invertIfNegative val="0"/>
            <c:bubble3D val="0"/>
            <c:spPr>
              <a:solidFill>
                <a:srgbClr val="4BACC6"/>
              </a:solidFill>
              <a:ln>
                <a:solidFill>
                  <a:srgbClr val="4BACC6"/>
                </a:solidFill>
              </a:ln>
            </c:spPr>
          </c:dPt>
          <c:dPt>
            <c:idx val="12"/>
            <c:invertIfNegative val="0"/>
            <c:bubble3D val="0"/>
            <c:spPr>
              <a:solidFill>
                <a:srgbClr val="F79646"/>
              </a:solidFill>
              <a:ln>
                <a:solidFill>
                  <a:srgbClr val="F79646"/>
                </a:solidFill>
              </a:ln>
            </c:spPr>
          </c:dPt>
          <c:dPt>
            <c:idx val="14"/>
            <c:invertIfNegative val="0"/>
            <c:bubble3D val="0"/>
            <c:spPr>
              <a:solidFill>
                <a:srgbClr val="4F81BD"/>
              </a:solidFill>
              <a:ln>
                <a:solidFill>
                  <a:srgbClr val="4F81BD"/>
                </a:solidFill>
              </a:ln>
            </c:spPr>
          </c:dPt>
          <c:dPt>
            <c:idx val="15"/>
            <c:invertIfNegative val="0"/>
            <c:bubble3D val="0"/>
            <c:spPr>
              <a:solidFill>
                <a:srgbClr val="C0504D"/>
              </a:solidFill>
              <a:ln>
                <a:solidFill>
                  <a:srgbClr val="C0504D"/>
                </a:solidFill>
              </a:ln>
            </c:spPr>
          </c:dPt>
          <c:dPt>
            <c:idx val="16"/>
            <c:invertIfNegative val="0"/>
            <c:bubble3D val="0"/>
            <c:spPr>
              <a:solidFill>
                <a:srgbClr val="9BBB59"/>
              </a:solidFill>
              <a:ln>
                <a:solidFill>
                  <a:srgbClr val="9BBB59"/>
                </a:solidFill>
              </a:ln>
            </c:spPr>
          </c:dPt>
          <c:dPt>
            <c:idx val="17"/>
            <c:invertIfNegative val="0"/>
            <c:bubble3D val="0"/>
            <c:spPr>
              <a:solidFill>
                <a:srgbClr val="8064A2"/>
              </a:solidFill>
              <a:ln>
                <a:solidFill>
                  <a:srgbClr val="8064A2"/>
                </a:solidFill>
              </a:ln>
            </c:spPr>
          </c:dPt>
          <c:dPt>
            <c:idx val="18"/>
            <c:invertIfNegative val="0"/>
            <c:bubble3D val="0"/>
            <c:spPr>
              <a:solidFill>
                <a:srgbClr val="4BACC6"/>
              </a:solidFill>
              <a:ln>
                <a:solidFill>
                  <a:srgbClr val="4BACC6"/>
                </a:solidFill>
              </a:ln>
            </c:spPr>
          </c:dPt>
          <c:dPt>
            <c:idx val="19"/>
            <c:invertIfNegative val="0"/>
            <c:bubble3D val="0"/>
            <c:spPr>
              <a:solidFill>
                <a:srgbClr val="F79646"/>
              </a:solidFill>
              <a:ln>
                <a:solidFill>
                  <a:srgbClr val="F79646"/>
                </a:solidFill>
              </a:ln>
            </c:spPr>
          </c:dPt>
          <c:dLbls>
            <c:dLbl>
              <c:idx val="4"/>
              <c:tx>
                <c:rich>
                  <a:bodyPr/>
                  <a:lstStyle/>
                  <a:p>
                    <a:r>
                      <a:rPr lang="is-IS" sz="1800" dirty="0" smtClean="0"/>
                      <a:t>11%</a:t>
                    </a:r>
                    <a:endParaRPr lang="is-IS" dirty="0"/>
                  </a:p>
                </c:rich>
              </c:tx>
              <c:dLblPos val="ctr"/>
              <c:showLegendKey val="0"/>
              <c:showVal val="1"/>
              <c:showCatName val="0"/>
              <c:showSerName val="0"/>
              <c:showPercent val="0"/>
              <c:showBubbleSize val="0"/>
              <c:extLst>
                <c:ext xmlns:c15="http://schemas.microsoft.com/office/drawing/2012/chart" uri="{CE6537A1-D6FC-4f65-9D91-7224C49458BB}"/>
              </c:extLst>
            </c:dLbl>
            <c:dLbl>
              <c:idx val="18"/>
              <c:tx>
                <c:rich>
                  <a:bodyPr/>
                  <a:lstStyle/>
                  <a:p>
                    <a:r>
                      <a:rPr lang="en-US" sz="1800" smtClean="0"/>
                      <a:t>14%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nchor="t" anchorCtr="1"/>
              <a:lstStyle/>
              <a:p>
                <a:pPr>
                  <a:defRPr sz="18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TDF/FTC/DTG</c:v>
                </c:pt>
                <c:pt idx="1">
                  <c:v>TDF/FTC/EFV</c:v>
                </c:pt>
              </c:strCache>
            </c:strRef>
          </c:cat>
          <c:val>
            <c:numRef>
              <c:f>Sheet1!$B$2:$B$3</c:f>
              <c:numCache>
                <c:formatCode>0%</c:formatCode>
                <c:ptCount val="2"/>
                <c:pt idx="0">
                  <c:v>0.109</c:v>
                </c:pt>
                <c:pt idx="1">
                  <c:v>0.113</c:v>
                </c:pt>
              </c:numCache>
            </c:numRef>
          </c:val>
        </c:ser>
        <c:ser>
          <c:idx val="1"/>
          <c:order val="1"/>
          <c:tx>
            <c:strRef>
              <c:f>Sheet1!$C$1</c:f>
              <c:strCache>
                <c:ptCount val="1"/>
                <c:pt idx="0">
                  <c:v>Non-Severe</c:v>
                </c:pt>
              </c:strCache>
            </c:strRef>
          </c:tx>
          <c:spPr>
            <a:ln>
              <a:noFill/>
            </a:ln>
          </c:spPr>
          <c:invertIfNegative val="0"/>
          <c:dPt>
            <c:idx val="0"/>
            <c:invertIfNegative val="0"/>
            <c:bubble3D val="0"/>
            <c:spPr>
              <a:solidFill>
                <a:srgbClr val="4F81BD">
                  <a:lumMod val="40000"/>
                  <a:lumOff val="60000"/>
                </a:srgbClr>
              </a:solidFill>
              <a:ln>
                <a:solidFill>
                  <a:srgbClr val="4F81BD">
                    <a:lumMod val="40000"/>
                    <a:lumOff val="60000"/>
                  </a:srgbClr>
                </a:solidFill>
              </a:ln>
            </c:spPr>
          </c:dPt>
          <c:dPt>
            <c:idx val="1"/>
            <c:invertIfNegative val="0"/>
            <c:bubble3D val="0"/>
            <c:spPr>
              <a:solidFill>
                <a:srgbClr val="C0504D">
                  <a:lumMod val="40000"/>
                  <a:lumOff val="60000"/>
                </a:srgbClr>
              </a:solidFill>
              <a:ln>
                <a:solidFill>
                  <a:srgbClr val="C0504D">
                    <a:lumMod val="40000"/>
                    <a:lumOff val="60000"/>
                  </a:srgbClr>
                </a:solidFill>
              </a:ln>
            </c:spPr>
          </c:dPt>
          <c:dPt>
            <c:idx val="2"/>
            <c:invertIfNegative val="0"/>
            <c:bubble3D val="0"/>
            <c:spPr>
              <a:solidFill>
                <a:srgbClr val="9BBB59">
                  <a:lumMod val="40000"/>
                  <a:lumOff val="60000"/>
                </a:srgbClr>
              </a:solidFill>
              <a:ln>
                <a:solidFill>
                  <a:srgbClr val="9BBB59">
                    <a:lumMod val="40000"/>
                    <a:lumOff val="60000"/>
                  </a:srgbClr>
                </a:solidFill>
              </a:ln>
            </c:spPr>
          </c:dPt>
          <c:dPt>
            <c:idx val="3"/>
            <c:invertIfNegative val="0"/>
            <c:bubble3D val="0"/>
            <c:spPr>
              <a:solidFill>
                <a:srgbClr val="8064A2">
                  <a:lumMod val="40000"/>
                  <a:lumOff val="60000"/>
                </a:srgbClr>
              </a:solidFill>
              <a:ln>
                <a:solidFill>
                  <a:srgbClr val="8064A2">
                    <a:lumMod val="40000"/>
                    <a:lumOff val="60000"/>
                  </a:srgbClr>
                </a:solidFill>
              </a:ln>
            </c:spPr>
          </c:dPt>
          <c:dPt>
            <c:idx val="4"/>
            <c:invertIfNegative val="0"/>
            <c:bubble3D val="0"/>
            <c:spPr>
              <a:solidFill>
                <a:srgbClr val="4BACC6">
                  <a:lumMod val="40000"/>
                  <a:lumOff val="60000"/>
                </a:srgbClr>
              </a:solidFill>
              <a:ln>
                <a:solidFill>
                  <a:srgbClr val="4BACC6">
                    <a:lumMod val="40000"/>
                    <a:lumOff val="60000"/>
                  </a:srgbClr>
                </a:solidFill>
              </a:ln>
            </c:spPr>
          </c:dPt>
          <c:dPt>
            <c:idx val="5"/>
            <c:invertIfNegative val="0"/>
            <c:bubble3D val="0"/>
            <c:spPr>
              <a:solidFill>
                <a:srgbClr val="F79646">
                  <a:lumMod val="40000"/>
                  <a:lumOff val="60000"/>
                </a:srgbClr>
              </a:solidFill>
              <a:ln>
                <a:solidFill>
                  <a:srgbClr val="F79646">
                    <a:lumMod val="40000"/>
                    <a:lumOff val="60000"/>
                  </a:srgbClr>
                </a:solidFill>
              </a:ln>
            </c:spPr>
          </c:dPt>
          <c:dPt>
            <c:idx val="7"/>
            <c:invertIfNegative val="0"/>
            <c:bubble3D val="0"/>
            <c:spPr>
              <a:solidFill>
                <a:srgbClr val="B9CDE5"/>
              </a:solidFill>
              <a:ln>
                <a:solidFill>
                  <a:srgbClr val="B9CDE5"/>
                </a:solidFill>
              </a:ln>
            </c:spPr>
          </c:dPt>
          <c:dPt>
            <c:idx val="8"/>
            <c:invertIfNegative val="0"/>
            <c:bubble3D val="0"/>
            <c:spPr>
              <a:solidFill>
                <a:srgbClr val="E6B9B8"/>
              </a:solidFill>
              <a:ln>
                <a:solidFill>
                  <a:srgbClr val="E6B9B8"/>
                </a:solidFill>
              </a:ln>
            </c:spPr>
          </c:dPt>
          <c:dPt>
            <c:idx val="9"/>
            <c:invertIfNegative val="0"/>
            <c:bubble3D val="0"/>
            <c:spPr>
              <a:solidFill>
                <a:srgbClr val="D7E4BD"/>
              </a:solidFill>
              <a:ln>
                <a:solidFill>
                  <a:srgbClr val="D7E4BD"/>
                </a:solidFill>
              </a:ln>
            </c:spPr>
          </c:dPt>
          <c:dPt>
            <c:idx val="10"/>
            <c:invertIfNegative val="0"/>
            <c:bubble3D val="0"/>
            <c:spPr>
              <a:solidFill>
                <a:srgbClr val="CCC1DA"/>
              </a:solidFill>
              <a:ln>
                <a:solidFill>
                  <a:srgbClr val="CCC1DA"/>
                </a:solidFill>
              </a:ln>
            </c:spPr>
          </c:dPt>
          <c:dPt>
            <c:idx val="11"/>
            <c:invertIfNegative val="0"/>
            <c:bubble3D val="0"/>
            <c:spPr>
              <a:solidFill>
                <a:srgbClr val="B7DEE8"/>
              </a:solidFill>
              <a:ln>
                <a:solidFill>
                  <a:srgbClr val="B7DEE8"/>
                </a:solidFill>
              </a:ln>
            </c:spPr>
          </c:dPt>
          <c:dPt>
            <c:idx val="12"/>
            <c:invertIfNegative val="0"/>
            <c:bubble3D val="0"/>
            <c:spPr>
              <a:solidFill>
                <a:srgbClr val="FCD5B5"/>
              </a:solidFill>
              <a:ln>
                <a:solidFill>
                  <a:srgbClr val="FCD5B5"/>
                </a:solidFill>
              </a:ln>
            </c:spPr>
          </c:dPt>
          <c:dPt>
            <c:idx val="14"/>
            <c:invertIfNegative val="0"/>
            <c:bubble3D val="0"/>
            <c:spPr>
              <a:solidFill>
                <a:srgbClr val="B9CDE5"/>
              </a:solidFill>
              <a:ln>
                <a:solidFill>
                  <a:srgbClr val="B9CDE5"/>
                </a:solidFill>
              </a:ln>
            </c:spPr>
          </c:dPt>
          <c:dPt>
            <c:idx val="15"/>
            <c:invertIfNegative val="0"/>
            <c:bubble3D val="0"/>
            <c:spPr>
              <a:solidFill>
                <a:srgbClr val="E6B9B8"/>
              </a:solidFill>
              <a:ln>
                <a:solidFill>
                  <a:srgbClr val="E6B9B8"/>
                </a:solidFill>
              </a:ln>
            </c:spPr>
          </c:dPt>
          <c:dPt>
            <c:idx val="16"/>
            <c:invertIfNegative val="0"/>
            <c:bubble3D val="0"/>
            <c:spPr>
              <a:solidFill>
                <a:srgbClr val="D7E4BD"/>
              </a:solidFill>
              <a:ln>
                <a:solidFill>
                  <a:srgbClr val="D7E4BD"/>
                </a:solidFill>
              </a:ln>
            </c:spPr>
          </c:dPt>
          <c:dPt>
            <c:idx val="17"/>
            <c:invertIfNegative val="0"/>
            <c:bubble3D val="0"/>
            <c:spPr>
              <a:solidFill>
                <a:srgbClr val="CCC1DA"/>
              </a:solidFill>
              <a:ln>
                <a:solidFill>
                  <a:srgbClr val="CCC1DA"/>
                </a:solidFill>
              </a:ln>
            </c:spPr>
          </c:dPt>
          <c:dPt>
            <c:idx val="18"/>
            <c:invertIfNegative val="0"/>
            <c:bubble3D val="0"/>
            <c:spPr>
              <a:solidFill>
                <a:srgbClr val="B7DEE8"/>
              </a:solidFill>
              <a:ln>
                <a:solidFill>
                  <a:srgbClr val="B7DEE8"/>
                </a:solidFill>
              </a:ln>
            </c:spPr>
          </c:dPt>
          <c:dPt>
            <c:idx val="19"/>
            <c:invertIfNegative val="0"/>
            <c:bubble3D val="0"/>
            <c:spPr>
              <a:solidFill>
                <a:srgbClr val="FCD5B5"/>
              </a:solidFill>
              <a:ln>
                <a:solidFill>
                  <a:srgbClr val="FCD5B5"/>
                </a:solidFill>
              </a:ln>
            </c:spPr>
          </c:dPt>
          <c:dLbls>
            <c:dLbl>
              <c:idx val="0"/>
              <c:layout>
                <c:manualLayout>
                  <c:x val="8.8772011254423192E-3"/>
                  <c:y val="-0.19841545485735401"/>
                </c:manualLayout>
              </c:layout>
              <c:tx>
                <c:rich>
                  <a:bodyPr/>
                  <a:lstStyle/>
                  <a:p>
                    <a:pPr>
                      <a:defRPr sz="1800" b="1">
                        <a:solidFill>
                          <a:schemeClr val="tx2"/>
                        </a:solidFill>
                      </a:defRPr>
                    </a:pPr>
                    <a:r>
                      <a:rPr lang="en-US" sz="1800" b="1" dirty="0" smtClean="0">
                        <a:solidFill>
                          <a:schemeClr val="tx2"/>
                        </a:solidFill>
                      </a:rPr>
                      <a:t>34%</a:t>
                    </a:r>
                    <a:endParaRPr lang="en-US" sz="1800" dirty="0">
                      <a:solidFill>
                        <a:schemeClr val="tx2"/>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extLst>
            </c:dLbl>
            <c:dLbl>
              <c:idx val="1"/>
              <c:layout>
                <c:manualLayout>
                  <c:x val="-7.1481759215605801E-3"/>
                  <c:y val="-0.204601884352485"/>
                </c:manualLayout>
              </c:layout>
              <c:tx>
                <c:rich>
                  <a:bodyPr/>
                  <a:lstStyle/>
                  <a:p>
                    <a:pPr>
                      <a:defRPr sz="1800" b="1">
                        <a:solidFill>
                          <a:schemeClr val="tx2"/>
                        </a:solidFill>
                      </a:defRPr>
                    </a:pPr>
                    <a:r>
                      <a:rPr lang="en-US" sz="1800" b="1" dirty="0" smtClean="0">
                        <a:solidFill>
                          <a:schemeClr val="tx2"/>
                        </a:solidFill>
                      </a:rPr>
                      <a:t>35%</a:t>
                    </a:r>
                    <a:endParaRPr lang="en-US" sz="1800" dirty="0">
                      <a:solidFill>
                        <a:schemeClr val="tx2"/>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extLst>
            </c:dLbl>
            <c:dLbl>
              <c:idx val="2"/>
              <c:layout>
                <c:manualLayout>
                  <c:x val="0"/>
                  <c:y val="-0.17176898874858401"/>
                </c:manualLayout>
              </c:layout>
              <c:tx>
                <c:rich>
                  <a:bodyPr/>
                  <a:lstStyle/>
                  <a:p>
                    <a:r>
                      <a:rPr lang="is-IS" sz="1600" b="1" dirty="0" smtClean="0">
                        <a:solidFill>
                          <a:schemeClr val="tx2"/>
                        </a:solidFill>
                      </a:rPr>
                      <a:t>42%</a:t>
                    </a:r>
                    <a:endParaRPr lang="is-IS" dirty="0">
                      <a:solidFill>
                        <a:schemeClr val="tx2"/>
                      </a:solidFill>
                    </a:endParaRPr>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3.2474215040057298E-3"/>
                  <c:y val="-0.152060533702083"/>
                </c:manualLayout>
              </c:layout>
              <c:tx>
                <c:rich>
                  <a:bodyPr/>
                  <a:lstStyle/>
                  <a:p>
                    <a:r>
                      <a:rPr lang="pt-BR" sz="1600" b="1" dirty="0" smtClean="0">
                        <a:solidFill>
                          <a:schemeClr val="tx2"/>
                        </a:solidFill>
                      </a:rPr>
                      <a:t>34%</a:t>
                    </a:r>
                    <a:endParaRPr lang="pt-BR" dirty="0">
                      <a:solidFill>
                        <a:schemeClr val="tx2"/>
                      </a:solidFill>
                    </a:endParaRPr>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1.05658744134743E-7"/>
                  <c:y val="-0.16470271985120899"/>
                </c:manualLayout>
              </c:layout>
              <c:tx>
                <c:rich>
                  <a:bodyPr/>
                  <a:lstStyle/>
                  <a:p>
                    <a:r>
                      <a:rPr lang="is-IS" sz="1600" b="1" dirty="0" smtClean="0">
                        <a:solidFill>
                          <a:schemeClr val="tx2"/>
                        </a:solidFill>
                      </a:rPr>
                      <a:t>35%</a:t>
                    </a:r>
                    <a:endParaRPr lang="is-IS" dirty="0">
                      <a:solidFill>
                        <a:schemeClr val="tx2"/>
                      </a:solidFill>
                    </a:endParaRPr>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3.2474722136560498E-3"/>
                  <c:y val="-0.16389802544534601"/>
                </c:manualLayout>
              </c:layout>
              <c:tx>
                <c:rich>
                  <a:bodyPr/>
                  <a:lstStyle/>
                  <a:p>
                    <a:r>
                      <a:rPr lang="it-IT" sz="1600" b="1" dirty="0" smtClean="0">
                        <a:solidFill>
                          <a:schemeClr val="tx2"/>
                        </a:solidFill>
                      </a:rPr>
                      <a:t>45%</a:t>
                    </a:r>
                    <a:endParaRPr lang="it-IT" dirty="0">
                      <a:solidFill>
                        <a:schemeClr val="tx2"/>
                      </a:solidFill>
                    </a:endParaRPr>
                  </a:p>
                </c:rich>
              </c:tx>
              <c:showLegendKey val="0"/>
              <c:showVal val="1"/>
              <c:showCatName val="0"/>
              <c:showSerName val="0"/>
              <c:showPercent val="0"/>
              <c:showBubbleSize val="0"/>
              <c:extLst>
                <c:ext xmlns:c15="http://schemas.microsoft.com/office/drawing/2012/chart" uri="{CE6537A1-D6FC-4f65-9D91-7224C49458BB}"/>
              </c:extLst>
            </c:dLbl>
            <c:dLbl>
              <c:idx val="7"/>
              <c:layout>
                <c:manualLayout>
                  <c:x val="-1.4938241545484599E-3"/>
                  <c:y val="-0.117976203594318"/>
                </c:manualLayout>
              </c:layout>
              <c:tx>
                <c:rich>
                  <a:bodyPr/>
                  <a:lstStyle/>
                  <a:p>
                    <a:r>
                      <a:rPr lang="en-US" sz="1600" b="1" dirty="0" smtClean="0">
                        <a:solidFill>
                          <a:srgbClr val="FFFFFF"/>
                        </a:solidFill>
                      </a:rPr>
                      <a:t>16%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8"/>
              <c:layout>
                <c:manualLayout>
                  <c:x val="0"/>
                  <c:y val="-0.164759870536893"/>
                </c:manualLayout>
              </c:layout>
              <c:tx>
                <c:rich>
                  <a:bodyPr/>
                  <a:lstStyle/>
                  <a:p>
                    <a:r>
                      <a:rPr lang="en-US" sz="1600" b="1" dirty="0" smtClean="0">
                        <a:solidFill>
                          <a:srgbClr val="FFFFFF"/>
                        </a:solidFill>
                      </a:rPr>
                      <a:t>22%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9"/>
              <c:layout>
                <c:manualLayout>
                  <c:x val="-5.4772919592003998E-17"/>
                  <c:y val="-0.13221471092466699"/>
                </c:manualLayout>
              </c:layout>
              <c:tx>
                <c:rich>
                  <a:bodyPr/>
                  <a:lstStyle/>
                  <a:p>
                    <a:r>
                      <a:rPr lang="en-US" sz="1600" b="1" dirty="0" smtClean="0">
                        <a:solidFill>
                          <a:srgbClr val="FFFFFF"/>
                        </a:solidFill>
                      </a:rPr>
                      <a:t>19%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0"/>
              <c:layout>
                <c:manualLayout>
                  <c:x val="0"/>
                  <c:y val="-0.174930232915713"/>
                </c:manualLayout>
              </c:layout>
              <c:tx>
                <c:rich>
                  <a:bodyPr/>
                  <a:lstStyle/>
                  <a:p>
                    <a:r>
                      <a:rPr lang="en-US" sz="1600" b="1" dirty="0" smtClean="0">
                        <a:solidFill>
                          <a:srgbClr val="FFFFFF"/>
                        </a:solidFill>
                      </a:rPr>
                      <a:t>25%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1"/>
              <c:layout>
                <c:manualLayout>
                  <c:x val="-1.4938241545484599E-3"/>
                  <c:y val="-0.17289616043994899"/>
                </c:manualLayout>
              </c:layout>
              <c:tx>
                <c:rich>
                  <a:bodyPr/>
                  <a:lstStyle/>
                  <a:p>
                    <a:r>
                      <a:rPr lang="en-US" sz="1600" b="1" dirty="0" smtClean="0">
                        <a:solidFill>
                          <a:srgbClr val="FFFFFF"/>
                        </a:solidFill>
                      </a:rPr>
                      <a:t>24%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2"/>
              <c:layout>
                <c:manualLayout>
                  <c:x val="0"/>
                  <c:y val="-0.18916874024606201"/>
                </c:manualLayout>
              </c:layout>
              <c:tx>
                <c:rich>
                  <a:bodyPr/>
                  <a:lstStyle/>
                  <a:p>
                    <a:r>
                      <a:rPr lang="en-US" sz="1600" b="1" dirty="0" smtClean="0">
                        <a:solidFill>
                          <a:srgbClr val="FFFFFF"/>
                        </a:solidFill>
                      </a:rPr>
                      <a:t>30%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4"/>
              <c:layout>
                <c:manualLayout>
                  <c:x val="0"/>
                  <c:y val="-9.3567333885148901E-2"/>
                </c:manualLayout>
              </c:layout>
              <c:tx>
                <c:rich>
                  <a:bodyPr/>
                  <a:lstStyle/>
                  <a:p>
                    <a:r>
                      <a:rPr lang="en-US" sz="1600" b="1" dirty="0" smtClean="0">
                        <a:solidFill>
                          <a:srgbClr val="FFFFFF"/>
                        </a:solidFill>
                      </a:rPr>
                      <a:t>15%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5"/>
              <c:layout>
                <c:manualLayout>
                  <c:x val="0"/>
                  <c:y val="-9.5601406360913105E-2"/>
                </c:manualLayout>
              </c:layout>
              <c:tx>
                <c:rich>
                  <a:bodyPr/>
                  <a:lstStyle/>
                  <a:p>
                    <a:r>
                      <a:rPr lang="en-US" sz="1600" b="1" dirty="0" smtClean="0">
                        <a:solidFill>
                          <a:srgbClr val="FFFFFF"/>
                        </a:solidFill>
                      </a:rPr>
                      <a:t>17%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6"/>
              <c:layout>
                <c:manualLayout>
                  <c:x val="0"/>
                  <c:y val="-0.12611249349737499"/>
                </c:manualLayout>
              </c:layout>
              <c:tx>
                <c:rich>
                  <a:bodyPr/>
                  <a:lstStyle/>
                  <a:p>
                    <a:r>
                      <a:rPr lang="en-US" sz="1600" b="1" dirty="0" smtClean="0">
                        <a:solidFill>
                          <a:srgbClr val="FFFFFF"/>
                        </a:solidFill>
                      </a:rPr>
                      <a:t>25%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7"/>
              <c:layout>
                <c:manualLayout>
                  <c:x val="-1.4938241545485701E-3"/>
                  <c:y val="-0.144419145779252"/>
                </c:manualLayout>
              </c:layout>
              <c:tx>
                <c:rich>
                  <a:bodyPr/>
                  <a:lstStyle/>
                  <a:p>
                    <a:r>
                      <a:rPr lang="en-US" sz="1600" b="1" dirty="0" smtClean="0">
                        <a:solidFill>
                          <a:srgbClr val="FFFFFF"/>
                        </a:solidFill>
                      </a:rPr>
                      <a:t>29%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8"/>
              <c:layout>
                <c:manualLayout>
                  <c:x val="-1.09545839184005E-16"/>
                  <c:y val="-0.13221487108785401"/>
                </c:manualLayout>
              </c:layout>
              <c:tx>
                <c:rich>
                  <a:bodyPr/>
                  <a:lstStyle/>
                  <a:p>
                    <a:r>
                      <a:rPr lang="en-US" sz="1600" b="1" dirty="0" smtClean="0">
                        <a:solidFill>
                          <a:srgbClr val="FFFFFF"/>
                        </a:solidFill>
                      </a:rPr>
                      <a:t>28%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9"/>
              <c:layout>
                <c:manualLayout>
                  <c:x val="-1.17623949177044E-7"/>
                  <c:y val="-8.1362899030564206E-2"/>
                </c:manualLayout>
              </c:layout>
              <c:tx>
                <c:rich>
                  <a:bodyPr/>
                  <a:lstStyle/>
                  <a:p>
                    <a:r>
                      <a:rPr lang="en-US" sz="1600" b="1" dirty="0" smtClean="0">
                        <a:solidFill>
                          <a:srgbClr val="FFFFFF"/>
                        </a:solidFill>
                      </a:rPr>
                      <a:t>21%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TDF/FTC/DTG</c:v>
                </c:pt>
                <c:pt idx="1">
                  <c:v>TDF/FTC/EFV</c:v>
                </c:pt>
              </c:strCache>
            </c:strRef>
          </c:cat>
          <c:val>
            <c:numRef>
              <c:f>Sheet1!$C$2:$C$3</c:f>
              <c:numCache>
                <c:formatCode>0%</c:formatCode>
                <c:ptCount val="2"/>
                <c:pt idx="0">
                  <c:v>0.23499999999999999</c:v>
                </c:pt>
                <c:pt idx="1">
                  <c:v>0.23699999999999999</c:v>
                </c:pt>
              </c:numCache>
            </c:numRef>
          </c:val>
        </c:ser>
        <c:dLbls>
          <c:showLegendKey val="0"/>
          <c:showVal val="1"/>
          <c:showCatName val="0"/>
          <c:showSerName val="0"/>
          <c:showPercent val="0"/>
          <c:showBubbleSize val="0"/>
        </c:dLbls>
        <c:gapWidth val="15"/>
        <c:overlap val="100"/>
        <c:axId val="174086584"/>
        <c:axId val="174086976"/>
      </c:barChart>
      <c:catAx>
        <c:axId val="174086584"/>
        <c:scaling>
          <c:orientation val="minMax"/>
        </c:scaling>
        <c:delete val="1"/>
        <c:axPos val="b"/>
        <c:numFmt formatCode="General" sourceLinked="0"/>
        <c:majorTickMark val="out"/>
        <c:minorTickMark val="none"/>
        <c:tickLblPos val="nextTo"/>
        <c:crossAx val="174086976"/>
        <c:crosses val="autoZero"/>
        <c:auto val="1"/>
        <c:lblAlgn val="ctr"/>
        <c:lblOffset val="0"/>
        <c:noMultiLvlLbl val="0"/>
      </c:catAx>
      <c:valAx>
        <c:axId val="174086976"/>
        <c:scaling>
          <c:orientation val="minMax"/>
          <c:max val="0.55000000000000004"/>
        </c:scaling>
        <c:delete val="1"/>
        <c:axPos val="l"/>
        <c:numFmt formatCode="0%" sourceLinked="1"/>
        <c:majorTickMark val="out"/>
        <c:minorTickMark val="none"/>
        <c:tickLblPos val="nextTo"/>
        <c:crossAx val="174086584"/>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78756670677233E-2"/>
          <c:y val="0.44589074803149603"/>
          <c:w val="0.92942491122619719"/>
          <c:h val="0.53009350393700783"/>
        </c:manualLayout>
      </c:layout>
      <c:barChart>
        <c:barDir val="col"/>
        <c:grouping val="clustered"/>
        <c:varyColors val="0"/>
        <c:ser>
          <c:idx val="0"/>
          <c:order val="0"/>
          <c:tx>
            <c:strRef>
              <c:f>Sheet1!$B$1</c:f>
              <c:strCache>
                <c:ptCount val="1"/>
                <c:pt idx="0">
                  <c:v>DTG</c:v>
                </c:pt>
              </c:strCache>
            </c:strRef>
          </c:tx>
          <c:spPr>
            <a:solidFill>
              <a:schemeClr val="accent1"/>
            </a:solidFill>
            <a:ln>
              <a:noFill/>
            </a:ln>
            <a:effectLst/>
          </c:spPr>
          <c:invertIfNegative val="0"/>
          <c:dPt>
            <c:idx val="3"/>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9-A5FA-42C1-8395-AAC62826FE3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SPRING-2</c:v>
                </c:pt>
                <c:pt idx="1">
                  <c:v>GS-1489</c:v>
                </c:pt>
                <c:pt idx="2">
                  <c:v>GS-1490</c:v>
                </c:pt>
                <c:pt idx="3">
                  <c:v>Study 104+111</c:v>
                </c:pt>
              </c:strCache>
            </c:strRef>
          </c:cat>
          <c:val>
            <c:numRef>
              <c:f>Sheet1!$B$2:$B$5</c:f>
              <c:numCache>
                <c:formatCode>General</c:formatCode>
                <c:ptCount val="4"/>
                <c:pt idx="0">
                  <c:v>2</c:v>
                </c:pt>
                <c:pt idx="1">
                  <c:v>1</c:v>
                </c:pt>
                <c:pt idx="2">
                  <c:v>0</c:v>
                </c:pt>
                <c:pt idx="3">
                  <c:v>1</c:v>
                </c:pt>
              </c:numCache>
            </c:numRef>
          </c:val>
          <c:extLst xmlns:c16r2="http://schemas.microsoft.com/office/drawing/2015/06/chart">
            <c:ext xmlns:c16="http://schemas.microsoft.com/office/drawing/2014/chart" uri="{C3380CC4-5D6E-409C-BE32-E72D297353CC}">
              <c16:uniqueId val="{00000000-8A4C-4C47-BF64-AC2189BAC307}"/>
            </c:ext>
          </c:extLst>
        </c:ser>
        <c:ser>
          <c:idx val="1"/>
          <c:order val="1"/>
          <c:tx>
            <c:strRef>
              <c:f>Sheet1!$C$1</c:f>
              <c:strCache>
                <c:ptCount val="1"/>
                <c:pt idx="0">
                  <c:v>Comparator</c:v>
                </c:pt>
              </c:strCache>
            </c:strRef>
          </c:tx>
          <c:spPr>
            <a:solidFill>
              <a:schemeClr val="accent2"/>
            </a:solidFill>
            <a:ln>
              <a:noFill/>
            </a:ln>
            <a:effectLst/>
          </c:spPr>
          <c:invertIfNegative val="0"/>
          <c:dPt>
            <c:idx val="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8-A5FA-42C1-8395-AAC62826FE36}"/>
              </c:ext>
            </c:extLst>
          </c:dPt>
          <c:dPt>
            <c:idx val="1"/>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3-8A4C-4C47-BF64-AC2189BAC307}"/>
              </c:ext>
            </c:extLst>
          </c:dPt>
          <c:dPt>
            <c:idx val="2"/>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4-8A4C-4C47-BF64-AC2189BAC307}"/>
              </c:ext>
            </c:extLst>
          </c:dPt>
          <c:dPt>
            <c:idx val="3"/>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0-28EB-4B07-B158-CDD37477EA3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SPRING-2</c:v>
                </c:pt>
                <c:pt idx="1">
                  <c:v>GS-1489</c:v>
                </c:pt>
                <c:pt idx="2">
                  <c:v>GS-1490</c:v>
                </c:pt>
                <c:pt idx="3">
                  <c:v>Study 104+111</c:v>
                </c:pt>
              </c:strCache>
            </c:strRef>
          </c:cat>
          <c:val>
            <c:numRef>
              <c:f>Sheet1!$C$2:$C$5</c:f>
              <c:numCache>
                <c:formatCode>General</c:formatCode>
                <c:ptCount val="4"/>
                <c:pt idx="0">
                  <c:v>2</c:v>
                </c:pt>
                <c:pt idx="1">
                  <c:v>0</c:v>
                </c:pt>
                <c:pt idx="2">
                  <c:v>2</c:v>
                </c:pt>
                <c:pt idx="3">
                  <c:v>2</c:v>
                </c:pt>
              </c:numCache>
            </c:numRef>
          </c:val>
          <c:extLst xmlns:c16r2="http://schemas.microsoft.com/office/drawing/2015/06/chart">
            <c:ext xmlns:c16="http://schemas.microsoft.com/office/drawing/2014/chart" uri="{C3380CC4-5D6E-409C-BE32-E72D297353CC}">
              <c16:uniqueId val="{00000001-8A4C-4C47-BF64-AC2189BAC307}"/>
            </c:ext>
          </c:extLst>
        </c:ser>
        <c:dLbls>
          <c:showLegendKey val="0"/>
          <c:showVal val="0"/>
          <c:showCatName val="0"/>
          <c:showSerName val="0"/>
          <c:showPercent val="0"/>
          <c:showBubbleSize val="0"/>
        </c:dLbls>
        <c:gapWidth val="219"/>
        <c:overlap val="-27"/>
        <c:axId val="128614560"/>
        <c:axId val="174087760"/>
      </c:barChart>
      <c:catAx>
        <c:axId val="128614560"/>
        <c:scaling>
          <c:orientation val="minMax"/>
        </c:scaling>
        <c:delete val="0"/>
        <c:axPos val="b"/>
        <c:numFmt formatCode="General" sourceLinked="1"/>
        <c:majorTickMark val="out"/>
        <c:minorTickMark val="none"/>
        <c:tickLblPos val="none"/>
        <c:spPr>
          <a:noFill/>
          <a:ln w="28575" cap="sq" cmpd="sng" algn="ctr">
            <a:solidFill>
              <a:srgbClr val="000000"/>
            </a:solidFill>
            <a:miter lim="800000"/>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087760"/>
        <c:crosses val="autoZero"/>
        <c:auto val="1"/>
        <c:lblAlgn val="ctr"/>
        <c:lblOffset val="100"/>
        <c:noMultiLvlLbl val="0"/>
      </c:catAx>
      <c:valAx>
        <c:axId val="174087760"/>
        <c:scaling>
          <c:orientation val="minMax"/>
          <c:max val="20"/>
        </c:scaling>
        <c:delete val="0"/>
        <c:axPos val="l"/>
        <c:numFmt formatCode="General" sourceLinked="1"/>
        <c:majorTickMark val="out"/>
        <c:minorTickMark val="none"/>
        <c:tickLblPos val="nextTo"/>
        <c:spPr>
          <a:noFill/>
          <a:ln w="28575" cap="sq">
            <a:solidFill>
              <a:srgbClr val="000000"/>
            </a:solidFill>
            <a:miter lim="800000"/>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8614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689524200151854E-2"/>
          <c:y val="0.3422904369729366"/>
          <c:w val="0.92942491122619719"/>
          <c:h val="0.62570125189351067"/>
        </c:manualLayout>
      </c:layout>
      <c:barChart>
        <c:barDir val="col"/>
        <c:grouping val="clustered"/>
        <c:varyColors val="0"/>
        <c:ser>
          <c:idx val="0"/>
          <c:order val="0"/>
          <c:tx>
            <c:strRef>
              <c:f>Sheet1!$B$1</c:f>
              <c:strCache>
                <c:ptCount val="1"/>
                <c:pt idx="0">
                  <c:v>DTG</c:v>
                </c:pt>
              </c:strCache>
            </c:strRef>
          </c:tx>
          <c:spPr>
            <a:solidFill>
              <a:schemeClr val="accent1"/>
            </a:solidFill>
            <a:ln>
              <a:noFill/>
            </a:ln>
            <a:effectLst/>
          </c:spPr>
          <c:invertIfNegative val="0"/>
          <c:dPt>
            <c:idx val="0"/>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0-3F8E-4526-8FA2-B4B07E7DEDD2}"/>
              </c:ext>
            </c:extLst>
          </c:dPt>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2-C339-4EA8-AA2A-434A7222B02B}"/>
              </c:ext>
            </c:extLst>
          </c:dPt>
          <c:dPt>
            <c:idx val="3"/>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A5FA-42C1-8395-AAC62826FE36}"/>
              </c:ext>
            </c:extLst>
          </c:dPt>
          <c:dPt>
            <c:idx val="4"/>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A5FA-42C1-8395-AAC62826FE36}"/>
              </c:ext>
            </c:extLst>
          </c:dPt>
          <c:dPt>
            <c:idx val="6"/>
            <c:invertIfNegative val="0"/>
            <c:bubble3D val="0"/>
            <c:extLst xmlns:c16r2="http://schemas.microsoft.com/office/drawing/2015/06/chart">
              <c:ext xmlns:c16="http://schemas.microsoft.com/office/drawing/2014/chart" uri="{C3380CC4-5D6E-409C-BE32-E72D297353CC}">
                <c16:uniqueId val="{0000000B-A5FA-42C1-8395-AAC62826FE36}"/>
              </c:ext>
            </c:extLst>
          </c:dPt>
          <c:dPt>
            <c:idx val="7"/>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E-A5FA-42C1-8395-AAC62826FE3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Study 102</c:v>
                </c:pt>
                <c:pt idx="1">
                  <c:v>SINGLE</c:v>
                </c:pt>
                <c:pt idx="2">
                  <c:v>STARTMRK-1</c:v>
                </c:pt>
              </c:strCache>
            </c:strRef>
          </c:cat>
          <c:val>
            <c:numRef>
              <c:f>Sheet1!$B$2:$B$4</c:f>
              <c:numCache>
                <c:formatCode>General</c:formatCode>
                <c:ptCount val="3"/>
                <c:pt idx="0">
                  <c:v>6</c:v>
                </c:pt>
                <c:pt idx="1">
                  <c:v>3</c:v>
                </c:pt>
                <c:pt idx="2">
                  <c:v>5</c:v>
                </c:pt>
              </c:numCache>
            </c:numRef>
          </c:val>
          <c:extLst xmlns:c16r2="http://schemas.microsoft.com/office/drawing/2015/06/chart">
            <c:ext xmlns:c16="http://schemas.microsoft.com/office/drawing/2014/chart" uri="{C3380CC4-5D6E-409C-BE32-E72D297353CC}">
              <c16:uniqueId val="{00000000-8A4C-4C47-BF64-AC2189BAC307}"/>
            </c:ext>
          </c:extLst>
        </c:ser>
        <c:ser>
          <c:idx val="1"/>
          <c:order val="1"/>
          <c:tx>
            <c:strRef>
              <c:f>Sheet1!$C$1</c:f>
              <c:strCache>
                <c:ptCount val="1"/>
                <c:pt idx="0">
                  <c:v>Comparator</c:v>
                </c:pt>
              </c:strCache>
            </c:strRef>
          </c:tx>
          <c:spPr>
            <a:solidFill>
              <a:schemeClr val="bg2"/>
            </a:solidFill>
            <a:ln>
              <a:noFill/>
            </a:ln>
            <a:effectLst/>
          </c:spPr>
          <c:invertIfNegative val="0"/>
          <c:dPt>
            <c:idx val="0"/>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0-8DB8-4478-A2D3-7EBAD3B91A71}"/>
              </c:ext>
            </c:extLst>
          </c:dPt>
          <c:dPt>
            <c:idx val="1"/>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3-8A4C-4C47-BF64-AC2189BAC307}"/>
              </c:ext>
            </c:extLst>
          </c:dPt>
          <c:dPt>
            <c:idx val="2"/>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4-8A4C-4C47-BF64-AC2189BAC307}"/>
              </c:ext>
            </c:extLst>
          </c:dPt>
          <c:dPt>
            <c:idx val="4"/>
            <c:invertIfNegative val="0"/>
            <c:bubble3D val="0"/>
            <c:extLst xmlns:c16r2="http://schemas.microsoft.com/office/drawing/2015/06/chart">
              <c:ext xmlns:c16="http://schemas.microsoft.com/office/drawing/2014/chart" uri="{C3380CC4-5D6E-409C-BE32-E72D297353CC}">
                <c16:uniqueId val="{00000005-8A4C-4C47-BF64-AC2189BAC307}"/>
              </c:ext>
            </c:extLst>
          </c:dPt>
          <c:dPt>
            <c:idx val="6"/>
            <c:invertIfNegative val="0"/>
            <c:bubble3D val="0"/>
            <c:extLst xmlns:c16r2="http://schemas.microsoft.com/office/drawing/2015/06/chart">
              <c:ext xmlns:c16="http://schemas.microsoft.com/office/drawing/2014/chart" uri="{C3380CC4-5D6E-409C-BE32-E72D297353CC}">
                <c16:uniqueId val="{00000006-8A4C-4C47-BF64-AC2189BAC30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Study 102</c:v>
                </c:pt>
                <c:pt idx="1">
                  <c:v>SINGLE</c:v>
                </c:pt>
                <c:pt idx="2">
                  <c:v>STARTMRK-1</c:v>
                </c:pt>
              </c:strCache>
            </c:strRef>
          </c:cat>
          <c:val>
            <c:numRef>
              <c:f>Sheet1!$C$2:$C$4</c:f>
              <c:numCache>
                <c:formatCode>General</c:formatCode>
                <c:ptCount val="3"/>
                <c:pt idx="0">
                  <c:v>7</c:v>
                </c:pt>
                <c:pt idx="1">
                  <c:v>11</c:v>
                </c:pt>
                <c:pt idx="2">
                  <c:v>7</c:v>
                </c:pt>
              </c:numCache>
            </c:numRef>
          </c:val>
          <c:extLst xmlns:c16r2="http://schemas.microsoft.com/office/drawing/2015/06/chart">
            <c:ext xmlns:c16="http://schemas.microsoft.com/office/drawing/2014/chart" uri="{C3380CC4-5D6E-409C-BE32-E72D297353CC}">
              <c16:uniqueId val="{00000001-8A4C-4C47-BF64-AC2189BAC307}"/>
            </c:ext>
          </c:extLst>
        </c:ser>
        <c:dLbls>
          <c:showLegendKey val="0"/>
          <c:showVal val="0"/>
          <c:showCatName val="0"/>
          <c:showSerName val="0"/>
          <c:showPercent val="0"/>
          <c:showBubbleSize val="0"/>
        </c:dLbls>
        <c:gapWidth val="219"/>
        <c:overlap val="-27"/>
        <c:axId val="174088544"/>
        <c:axId val="174088936"/>
      </c:barChart>
      <c:catAx>
        <c:axId val="174088544"/>
        <c:scaling>
          <c:orientation val="minMax"/>
        </c:scaling>
        <c:delete val="0"/>
        <c:axPos val="b"/>
        <c:numFmt formatCode="General" sourceLinked="1"/>
        <c:majorTickMark val="out"/>
        <c:minorTickMark val="none"/>
        <c:tickLblPos val="none"/>
        <c:spPr>
          <a:noFill/>
          <a:ln w="28575" cap="sq" cmpd="sng" algn="ctr">
            <a:solidFill>
              <a:srgbClr val="000000"/>
            </a:solidFill>
            <a:miter lim="800000"/>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088936"/>
        <c:crosses val="autoZero"/>
        <c:auto val="1"/>
        <c:lblAlgn val="ctr"/>
        <c:lblOffset val="100"/>
        <c:noMultiLvlLbl val="0"/>
      </c:catAx>
      <c:valAx>
        <c:axId val="174088936"/>
        <c:scaling>
          <c:orientation val="minMax"/>
          <c:max val="20"/>
          <c:min val="0"/>
        </c:scaling>
        <c:delete val="0"/>
        <c:axPos val="l"/>
        <c:numFmt formatCode="General" sourceLinked="1"/>
        <c:majorTickMark val="out"/>
        <c:minorTickMark val="none"/>
        <c:tickLblPos val="nextTo"/>
        <c:spPr>
          <a:noFill/>
          <a:ln w="28575" cap="sq">
            <a:solidFill>
              <a:srgbClr val="000000"/>
            </a:solidFill>
            <a:miter lim="800000"/>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4088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419268356993645E-2"/>
          <c:y val="0.34064018882628927"/>
          <c:w val="0.92469514874735037"/>
          <c:h val="0.59223600198596205"/>
        </c:manualLayout>
      </c:layout>
      <c:barChart>
        <c:barDir val="col"/>
        <c:grouping val="clustered"/>
        <c:varyColors val="0"/>
        <c:ser>
          <c:idx val="0"/>
          <c:order val="0"/>
          <c:tx>
            <c:strRef>
              <c:f>Sheet1!$B$1</c:f>
              <c:strCache>
                <c:ptCount val="1"/>
                <c:pt idx="0">
                  <c:v>DTG</c:v>
                </c:pt>
              </c:strCache>
            </c:strRef>
          </c:tx>
          <c:spPr>
            <a:solidFill>
              <a:schemeClr val="accent1"/>
            </a:solidFill>
            <a:ln>
              <a:noFill/>
            </a:ln>
            <a:effectLst/>
          </c:spPr>
          <c:invertIfNegative val="0"/>
          <c:dPt>
            <c:idx val="1"/>
            <c:invertIfNegative val="0"/>
            <c:bubble3D val="0"/>
            <c:extLst xmlns:c16r2="http://schemas.microsoft.com/office/drawing/2015/06/chart">
              <c:ext xmlns:c16="http://schemas.microsoft.com/office/drawing/2014/chart" uri="{C3380CC4-5D6E-409C-BE32-E72D297353CC}">
                <c16:uniqueId val="{00000018-9EC8-4C31-A87E-CC121F0B554C}"/>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9-9EC8-4C31-A87E-CC121F0B554C}"/>
              </c:ext>
            </c:extLst>
          </c:dPt>
          <c:dPt>
            <c:idx val="3"/>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9-A5FA-42C1-8395-AAC62826FE36}"/>
              </c:ext>
            </c:extLst>
          </c:dPt>
          <c:dPt>
            <c:idx val="4"/>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A5FA-42C1-8395-AAC62826FE36}"/>
              </c:ext>
            </c:extLst>
          </c:dPt>
          <c:dPt>
            <c:idx val="6"/>
            <c:invertIfNegative val="0"/>
            <c:bubble3D val="0"/>
            <c:extLst xmlns:c16r2="http://schemas.microsoft.com/office/drawing/2015/06/chart">
              <c:ext xmlns:c16="http://schemas.microsoft.com/office/drawing/2014/chart" uri="{C3380CC4-5D6E-409C-BE32-E72D297353CC}">
                <c16:uniqueId val="{0000000B-A5FA-42C1-8395-AAC62826FE36}"/>
              </c:ext>
            </c:extLst>
          </c:dPt>
          <c:dPt>
            <c:idx val="7"/>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E-A5FA-42C1-8395-AAC62826FE3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FLAMINGO</c:v>
                </c:pt>
                <c:pt idx="1">
                  <c:v>ARIA</c:v>
                </c:pt>
                <c:pt idx="2">
                  <c:v>Study 103</c:v>
                </c:pt>
                <c:pt idx="3">
                  <c:v>WAVES</c:v>
                </c:pt>
                <c:pt idx="4">
                  <c:v>ACTG5257</c:v>
                </c:pt>
              </c:strCache>
            </c:strRef>
          </c:cat>
          <c:val>
            <c:numRef>
              <c:f>Sheet1!$B$2:$B$6</c:f>
              <c:numCache>
                <c:formatCode>General</c:formatCode>
                <c:ptCount val="5"/>
                <c:pt idx="0">
                  <c:v>3</c:v>
                </c:pt>
                <c:pt idx="1">
                  <c:v>4</c:v>
                </c:pt>
                <c:pt idx="2">
                  <c:v>6</c:v>
                </c:pt>
                <c:pt idx="3">
                  <c:v>2</c:v>
                </c:pt>
                <c:pt idx="4">
                  <c:v>1</c:v>
                </c:pt>
              </c:numCache>
            </c:numRef>
          </c:val>
          <c:extLst xmlns:c16r2="http://schemas.microsoft.com/office/drawing/2015/06/chart">
            <c:ext xmlns:c16="http://schemas.microsoft.com/office/drawing/2014/chart" uri="{C3380CC4-5D6E-409C-BE32-E72D297353CC}">
              <c16:uniqueId val="{00000000-8A4C-4C47-BF64-AC2189BAC307}"/>
            </c:ext>
          </c:extLst>
        </c:ser>
        <c:ser>
          <c:idx val="1"/>
          <c:order val="1"/>
          <c:tx>
            <c:strRef>
              <c:f>Sheet1!$C$1</c:f>
              <c:strCache>
                <c:ptCount val="1"/>
                <c:pt idx="0">
                  <c:v>Comparator</c:v>
                </c:pt>
              </c:strCache>
            </c:strRef>
          </c:tx>
          <c:spPr>
            <a:solidFill>
              <a:schemeClr val="accent2"/>
            </a:solidFill>
            <a:ln>
              <a:noFill/>
            </a:ln>
            <a:effectLst/>
          </c:spPr>
          <c:invertIfNegative val="0"/>
          <c:dPt>
            <c:idx val="0"/>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8-A5FA-42C1-8395-AAC62826FE36}"/>
              </c:ext>
            </c:extLst>
          </c:dPt>
          <c:dPt>
            <c:idx val="1"/>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3-8A4C-4C47-BF64-AC2189BAC307}"/>
              </c:ext>
            </c:extLst>
          </c:dPt>
          <c:dPt>
            <c:idx val="2"/>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4-8A4C-4C47-BF64-AC2189BAC307}"/>
              </c:ext>
            </c:extLst>
          </c:dPt>
          <c:dPt>
            <c:idx val="3"/>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1C-6734-4B20-B3BA-0DEC58DA53C2}"/>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5-8A4C-4C47-BF64-AC2189BAC307}"/>
              </c:ext>
            </c:extLst>
          </c:dPt>
          <c:dPt>
            <c:idx val="5"/>
            <c:invertIfNegative val="0"/>
            <c:bubble3D val="0"/>
            <c:spPr>
              <a:solidFill>
                <a:schemeClr val="bg2"/>
              </a:solidFill>
              <a:ln>
                <a:noFill/>
              </a:ln>
              <a:effectLst/>
            </c:spPr>
            <c:extLst xmlns:c16r2="http://schemas.microsoft.com/office/drawing/2015/06/chart">
              <c:ext xmlns:c16="http://schemas.microsoft.com/office/drawing/2014/chart" uri="{C3380CC4-5D6E-409C-BE32-E72D297353CC}">
                <c16:uniqueId val="{0000000A-A5FA-42C1-8395-AAC62826FE36}"/>
              </c:ext>
            </c:extLst>
          </c:dPt>
          <c:dPt>
            <c:idx val="6"/>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6-8A4C-4C47-BF64-AC2189BAC307}"/>
              </c:ext>
            </c:extLst>
          </c:dPt>
          <c:dPt>
            <c:idx val="7"/>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C-A5FA-42C1-8395-AAC62826FE3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FLAMINGO</c:v>
                </c:pt>
                <c:pt idx="1">
                  <c:v>ARIA</c:v>
                </c:pt>
                <c:pt idx="2">
                  <c:v>Study 103</c:v>
                </c:pt>
                <c:pt idx="3">
                  <c:v>WAVES</c:v>
                </c:pt>
                <c:pt idx="4">
                  <c:v>ACTG5257</c:v>
                </c:pt>
              </c:strCache>
            </c:strRef>
          </c:cat>
          <c:val>
            <c:numRef>
              <c:f>Sheet1!$C$2:$C$6</c:f>
              <c:numCache>
                <c:formatCode>General</c:formatCode>
                <c:ptCount val="5"/>
                <c:pt idx="0">
                  <c:v>6</c:v>
                </c:pt>
                <c:pt idx="1">
                  <c:v>7</c:v>
                </c:pt>
                <c:pt idx="2">
                  <c:v>9</c:v>
                </c:pt>
                <c:pt idx="3">
                  <c:v>7</c:v>
                </c:pt>
                <c:pt idx="4">
                  <c:v>5</c:v>
                </c:pt>
              </c:numCache>
            </c:numRef>
          </c:val>
          <c:extLst xmlns:c16r2="http://schemas.microsoft.com/office/drawing/2015/06/chart">
            <c:ext xmlns:c16="http://schemas.microsoft.com/office/drawing/2014/chart" uri="{C3380CC4-5D6E-409C-BE32-E72D297353CC}">
              <c16:uniqueId val="{00000001-8A4C-4C47-BF64-AC2189BAC307}"/>
            </c:ext>
          </c:extLst>
        </c:ser>
        <c:ser>
          <c:idx val="2"/>
          <c:order val="2"/>
          <c:tx>
            <c:strRef>
              <c:f>Sheet1!$D$1</c:f>
              <c:strCache>
                <c:ptCount val="1"/>
                <c:pt idx="0">
                  <c:v>Column1</c:v>
                </c:pt>
              </c:strCache>
            </c:strRef>
          </c:tx>
          <c:spPr>
            <a:solidFill>
              <a:schemeClr val="accent6"/>
            </a:solidFill>
            <a:ln>
              <a:noFill/>
            </a:ln>
            <a:effectLst/>
          </c:spPr>
          <c:invertIfNegative val="0"/>
          <c:dPt>
            <c:idx val="2"/>
            <c:invertIfNegative val="0"/>
            <c:bubble3D val="0"/>
            <c:extLst xmlns:c16r2="http://schemas.microsoft.com/office/drawing/2015/06/chart">
              <c:ext xmlns:c16="http://schemas.microsoft.com/office/drawing/2014/chart" uri="{C3380CC4-5D6E-409C-BE32-E72D297353CC}">
                <c16:uniqueId val="{00000001-4A24-4F49-906D-49FB912A74BB}"/>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0-006E-480E-A6E9-AAAF89368DC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FLAMINGO</c:v>
                </c:pt>
                <c:pt idx="1">
                  <c:v>ARIA</c:v>
                </c:pt>
                <c:pt idx="2">
                  <c:v>Study 103</c:v>
                </c:pt>
                <c:pt idx="3">
                  <c:v>WAVES</c:v>
                </c:pt>
                <c:pt idx="4">
                  <c:v>ACTG5257</c:v>
                </c:pt>
              </c:strCache>
            </c:strRef>
          </c:cat>
          <c:val>
            <c:numRef>
              <c:f>Sheet1!$D$2:$D$6</c:f>
              <c:numCache>
                <c:formatCode>General</c:formatCode>
                <c:ptCount val="5"/>
                <c:pt idx="4">
                  <c:v>14</c:v>
                </c:pt>
              </c:numCache>
            </c:numRef>
          </c:val>
          <c:extLst xmlns:c16r2="http://schemas.microsoft.com/office/drawing/2015/06/chart">
            <c:ext xmlns:c16="http://schemas.microsoft.com/office/drawing/2014/chart" uri="{C3380CC4-5D6E-409C-BE32-E72D297353CC}">
              <c16:uniqueId val="{00000000-4A24-4F49-906D-49FB912A74BB}"/>
            </c:ext>
          </c:extLst>
        </c:ser>
        <c:dLbls>
          <c:showLegendKey val="0"/>
          <c:showVal val="0"/>
          <c:showCatName val="0"/>
          <c:showSerName val="0"/>
          <c:showPercent val="0"/>
          <c:showBubbleSize val="0"/>
        </c:dLbls>
        <c:gapWidth val="219"/>
        <c:overlap val="-27"/>
        <c:axId val="174089720"/>
        <c:axId val="174090112"/>
      </c:barChart>
      <c:catAx>
        <c:axId val="174089720"/>
        <c:scaling>
          <c:orientation val="minMax"/>
        </c:scaling>
        <c:delete val="0"/>
        <c:axPos val="b"/>
        <c:numFmt formatCode="General" sourceLinked="1"/>
        <c:majorTickMark val="out"/>
        <c:minorTickMark val="none"/>
        <c:tickLblPos val="none"/>
        <c:spPr>
          <a:noFill/>
          <a:ln w="28575" cap="sq" cmpd="sng" algn="ctr">
            <a:solidFill>
              <a:srgbClr val="000000"/>
            </a:solidFill>
            <a:miter lim="800000"/>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4090112"/>
        <c:crosses val="autoZero"/>
        <c:auto val="1"/>
        <c:lblAlgn val="ctr"/>
        <c:lblOffset val="100"/>
        <c:noMultiLvlLbl val="0"/>
      </c:catAx>
      <c:valAx>
        <c:axId val="174090112"/>
        <c:scaling>
          <c:orientation val="minMax"/>
          <c:max val="20"/>
          <c:min val="0"/>
        </c:scaling>
        <c:delete val="0"/>
        <c:axPos val="l"/>
        <c:numFmt formatCode="General" sourceLinked="1"/>
        <c:majorTickMark val="out"/>
        <c:minorTickMark val="none"/>
        <c:tickLblPos val="nextTo"/>
        <c:spPr>
          <a:noFill/>
          <a:ln w="28575" cap="sq">
            <a:solidFill>
              <a:srgbClr val="000000"/>
            </a:solidFill>
            <a:miter lim="800000"/>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408972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242936971031706"/>
          <c:y val="2.617061689266735E-2"/>
          <c:w val="0.4687237047895973"/>
          <c:h val="0.84387702640112272"/>
        </c:manualLayout>
      </c:layout>
      <c:barChart>
        <c:barDir val="col"/>
        <c:grouping val="clustered"/>
        <c:varyColors val="0"/>
        <c:ser>
          <c:idx val="0"/>
          <c:order val="0"/>
          <c:tx>
            <c:strRef>
              <c:f>Sheet1!$B$1</c:f>
              <c:strCache>
                <c:ptCount val="1"/>
                <c:pt idx="0">
                  <c:v>DTG + 2 NRTIs (ITT-E, n=312)</c:v>
                </c:pt>
              </c:strCache>
            </c:strRef>
          </c:tx>
          <c:spPr>
            <a:solidFill>
              <a:srgbClr val="002F5F"/>
            </a:solidFill>
          </c:spPr>
          <c:invertIfNegative val="0"/>
          <c:dLbls>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Virologic
success</c:v>
                </c:pt>
              </c:strCache>
            </c:strRef>
          </c:cat>
          <c:val>
            <c:numRef>
              <c:f>Sheet1!$B$2</c:f>
              <c:numCache>
                <c:formatCode>0</c:formatCode>
                <c:ptCount val="1"/>
                <c:pt idx="0">
                  <c:v>82</c:v>
                </c:pt>
              </c:numCache>
            </c:numRef>
          </c:val>
          <c:extLst xmlns:c16r2="http://schemas.microsoft.com/office/drawing/2015/06/chart">
            <c:ext xmlns:c16="http://schemas.microsoft.com/office/drawing/2014/chart" uri="{C3380CC4-5D6E-409C-BE32-E72D297353CC}">
              <c16:uniqueId val="{00000000-049A-4F37-A3E0-1D1E81723D70}"/>
            </c:ext>
          </c:extLst>
        </c:ser>
        <c:ser>
          <c:idx val="1"/>
          <c:order val="1"/>
          <c:tx>
            <c:strRef>
              <c:f>Sheet1!$C$1</c:f>
              <c:strCache>
                <c:ptCount val="1"/>
                <c:pt idx="0">
                  <c:v>LPV/RTV + 2 NRTIs (ITT-E, n=312)</c:v>
                </c:pt>
              </c:strCache>
            </c:strRef>
          </c:tx>
          <c:spPr>
            <a:solidFill>
              <a:srgbClr val="FF6600"/>
            </a:solidFill>
            <a:ln>
              <a:solidFill>
                <a:schemeClr val="tx2"/>
              </a:solidFill>
            </a:ln>
          </c:spPr>
          <c:invertIfNegative val="0"/>
          <c:dLbls>
            <c:dLbl>
              <c:idx val="1"/>
              <c:layout>
                <c:manualLayout>
                  <c:x val="-3.1056842298830011E-3"/>
                  <c:y val="-1.2272155831254961E-2"/>
                </c:manualLayout>
              </c:layout>
              <c:tx>
                <c:rich>
                  <a:bodyPr/>
                  <a:lstStyle/>
                  <a:p>
                    <a:pPr>
                      <a:defRPr sz="1400" b="1">
                        <a:latin typeface="Arial" panose="020B0604020202020204" pitchFamily="34" charset="0"/>
                        <a:cs typeface="Arial" panose="020B0604020202020204" pitchFamily="34" charset="0"/>
                      </a:defRPr>
                    </a:pPr>
                    <a:r>
                      <a:rPr lang="en-US" dirty="0"/>
                      <a:t>14</a:t>
                    </a:r>
                  </a:p>
                </c:rich>
              </c:tx>
              <c:numFmt formatCode="#,##0.0" sourceLinked="0"/>
              <c:sp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49A-4F37-A3E0-1D1E81723D70}"/>
                </c:ext>
                <c:ext xmlns:c15="http://schemas.microsoft.com/office/drawing/2012/chart" uri="{CE6537A1-D6FC-4f65-9D91-7224C49458BB}"/>
              </c:extLst>
            </c:dLbl>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Virologic
success</c:v>
                </c:pt>
              </c:strCache>
            </c:strRef>
          </c:cat>
          <c:val>
            <c:numRef>
              <c:f>Sheet1!$C$2</c:f>
              <c:numCache>
                <c:formatCode>General</c:formatCode>
                <c:ptCount val="1"/>
                <c:pt idx="0">
                  <c:v>69</c:v>
                </c:pt>
              </c:numCache>
            </c:numRef>
          </c:val>
          <c:extLst xmlns:c16r2="http://schemas.microsoft.com/office/drawing/2015/06/chart">
            <c:ext xmlns:c16="http://schemas.microsoft.com/office/drawing/2014/chart" uri="{C3380CC4-5D6E-409C-BE32-E72D297353CC}">
              <c16:uniqueId val="{00000002-049A-4F37-A3E0-1D1E81723D70}"/>
            </c:ext>
          </c:extLst>
        </c:ser>
        <c:ser>
          <c:idx val="2"/>
          <c:order val="2"/>
          <c:tx>
            <c:strRef>
              <c:f>Sheet1!$D$1</c:f>
              <c:strCache>
                <c:ptCount val="1"/>
                <c:pt idx="0">
                  <c:v>DTG + 2 NRTIs (PP, n=282)</c:v>
                </c:pt>
              </c:strCache>
            </c:strRef>
          </c:tx>
          <c:spPr>
            <a:pattFill prst="wdDnDiag">
              <a:fgClr>
                <a:srgbClr val="002F5F"/>
              </a:fgClr>
              <a:bgClr>
                <a:srgbClr val="FFFFFF"/>
              </a:bgClr>
            </a:pattFill>
            <a:ln>
              <a:solidFill>
                <a:srgbClr val="002F5F"/>
              </a:solidFill>
            </a:ln>
          </c:spPr>
          <c:invertIfNegative val="0"/>
          <c:dLbls>
            <c:dLbl>
              <c:idx val="1"/>
              <c:tx>
                <c:rich>
                  <a:bodyPr/>
                  <a:lstStyle/>
                  <a:p>
                    <a:r>
                      <a:rPr lang="en-US" dirty="0"/>
                      <a:t>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49A-4F37-A3E0-1D1E81723D70}"/>
                </c:ext>
                <c:ext xmlns:c15="http://schemas.microsoft.com/office/drawing/2012/chart" uri="{CE6537A1-D6FC-4f65-9D91-7224C49458BB}"/>
              </c:extLst>
            </c:dLbl>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Virologic
success</c:v>
                </c:pt>
              </c:strCache>
            </c:strRef>
          </c:cat>
          <c:val>
            <c:numRef>
              <c:f>Sheet1!$D$2</c:f>
              <c:numCache>
                <c:formatCode>0</c:formatCode>
                <c:ptCount val="1"/>
                <c:pt idx="0">
                  <c:v>86</c:v>
                </c:pt>
              </c:numCache>
            </c:numRef>
          </c:val>
          <c:extLst xmlns:c16r2="http://schemas.microsoft.com/office/drawing/2015/06/chart">
            <c:ext xmlns:c16="http://schemas.microsoft.com/office/drawing/2014/chart" uri="{C3380CC4-5D6E-409C-BE32-E72D297353CC}">
              <c16:uniqueId val="{00000004-049A-4F37-A3E0-1D1E81723D70}"/>
            </c:ext>
          </c:extLst>
        </c:ser>
        <c:ser>
          <c:idx val="3"/>
          <c:order val="3"/>
          <c:tx>
            <c:strRef>
              <c:f>Sheet1!$E$1</c:f>
              <c:strCache>
                <c:ptCount val="1"/>
                <c:pt idx="0">
                  <c:v>LPV/RTV + 2 NRTIs (PP, n=275)</c:v>
                </c:pt>
              </c:strCache>
            </c:strRef>
          </c:tx>
          <c:spPr>
            <a:pattFill prst="wdDnDiag">
              <a:fgClr>
                <a:schemeClr val="accent6">
                  <a:lumMod val="75000"/>
                </a:schemeClr>
              </a:fgClr>
              <a:bgClr>
                <a:schemeClr val="bg1"/>
              </a:bgClr>
            </a:pattFill>
            <a:ln>
              <a:solidFill>
                <a:schemeClr val="accent6">
                  <a:lumMod val="75000"/>
                </a:schemeClr>
              </a:solidFill>
            </a:ln>
          </c:spPr>
          <c:invertIfNegative val="0"/>
          <c:dLbls>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Virologic
success</c:v>
                </c:pt>
              </c:strCache>
            </c:strRef>
          </c:cat>
          <c:val>
            <c:numRef>
              <c:f>Sheet1!$E$2</c:f>
              <c:numCache>
                <c:formatCode>General</c:formatCode>
                <c:ptCount val="1"/>
                <c:pt idx="0">
                  <c:v>72</c:v>
                </c:pt>
              </c:numCache>
            </c:numRef>
          </c:val>
          <c:extLst xmlns:c16r2="http://schemas.microsoft.com/office/drawing/2015/06/chart">
            <c:ext xmlns:c16="http://schemas.microsoft.com/office/drawing/2014/chart" uri="{C3380CC4-5D6E-409C-BE32-E72D297353CC}">
              <c16:uniqueId val="{00000005-049A-4F37-A3E0-1D1E81723D70}"/>
            </c:ext>
          </c:extLst>
        </c:ser>
        <c:dLbls>
          <c:showLegendKey val="0"/>
          <c:showVal val="0"/>
          <c:showCatName val="0"/>
          <c:showSerName val="0"/>
          <c:showPercent val="0"/>
          <c:showBubbleSize val="0"/>
        </c:dLbls>
        <c:gapWidth val="150"/>
        <c:axId val="7746192"/>
        <c:axId val="128887256"/>
      </c:barChart>
      <c:catAx>
        <c:axId val="7746192"/>
        <c:scaling>
          <c:orientation val="minMax"/>
        </c:scaling>
        <c:delete val="0"/>
        <c:axPos val="b"/>
        <c:numFmt formatCode="General" sourceLinked="1"/>
        <c:majorTickMark val="out"/>
        <c:minorTickMark val="none"/>
        <c:tickLblPos val="nextTo"/>
        <c:spPr>
          <a:ln w="19038">
            <a:solidFill>
              <a:srgbClr val="000000"/>
            </a:solidFill>
          </a:ln>
        </c:spPr>
        <c:txPr>
          <a:bodyPr/>
          <a:lstStyle/>
          <a:p>
            <a:pPr>
              <a:defRPr sz="1400" b="0">
                <a:latin typeface="Arial" panose="020B0604020202020204" pitchFamily="34" charset="0"/>
                <a:cs typeface="Arial" panose="020B0604020202020204" pitchFamily="34" charset="0"/>
              </a:defRPr>
            </a:pPr>
            <a:endParaRPr lang="en-US"/>
          </a:p>
        </c:txPr>
        <c:crossAx val="128887256"/>
        <c:crosses val="autoZero"/>
        <c:auto val="1"/>
        <c:lblAlgn val="ctr"/>
        <c:lblOffset val="100"/>
        <c:noMultiLvlLbl val="0"/>
      </c:catAx>
      <c:valAx>
        <c:axId val="128887256"/>
        <c:scaling>
          <c:orientation val="minMax"/>
          <c:max val="100"/>
        </c:scaling>
        <c:delete val="0"/>
        <c:axPos val="l"/>
        <c:title>
          <c:tx>
            <c:rich>
              <a:bodyPr/>
              <a:lstStyle/>
              <a:p>
                <a:pPr>
                  <a:defRPr sz="1200" b="0" i="0" u="none" strike="noStrike" baseline="0">
                    <a:solidFill>
                      <a:srgbClr val="000000"/>
                    </a:solidFill>
                    <a:latin typeface="+mn-lt"/>
                    <a:ea typeface="Arial"/>
                    <a:cs typeface="Arial" panose="020B0604020202020204" pitchFamily="34" charset="0"/>
                  </a:defRPr>
                </a:pPr>
                <a:r>
                  <a:rPr lang="en-US" sz="1200" b="0" dirty="0">
                    <a:latin typeface="+mn-lt"/>
                    <a:cs typeface="Arial" panose="020B0604020202020204" pitchFamily="34" charset="0"/>
                  </a:rPr>
                  <a:t>HIV-1 RNA &lt;50 c/mL, %</a:t>
                </a:r>
              </a:p>
            </c:rich>
          </c:tx>
          <c:layout>
            <c:manualLayout>
              <c:xMode val="edge"/>
              <c:yMode val="edge"/>
              <c:x val="0"/>
              <c:y val="0.23359701375925609"/>
            </c:manualLayout>
          </c:layout>
          <c:overlay val="0"/>
        </c:title>
        <c:numFmt formatCode="0" sourceLinked="1"/>
        <c:majorTickMark val="out"/>
        <c:minorTickMark val="none"/>
        <c:tickLblPos val="nextTo"/>
        <c:spPr>
          <a:ln w="19038">
            <a:solidFill>
              <a:srgbClr val="000000"/>
            </a:solidFill>
          </a:ln>
        </c:spPr>
        <c:txPr>
          <a:bodyPr/>
          <a:lstStyle/>
          <a:p>
            <a:pPr>
              <a:defRPr sz="1400" b="1">
                <a:latin typeface="Arial" panose="020B0604020202020204" pitchFamily="34" charset="0"/>
                <a:cs typeface="Arial" panose="020B0604020202020204" pitchFamily="34" charset="0"/>
              </a:defRPr>
            </a:pPr>
            <a:endParaRPr lang="en-US"/>
          </a:p>
        </c:txPr>
        <c:crossAx val="7746192"/>
        <c:crosses val="autoZero"/>
        <c:crossBetween val="between"/>
        <c:majorUnit val="20"/>
      </c:valAx>
      <c:spPr>
        <a:noFill/>
        <a:ln w="25384">
          <a:noFill/>
        </a:ln>
      </c:spPr>
    </c:plotArea>
    <c:legend>
      <c:legendPos val="r"/>
      <c:layout>
        <c:manualLayout>
          <c:xMode val="edge"/>
          <c:yMode val="edge"/>
          <c:x val="0.58899566946356363"/>
          <c:y val="3.1461890225396812E-2"/>
          <c:w val="0.37893719322912206"/>
          <c:h val="0.65264150450056413"/>
        </c:manualLayout>
      </c:layout>
      <c:overlay val="0"/>
      <c:txPr>
        <a:bodyPr/>
        <a:lstStyle/>
        <a:p>
          <a:pPr>
            <a:defRPr sz="1200" b="1">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666666666666802E-2"/>
          <c:y val="1.5728218471191956E-3"/>
          <c:w val="0.91040633202099741"/>
          <c:h val="0.92258899907069358"/>
        </c:manualLayout>
      </c:layout>
      <c:scatterChart>
        <c:scatterStyle val="lineMarker"/>
        <c:varyColors val="0"/>
        <c:ser>
          <c:idx val="0"/>
          <c:order val="0"/>
          <c:tx>
            <c:strRef>
              <c:f>Sheet1!$B$1</c:f>
              <c:strCache>
                <c:ptCount val="1"/>
                <c:pt idx="0">
                  <c:v>Y-Values</c:v>
                </c:pt>
              </c:strCache>
            </c:strRef>
          </c:tx>
          <c:spPr>
            <a:ln w="28533">
              <a:noFill/>
            </a:ln>
          </c:spPr>
          <c:marker>
            <c:symbol val="square"/>
            <c:size val="8"/>
            <c:spPr>
              <a:solidFill>
                <a:schemeClr val="tx1"/>
              </a:solidFill>
              <a:ln>
                <a:solidFill>
                  <a:schemeClr val="tx1"/>
                </a:solidFill>
              </a:ln>
            </c:spPr>
          </c:marker>
          <c:dLbls>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dLblPos val="t"/>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Dir val="x"/>
            <c:errBarType val="both"/>
            <c:errValType val="cust"/>
            <c:noEndCap val="0"/>
            <c:plus>
              <c:numRef>
                <c:f>Sheet1!$E$2:$E$15</c:f>
                <c:numCache>
                  <c:formatCode>General</c:formatCode>
                  <c:ptCount val="14"/>
                  <c:pt idx="0">
                    <c:v>6.5000000000000009</c:v>
                  </c:pt>
                  <c:pt idx="1">
                    <c:v>6.4</c:v>
                  </c:pt>
                  <c:pt idx="2">
                    <c:v>7.4</c:v>
                  </c:pt>
                </c:numCache>
              </c:numRef>
            </c:plus>
            <c:minus>
              <c:numRef>
                <c:f>Sheet1!$F$2:$F$15</c:f>
                <c:numCache>
                  <c:formatCode>General</c:formatCode>
                  <c:ptCount val="14"/>
                  <c:pt idx="0">
                    <c:v>6.5</c:v>
                  </c:pt>
                  <c:pt idx="1">
                    <c:v>6.4</c:v>
                  </c:pt>
                  <c:pt idx="2">
                    <c:v>7.4</c:v>
                  </c:pt>
                </c:numCache>
              </c:numRef>
            </c:minus>
            <c:spPr>
              <a:ln w="25363">
                <a:solidFill>
                  <a:srgbClr val="000000"/>
                </a:solidFill>
                <a:prstDash val="solid"/>
              </a:ln>
            </c:spPr>
          </c:errBars>
          <c:xVal>
            <c:numRef>
              <c:f>Sheet1!$A$2:$A$4</c:f>
              <c:numCache>
                <c:formatCode>General</c:formatCode>
                <c:ptCount val="3"/>
                <c:pt idx="0">
                  <c:v>13.8</c:v>
                </c:pt>
                <c:pt idx="1">
                  <c:v>14.5</c:v>
                </c:pt>
              </c:numCache>
            </c:numRef>
          </c:xVal>
          <c:yVal>
            <c:numRef>
              <c:f>Sheet1!$B$2:$B$4</c:f>
              <c:numCache>
                <c:formatCode>General</c:formatCode>
                <c:ptCount val="3"/>
                <c:pt idx="0">
                  <c:v>13.5</c:v>
                </c:pt>
                <c:pt idx="1">
                  <c:v>12</c:v>
                </c:pt>
              </c:numCache>
            </c:numRef>
          </c:yVal>
          <c:smooth val="0"/>
          <c:extLst xmlns:c16r2="http://schemas.microsoft.com/office/drawing/2015/06/chart">
            <c:ext xmlns:c16="http://schemas.microsoft.com/office/drawing/2014/chart" uri="{C3380CC4-5D6E-409C-BE32-E72D297353CC}">
              <c16:uniqueId val="{00000000-F01B-4B88-94D7-98459D37537F}"/>
            </c:ext>
          </c:extLst>
        </c:ser>
        <c:dLbls>
          <c:showLegendKey val="0"/>
          <c:showVal val="0"/>
          <c:showCatName val="0"/>
          <c:showSerName val="0"/>
          <c:showPercent val="0"/>
          <c:showBubbleSize val="0"/>
        </c:dLbls>
        <c:axId val="170825568"/>
        <c:axId val="170825952"/>
      </c:scatterChart>
      <c:valAx>
        <c:axId val="170825568"/>
        <c:scaling>
          <c:orientation val="minMax"/>
          <c:max val="24"/>
          <c:min val="-12"/>
        </c:scaling>
        <c:delete val="0"/>
        <c:axPos val="b"/>
        <c:numFmt formatCode="General" sourceLinked="1"/>
        <c:majorTickMark val="out"/>
        <c:minorTickMark val="none"/>
        <c:tickLblPos val="nextTo"/>
        <c:spPr>
          <a:ln w="19022">
            <a:solidFill>
              <a:schemeClr val="tx1"/>
            </a:solidFill>
          </a:ln>
        </c:spPr>
        <c:txPr>
          <a:bodyPr rot="0" vert="horz"/>
          <a:lstStyle/>
          <a:p>
            <a:pPr>
              <a:defRPr sz="1050" b="1" i="0" u="none" strike="noStrike" baseline="0">
                <a:solidFill>
                  <a:srgbClr val="000000"/>
                </a:solidFill>
                <a:latin typeface="Arial"/>
                <a:ea typeface="Arial"/>
                <a:cs typeface="Arial"/>
              </a:defRPr>
            </a:pPr>
            <a:endParaRPr lang="en-US"/>
          </a:p>
        </c:txPr>
        <c:crossAx val="170825952"/>
        <c:crosses val="autoZero"/>
        <c:crossBetween val="midCat"/>
        <c:majorUnit val="2"/>
        <c:minorUnit val="1"/>
      </c:valAx>
      <c:valAx>
        <c:axId val="170825952"/>
        <c:scaling>
          <c:orientation val="minMax"/>
          <c:max val="14.5"/>
          <c:min val="11"/>
        </c:scaling>
        <c:delete val="0"/>
        <c:axPos val="l"/>
        <c:numFmt formatCode="General" sourceLinked="1"/>
        <c:majorTickMark val="none"/>
        <c:minorTickMark val="none"/>
        <c:tickLblPos val="none"/>
        <c:spPr>
          <a:ln w="19022">
            <a:solidFill>
              <a:schemeClr val="tx1"/>
            </a:solidFill>
          </a:ln>
        </c:spPr>
        <c:crossAx val="170825568"/>
        <c:crossesAt val="0"/>
        <c:crossBetween val="midCat"/>
      </c:valAx>
      <c:spPr>
        <a:noFill/>
        <a:ln w="25363">
          <a:noFill/>
        </a:ln>
      </c:spPr>
    </c:plotArea>
    <c:plotVisOnly val="1"/>
    <c:dispBlanksAs val="gap"/>
    <c:showDLblsOverMax val="0"/>
  </c:chart>
  <c:txPr>
    <a:bodyPr/>
    <a:lstStyle/>
    <a:p>
      <a:pPr>
        <a:defRPr sz="1797"/>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58458601765686"/>
          <c:y val="0.1591787308240574"/>
          <c:w val="0.81954755655543055"/>
          <c:h val="0.6056514064561398"/>
        </c:manualLayout>
      </c:layout>
      <c:scatterChart>
        <c:scatterStyle val="lineMarker"/>
        <c:varyColors val="0"/>
        <c:ser>
          <c:idx val="0"/>
          <c:order val="0"/>
          <c:tx>
            <c:strRef>
              <c:f>Sheet1!$B$1</c:f>
              <c:strCache>
                <c:ptCount val="1"/>
                <c:pt idx="0">
                  <c:v>DTG + 3TC (N=716)</c:v>
                </c:pt>
              </c:strCache>
            </c:strRef>
          </c:tx>
          <c:spPr>
            <a:ln>
              <a:solidFill>
                <a:srgbClr val="002F5F"/>
              </a:solidFill>
            </a:ln>
          </c:spPr>
          <c:marker>
            <c:symbol val="diamond"/>
            <c:size val="9"/>
            <c:spPr>
              <a:solidFill>
                <a:srgbClr val="002F5F"/>
              </a:solidFill>
              <a:ln>
                <a:solidFill>
                  <a:srgbClr val="002F5F"/>
                </a:solidFill>
              </a:ln>
            </c:spPr>
          </c:marker>
          <c:dLbls>
            <c:dLbl>
              <c:idx val="0"/>
              <c:layout>
                <c:manualLayout>
                  <c:x val="-4.9879768816776693E-2"/>
                  <c:y val="-4.5565227710052635E-2"/>
                </c:manualLayout>
              </c:layout>
              <c:tx>
                <c:rich>
                  <a:bodyPr/>
                  <a:lstStyle/>
                  <a:p>
                    <a:fld id="{ED21F82A-5DAF-4E8C-9F4E-5840B946B524}" type="CELLREF">
                      <a:rPr lang="en-US" smtClean="0"/>
                      <a:pPr/>
                      <a:t>[CELLREF]</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A8A-4941-BE98-6886AFC74A44}"/>
                </c:ext>
                <c:ext xmlns:c15="http://schemas.microsoft.com/office/drawing/2012/chart" uri="{CE6537A1-D6FC-4f65-9D91-7224C49458BB}">
                  <c15:dlblFieldTable>
                    <c15:dlblFTEntry>
                      <c15:txfldGUID>{ED21F82A-5DAF-4E8C-9F4E-5840B946B524}</c15:txfldGUID>
                      <c15:f>Sheet1!$H$4</c15:f>
                      <c15:dlblFieldTableCache>
                        <c:ptCount val="1"/>
                        <c:pt idx="0">
                          <c:v>&lt;1</c:v>
                        </c:pt>
                      </c15:dlblFieldTableCache>
                    </c15:dlblFTEntry>
                  </c15:dlblFieldTable>
                  <c15:showDataLabelsRange val="0"/>
                </c:ext>
              </c:extLst>
            </c:dLbl>
            <c:dLbl>
              <c:idx val="1"/>
              <c:layout>
                <c:manualLayout>
                  <c:x val="-3.650793650793651E-2"/>
                  <c:y val="-4.829545454545454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A8A-4941-BE98-6886AFC74A44}"/>
                </c:ext>
                <c:ext xmlns:c15="http://schemas.microsoft.com/office/drawing/2012/chart" uri="{CE6537A1-D6FC-4f65-9D91-7224C49458BB}"/>
              </c:extLst>
            </c:dLbl>
            <c:dLbl>
              <c:idx val="2"/>
              <c:layout>
                <c:manualLayout>
                  <c:x val="-2.5396825396825397E-2"/>
                  <c:y val="-4.829545454545454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A8A-4941-BE98-6886AFC74A44}"/>
                </c:ext>
                <c:ext xmlns:c15="http://schemas.microsoft.com/office/drawing/2012/chart" uri="{CE6537A1-D6FC-4f65-9D91-7224C49458BB}"/>
              </c:extLst>
            </c:dLbl>
            <c:dLbl>
              <c:idx val="3"/>
              <c:layout>
                <c:manualLayout>
                  <c:x val="-2.3809523809523808E-2"/>
                  <c:y val="-4.545454545454545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A8A-4941-BE98-6886AFC74A44}"/>
                </c:ext>
                <c:ext xmlns:c15="http://schemas.microsoft.com/office/drawing/2012/chart" uri="{CE6537A1-D6FC-4f65-9D91-7224C49458BB}"/>
              </c:extLst>
            </c:dLbl>
            <c:dLbl>
              <c:idx val="4"/>
              <c:layout>
                <c:manualLayout>
                  <c:x val="-2.6984126984126985E-2"/>
                  <c:y val="3.333333333333331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A8A-4941-BE98-6886AFC74A44}"/>
                </c:ext>
                <c:ext xmlns:c15="http://schemas.microsoft.com/office/drawing/2012/chart" uri="{CE6537A1-D6FC-4f65-9D91-7224C49458BB}"/>
              </c:extLst>
            </c:dLbl>
            <c:dLbl>
              <c:idx val="5"/>
              <c:layout>
                <c:manualLayout>
                  <c:x val="-2.2655160529176339E-2"/>
                  <c:y val="-3.07692175400663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A8A-4941-BE98-6886AFC74A44}"/>
                </c:ext>
                <c:ext xmlns:c15="http://schemas.microsoft.com/office/drawing/2012/chart" uri="{CE6537A1-D6FC-4f65-9D91-7224C49458BB}"/>
              </c:extLst>
            </c:dLbl>
            <c:dLbl>
              <c:idx val="6"/>
              <c:layout>
                <c:manualLayout>
                  <c:x val="-2.5252525252525252E-2"/>
                  <c:y val="4.641286988681837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A05-487E-A1E8-966B7973AAC1}"/>
                </c:ext>
                <c:ext xmlns:c15="http://schemas.microsoft.com/office/drawing/2012/chart" uri="{CE6537A1-D6FC-4f65-9D91-7224C49458BB}"/>
              </c:extLst>
            </c:dLbl>
            <c:dLbl>
              <c:idx val="7"/>
              <c:layout>
                <c:manualLayout>
                  <c:x val="-1.6835016835016834E-3"/>
                  <c:y val="2.73016881687166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3E4-4370-A2DB-BA737CB937E8}"/>
                </c:ext>
                <c:ext xmlns:c15="http://schemas.microsoft.com/office/drawing/2012/chart" uri="{CE6537A1-D6FC-4f65-9D91-7224C49458BB}"/>
              </c:extLst>
            </c:dLbl>
            <c:numFmt formatCode="#,##0" sourceLinked="0"/>
            <c:spPr>
              <a:noFill/>
              <a:ln>
                <a:noFill/>
              </a:ln>
              <a:effectLst/>
            </c:spPr>
            <c:txPr>
              <a:bodyPr/>
              <a:lstStyle/>
              <a:p>
                <a:pPr>
                  <a:defRPr sz="1600">
                    <a:solidFill>
                      <a:srgbClr val="002F5F"/>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Sheet1!$A$2:$A$9</c:f>
              <c:numCache>
                <c:formatCode>General</c:formatCode>
                <c:ptCount val="8"/>
                <c:pt idx="0">
                  <c:v>0</c:v>
                </c:pt>
                <c:pt idx="1">
                  <c:v>4</c:v>
                </c:pt>
                <c:pt idx="2">
                  <c:v>8</c:v>
                </c:pt>
                <c:pt idx="3">
                  <c:v>12</c:v>
                </c:pt>
                <c:pt idx="4">
                  <c:v>16</c:v>
                </c:pt>
                <c:pt idx="5">
                  <c:v>24</c:v>
                </c:pt>
                <c:pt idx="6">
                  <c:v>36</c:v>
                </c:pt>
                <c:pt idx="7">
                  <c:v>48</c:v>
                </c:pt>
              </c:numCache>
            </c:numRef>
          </c:xVal>
          <c:yVal>
            <c:numRef>
              <c:f>Sheet1!$B$2:$B$9</c:f>
              <c:numCache>
                <c:formatCode>General</c:formatCode>
                <c:ptCount val="8"/>
                <c:pt idx="0">
                  <c:v>1E-3</c:v>
                </c:pt>
                <c:pt idx="1">
                  <c:v>72</c:v>
                </c:pt>
                <c:pt idx="2">
                  <c:v>87</c:v>
                </c:pt>
                <c:pt idx="3">
                  <c:v>89</c:v>
                </c:pt>
                <c:pt idx="4">
                  <c:v>88</c:v>
                </c:pt>
                <c:pt idx="5">
                  <c:v>93</c:v>
                </c:pt>
                <c:pt idx="6">
                  <c:v>90</c:v>
                </c:pt>
                <c:pt idx="7">
                  <c:v>91</c:v>
                </c:pt>
              </c:numCache>
            </c:numRef>
          </c:yVal>
          <c:smooth val="0"/>
          <c:extLst xmlns:c16r2="http://schemas.microsoft.com/office/drawing/2015/06/chart">
            <c:ext xmlns:c16="http://schemas.microsoft.com/office/drawing/2014/chart" uri="{C3380CC4-5D6E-409C-BE32-E72D297353CC}">
              <c16:uniqueId val="{00000006-9A8A-4941-BE98-6886AFC74A44}"/>
            </c:ext>
          </c:extLst>
        </c:ser>
        <c:ser>
          <c:idx val="1"/>
          <c:order val="1"/>
          <c:tx>
            <c:strRef>
              <c:f>Sheet1!$C$1</c:f>
              <c:strCache>
                <c:ptCount val="1"/>
                <c:pt idx="0">
                  <c:v>DTG + TDF/FTC (N=717)</c:v>
                </c:pt>
              </c:strCache>
            </c:strRef>
          </c:tx>
          <c:spPr>
            <a:ln>
              <a:solidFill>
                <a:srgbClr val="FF6600"/>
              </a:solidFill>
            </a:ln>
          </c:spPr>
          <c:marker>
            <c:symbol val="square"/>
            <c:size val="9"/>
            <c:spPr>
              <a:solidFill>
                <a:srgbClr val="FF6600"/>
              </a:solidFill>
              <a:ln>
                <a:solidFill>
                  <a:srgbClr val="FF6600"/>
                </a:solidFill>
              </a:ln>
            </c:spPr>
          </c:marker>
          <c:dLbls>
            <c:dLbl>
              <c:idx val="1"/>
              <c:layout>
                <c:manualLayout>
                  <c:x val="-3.1746031746031746E-3"/>
                  <c:y val="2.27272727272727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A8A-4941-BE98-6886AFC74A44}"/>
                </c:ext>
                <c:ext xmlns:c15="http://schemas.microsoft.com/office/drawing/2012/chart" uri="{CE6537A1-D6FC-4f65-9D91-7224C49458BB}"/>
              </c:extLst>
            </c:dLbl>
            <c:dLbl>
              <c:idx val="2"/>
              <c:layout>
                <c:manualLayout>
                  <c:x val="-1.5873015873015292E-3"/>
                  <c:y val="3.977272727272727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9A8A-4941-BE98-6886AFC74A44}"/>
                </c:ext>
                <c:ext xmlns:c15="http://schemas.microsoft.com/office/drawing/2012/chart" uri="{CE6537A1-D6FC-4f65-9D91-7224C49458BB}"/>
              </c:extLst>
            </c:dLbl>
            <c:dLbl>
              <c:idx val="3"/>
              <c:layout>
                <c:manualLayout>
                  <c:x val="-9.5238095238095247E-3"/>
                  <c:y val="5.39772727272727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9A8A-4941-BE98-6886AFC74A44}"/>
                </c:ext>
                <c:ext xmlns:c15="http://schemas.microsoft.com/office/drawing/2012/chart" uri="{CE6537A1-D6FC-4f65-9D91-7224C49458BB}"/>
              </c:extLst>
            </c:dLbl>
            <c:dLbl>
              <c:idx val="4"/>
              <c:layout>
                <c:manualLayout>
                  <c:x val="-2.5396825396825397E-2"/>
                  <c:y val="-4.102564102564103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9A8A-4941-BE98-6886AFC74A44}"/>
                </c:ext>
                <c:ext xmlns:c15="http://schemas.microsoft.com/office/drawing/2012/chart" uri="{CE6537A1-D6FC-4f65-9D91-7224C49458BB}"/>
              </c:extLst>
            </c:dLbl>
            <c:dLbl>
              <c:idx val="5"/>
              <c:layout>
                <c:manualLayout>
                  <c:x val="-2.6262626262626387E-2"/>
                  <c:y val="3.912589883284205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9A8A-4941-BE98-6886AFC74A44}"/>
                </c:ext>
                <c:ext xmlns:c15="http://schemas.microsoft.com/office/drawing/2012/chart" uri="{CE6537A1-D6FC-4f65-9D91-7224C49458BB}"/>
              </c:extLst>
            </c:dLbl>
            <c:dLbl>
              <c:idx val="6"/>
              <c:layout>
                <c:manualLayout>
                  <c:x val="-2.8619528619528621E-2"/>
                  <c:y val="-3.822236343620337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A05-487E-A1E8-966B7973AAC1}"/>
                </c:ext>
                <c:ext xmlns:c15="http://schemas.microsoft.com/office/drawing/2012/chart" uri="{CE6537A1-D6FC-4f65-9D91-7224C49458BB}"/>
              </c:extLst>
            </c:dLbl>
            <c:dLbl>
              <c:idx val="7"/>
              <c:layout>
                <c:manualLayout>
                  <c:x val="-1.0101010101010225E-2"/>
                  <c:y val="-1.638101290123001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3E4-4370-A2DB-BA737CB937E8}"/>
                </c:ext>
                <c:ext xmlns:c15="http://schemas.microsoft.com/office/drawing/2012/chart" uri="{CE6537A1-D6FC-4f65-9D91-7224C49458BB}"/>
              </c:extLst>
            </c:dLbl>
            <c:spPr>
              <a:noFill/>
              <a:ln>
                <a:noFill/>
              </a:ln>
              <a:effectLst/>
            </c:spPr>
            <c:txPr>
              <a:bodyPr/>
              <a:lstStyle/>
              <a:p>
                <a:pPr>
                  <a:defRPr sz="1600">
                    <a:solidFill>
                      <a:srgbClr val="FF66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Sheet1!$D$2:$D$9</c:f>
              <c:numCache>
                <c:formatCode>General</c:formatCode>
                <c:ptCount val="8"/>
                <c:pt idx="0">
                  <c:v>0.5</c:v>
                </c:pt>
                <c:pt idx="1">
                  <c:v>4.5</c:v>
                </c:pt>
                <c:pt idx="2">
                  <c:v>8.5</c:v>
                </c:pt>
                <c:pt idx="3">
                  <c:v>12.5</c:v>
                </c:pt>
                <c:pt idx="4">
                  <c:v>16.5</c:v>
                </c:pt>
                <c:pt idx="5">
                  <c:v>24.5</c:v>
                </c:pt>
                <c:pt idx="6">
                  <c:v>36.5</c:v>
                </c:pt>
                <c:pt idx="7">
                  <c:v>48.5</c:v>
                </c:pt>
              </c:numCache>
            </c:numRef>
          </c:xVal>
          <c:yVal>
            <c:numRef>
              <c:f>Sheet1!$C$2:$C$9</c:f>
              <c:numCache>
                <c:formatCode>General</c:formatCode>
                <c:ptCount val="8"/>
                <c:pt idx="0">
                  <c:v>0</c:v>
                </c:pt>
                <c:pt idx="1">
                  <c:v>70</c:v>
                </c:pt>
                <c:pt idx="2">
                  <c:v>85</c:v>
                </c:pt>
                <c:pt idx="3">
                  <c:v>89</c:v>
                </c:pt>
                <c:pt idx="4">
                  <c:v>90</c:v>
                </c:pt>
                <c:pt idx="5">
                  <c:v>93</c:v>
                </c:pt>
                <c:pt idx="6">
                  <c:v>91</c:v>
                </c:pt>
                <c:pt idx="7">
                  <c:v>93</c:v>
                </c:pt>
              </c:numCache>
            </c:numRef>
          </c:yVal>
          <c:smooth val="0"/>
          <c:extLst xmlns:c16r2="http://schemas.microsoft.com/office/drawing/2015/06/chart">
            <c:ext xmlns:c16="http://schemas.microsoft.com/office/drawing/2014/chart" uri="{C3380CC4-5D6E-409C-BE32-E72D297353CC}">
              <c16:uniqueId val="{0000000C-9A8A-4941-BE98-6886AFC74A44}"/>
            </c:ext>
          </c:extLst>
        </c:ser>
        <c:dLbls>
          <c:showLegendKey val="0"/>
          <c:showVal val="0"/>
          <c:showCatName val="0"/>
          <c:showSerName val="0"/>
          <c:showPercent val="0"/>
          <c:showBubbleSize val="0"/>
        </c:dLbls>
        <c:axId val="170847824"/>
        <c:axId val="171171936"/>
      </c:scatterChart>
      <c:valAx>
        <c:axId val="170847824"/>
        <c:scaling>
          <c:orientation val="minMax"/>
          <c:max val="51"/>
          <c:min val="-4"/>
        </c:scaling>
        <c:delete val="0"/>
        <c:axPos val="b"/>
        <c:title>
          <c:tx>
            <c:rich>
              <a:bodyPr/>
              <a:lstStyle/>
              <a:p>
                <a:pPr>
                  <a:defRPr sz="1800" b="0"/>
                </a:pPr>
                <a:r>
                  <a:rPr lang="en-US" sz="1800" b="0" dirty="0"/>
                  <a:t>Study visit</a:t>
                </a:r>
              </a:p>
            </c:rich>
          </c:tx>
          <c:overlay val="0"/>
        </c:title>
        <c:numFmt formatCode="General" sourceLinked="1"/>
        <c:majorTickMark val="out"/>
        <c:minorTickMark val="none"/>
        <c:tickLblPos val="nextTo"/>
        <c:spPr>
          <a:ln>
            <a:solidFill>
              <a:schemeClr val="tx1"/>
            </a:solidFill>
          </a:ln>
        </c:spPr>
        <c:txPr>
          <a:bodyPr/>
          <a:lstStyle/>
          <a:p>
            <a:pPr>
              <a:defRPr sz="1800" b="0"/>
            </a:pPr>
            <a:endParaRPr lang="en-US"/>
          </a:p>
        </c:txPr>
        <c:crossAx val="171171936"/>
        <c:crossesAt val="-20"/>
        <c:crossBetween val="midCat"/>
        <c:majorUnit val="4"/>
      </c:valAx>
      <c:valAx>
        <c:axId val="171171936"/>
        <c:scaling>
          <c:orientation val="minMax"/>
          <c:max val="100"/>
          <c:min val="-20"/>
        </c:scaling>
        <c:delete val="0"/>
        <c:axPos val="l"/>
        <c:title>
          <c:tx>
            <c:rich>
              <a:bodyPr/>
              <a:lstStyle/>
              <a:p>
                <a:pPr>
                  <a:defRPr sz="1800"/>
                </a:pPr>
                <a:r>
                  <a:rPr lang="en-US" sz="1800" b="0" i="0" u="none" strike="noStrike" baseline="0" dirty="0">
                    <a:effectLst/>
                  </a:rPr>
                  <a:t>HIV-1 RNA &lt;50 </a:t>
                </a:r>
                <a:r>
                  <a:rPr lang="en-US" sz="1800" b="0" i="0" u="none" strike="noStrike" baseline="0" dirty="0" smtClean="0">
                    <a:effectLst/>
                  </a:rPr>
                  <a:t>c/mL </a:t>
                </a:r>
                <a:r>
                  <a:rPr lang="en-US" sz="1800" b="0" i="0" u="none" strike="noStrike" baseline="0" dirty="0">
                    <a:effectLst/>
                  </a:rPr>
                  <a:t>%</a:t>
                </a:r>
                <a:endParaRPr lang="en-US" sz="1800" dirty="0"/>
              </a:p>
            </c:rich>
          </c:tx>
          <c:layout>
            <c:manualLayout>
              <c:xMode val="edge"/>
              <c:yMode val="edge"/>
              <c:x val="1.8390377970430463E-3"/>
              <c:y val="0.11359165557162287"/>
            </c:manualLayout>
          </c:layout>
          <c:overlay val="0"/>
        </c:title>
        <c:numFmt formatCode="General" sourceLinked="1"/>
        <c:majorTickMark val="out"/>
        <c:minorTickMark val="none"/>
        <c:tickLblPos val="nextTo"/>
        <c:spPr>
          <a:ln>
            <a:solidFill>
              <a:schemeClr val="tx1"/>
            </a:solidFill>
          </a:ln>
        </c:spPr>
        <c:txPr>
          <a:bodyPr/>
          <a:lstStyle/>
          <a:p>
            <a:pPr>
              <a:defRPr sz="1800"/>
            </a:pPr>
            <a:endParaRPr lang="en-US"/>
          </a:p>
        </c:txPr>
        <c:crossAx val="170847824"/>
        <c:crossesAt val="-4"/>
        <c:crossBetween val="midCat"/>
        <c:majorUnit val="20"/>
      </c:valAx>
    </c:plotArea>
    <c:legend>
      <c:legendPos val="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666666666666802E-2"/>
          <c:y val="1.5728218471191956E-3"/>
          <c:w val="0.91040633202099741"/>
          <c:h val="0.72029415117392348"/>
        </c:manualLayout>
      </c:layout>
      <c:scatterChart>
        <c:scatterStyle val="lineMarker"/>
        <c:varyColors val="0"/>
        <c:ser>
          <c:idx val="0"/>
          <c:order val="0"/>
          <c:tx>
            <c:strRef>
              <c:f>Sheet1!$B$1</c:f>
              <c:strCache>
                <c:ptCount val="1"/>
                <c:pt idx="0">
                  <c:v>Y-Values</c:v>
                </c:pt>
              </c:strCache>
            </c:strRef>
          </c:tx>
          <c:spPr>
            <a:ln w="28533">
              <a:noFill/>
            </a:ln>
          </c:spPr>
          <c:marker>
            <c:symbol val="square"/>
            <c:size val="8"/>
            <c:spPr>
              <a:solidFill>
                <a:schemeClr val="tx1"/>
              </a:solidFill>
              <a:ln>
                <a:solidFill>
                  <a:schemeClr val="tx1"/>
                </a:solidFill>
              </a:ln>
            </c:spPr>
          </c:marker>
          <c:errBars>
            <c:errDir val="x"/>
            <c:errBarType val="both"/>
            <c:errValType val="cust"/>
            <c:noEndCap val="0"/>
            <c:plus>
              <c:numRef>
                <c:f>Sheet1!$E$2:$E$15</c:f>
                <c:numCache>
                  <c:formatCode>General</c:formatCode>
                  <c:ptCount val="14"/>
                  <c:pt idx="0">
                    <c:v>2.7</c:v>
                  </c:pt>
                  <c:pt idx="1">
                    <c:v>2.6</c:v>
                  </c:pt>
                </c:numCache>
              </c:numRef>
            </c:plus>
            <c:minus>
              <c:numRef>
                <c:f>Sheet1!$F$2:$F$15</c:f>
                <c:numCache>
                  <c:formatCode>General</c:formatCode>
                  <c:ptCount val="14"/>
                  <c:pt idx="0">
                    <c:v>2.8</c:v>
                  </c:pt>
                  <c:pt idx="1">
                    <c:v>2.5</c:v>
                  </c:pt>
                </c:numCache>
              </c:numRef>
            </c:minus>
            <c:spPr>
              <a:ln w="25363">
                <a:solidFill>
                  <a:srgbClr val="000000"/>
                </a:solidFill>
                <a:prstDash val="solid"/>
              </a:ln>
            </c:spPr>
          </c:errBars>
          <c:xVal>
            <c:numRef>
              <c:f>Sheet1!$A$2:$A$4</c:f>
              <c:numCache>
                <c:formatCode>General</c:formatCode>
                <c:ptCount val="3"/>
                <c:pt idx="0">
                  <c:v>-1.7</c:v>
                </c:pt>
                <c:pt idx="1">
                  <c:v>-1.3</c:v>
                </c:pt>
              </c:numCache>
            </c:numRef>
          </c:xVal>
          <c:yVal>
            <c:numRef>
              <c:f>Sheet1!$B$2:$B$4</c:f>
              <c:numCache>
                <c:formatCode>General</c:formatCode>
                <c:ptCount val="3"/>
                <c:pt idx="0">
                  <c:v>3.5</c:v>
                </c:pt>
                <c:pt idx="1">
                  <c:v>1.5</c:v>
                </c:pt>
              </c:numCache>
            </c:numRef>
          </c:yVal>
          <c:smooth val="0"/>
          <c:extLst xmlns:c16r2="http://schemas.microsoft.com/office/drawing/2015/06/chart">
            <c:ext xmlns:c16="http://schemas.microsoft.com/office/drawing/2014/chart" uri="{C3380CC4-5D6E-409C-BE32-E72D297353CC}">
              <c16:uniqueId val="{00000000-54E6-4561-B37A-E452FE4441FB}"/>
            </c:ext>
          </c:extLst>
        </c:ser>
        <c:dLbls>
          <c:showLegendKey val="0"/>
          <c:showVal val="0"/>
          <c:showCatName val="0"/>
          <c:showSerName val="0"/>
          <c:showPercent val="0"/>
          <c:showBubbleSize val="0"/>
        </c:dLbls>
        <c:axId val="171172720"/>
        <c:axId val="171173112"/>
      </c:scatterChart>
      <c:valAx>
        <c:axId val="171172720"/>
        <c:scaling>
          <c:orientation val="minMax"/>
          <c:max val="10"/>
          <c:min val="-10"/>
        </c:scaling>
        <c:delete val="0"/>
        <c:axPos val="b"/>
        <c:numFmt formatCode="General" sourceLinked="1"/>
        <c:majorTickMark val="out"/>
        <c:minorTickMark val="none"/>
        <c:tickLblPos val="nextTo"/>
        <c:spPr>
          <a:ln w="19022">
            <a:solidFill>
              <a:schemeClr val="tx1"/>
            </a:solidFill>
          </a:ln>
        </c:spPr>
        <c:txPr>
          <a:bodyPr rot="0" vert="horz"/>
          <a:lstStyle/>
          <a:p>
            <a:pPr>
              <a:defRPr sz="1200" b="0" i="0" u="none" strike="noStrike" baseline="0">
                <a:solidFill>
                  <a:srgbClr val="000000"/>
                </a:solidFill>
                <a:latin typeface="Arial"/>
                <a:ea typeface="Arial"/>
                <a:cs typeface="Arial"/>
              </a:defRPr>
            </a:pPr>
            <a:endParaRPr lang="en-US"/>
          </a:p>
        </c:txPr>
        <c:crossAx val="171173112"/>
        <c:crosses val="autoZero"/>
        <c:crossBetween val="midCat"/>
        <c:majorUnit val="2"/>
        <c:minorUnit val="1"/>
      </c:valAx>
      <c:valAx>
        <c:axId val="171173112"/>
        <c:scaling>
          <c:orientation val="minMax"/>
          <c:max val="5"/>
          <c:min val="0"/>
        </c:scaling>
        <c:delete val="0"/>
        <c:axPos val="l"/>
        <c:numFmt formatCode="General" sourceLinked="1"/>
        <c:majorTickMark val="none"/>
        <c:minorTickMark val="none"/>
        <c:tickLblPos val="none"/>
        <c:spPr>
          <a:ln w="19022">
            <a:solidFill>
              <a:schemeClr val="tx1"/>
            </a:solidFill>
          </a:ln>
        </c:spPr>
        <c:crossAx val="171172720"/>
        <c:crossesAt val="0"/>
        <c:crossBetween val="midCat"/>
      </c:valAx>
      <c:spPr>
        <a:noFill/>
        <a:ln w="25363">
          <a:noFill/>
        </a:ln>
      </c:spPr>
    </c:plotArea>
    <c:plotVisOnly val="1"/>
    <c:dispBlanksAs val="gap"/>
    <c:showDLblsOverMax val="0"/>
  </c:chart>
  <c:txPr>
    <a:bodyPr/>
    <a:lstStyle/>
    <a:p>
      <a:pPr>
        <a:defRPr sz="1797"/>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263098846898203"/>
          <c:y val="2.617061689266735E-2"/>
          <c:w val="0.83838666169991349"/>
          <c:h val="0.8438770264011215"/>
        </c:manualLayout>
      </c:layout>
      <c:barChart>
        <c:barDir val="col"/>
        <c:grouping val="clustered"/>
        <c:varyColors val="0"/>
        <c:ser>
          <c:idx val="0"/>
          <c:order val="0"/>
          <c:tx>
            <c:strRef>
              <c:f>Sheet1!$B$1</c:f>
              <c:strCache>
                <c:ptCount val="1"/>
                <c:pt idx="0">
                  <c:v>DTG + RPV (n=513)</c:v>
                </c:pt>
              </c:strCache>
            </c:strRef>
          </c:tx>
          <c:spPr>
            <a:solidFill>
              <a:srgbClr val="002F5F"/>
            </a:solidFill>
            <a:ln w="6350">
              <a:noFill/>
            </a:ln>
          </c:spPr>
          <c:invertIfNegative val="0"/>
          <c:cat>
            <c:strRef>
              <c:f>Sheet1!$A$2:$A$4</c:f>
              <c:strCache>
                <c:ptCount val="3"/>
                <c:pt idx="0">
                  <c:v>Virologic
success</c:v>
                </c:pt>
                <c:pt idx="1">
                  <c:v>Virologic
non-response</c:v>
                </c:pt>
                <c:pt idx="2">
                  <c:v>No virologic
data</c:v>
                </c:pt>
              </c:strCache>
            </c:strRef>
          </c:cat>
          <c:val>
            <c:numRef>
              <c:f>Sheet1!$B$2:$B$4</c:f>
              <c:numCache>
                <c:formatCode>0</c:formatCode>
                <c:ptCount val="3"/>
                <c:pt idx="0">
                  <c:v>95</c:v>
                </c:pt>
                <c:pt idx="1">
                  <c:v>0.9</c:v>
                </c:pt>
                <c:pt idx="2">
                  <c:v>5</c:v>
                </c:pt>
              </c:numCache>
            </c:numRef>
          </c:val>
          <c:extLst xmlns:c16r2="http://schemas.microsoft.com/office/drawing/2015/06/chart">
            <c:ext xmlns:c16="http://schemas.microsoft.com/office/drawing/2014/chart" uri="{C3380CC4-5D6E-409C-BE32-E72D297353CC}">
              <c16:uniqueId val="{00000001-B631-4831-9F08-603F8B214F74}"/>
            </c:ext>
          </c:extLst>
        </c:ser>
        <c:ser>
          <c:idx val="1"/>
          <c:order val="1"/>
          <c:tx>
            <c:strRef>
              <c:f>Sheet1!$C$1</c:f>
              <c:strCache>
                <c:ptCount val="1"/>
                <c:pt idx="0">
                  <c:v>CAR (n=511)</c:v>
                </c:pt>
              </c:strCache>
            </c:strRef>
          </c:tx>
          <c:spPr>
            <a:solidFill>
              <a:srgbClr val="FF6600"/>
            </a:solidFill>
            <a:ln w="6350">
              <a:noFill/>
            </a:ln>
          </c:spPr>
          <c:invertIfNegative val="0"/>
          <c:cat>
            <c:strRef>
              <c:f>Sheet1!$A$2:$A$4</c:f>
              <c:strCache>
                <c:ptCount val="3"/>
                <c:pt idx="0">
                  <c:v>Virologic
success</c:v>
                </c:pt>
                <c:pt idx="1">
                  <c:v>Virologic
non-response</c:v>
                </c:pt>
                <c:pt idx="2">
                  <c:v>No virologic
data</c:v>
                </c:pt>
              </c:strCache>
            </c:strRef>
          </c:cat>
          <c:val>
            <c:numRef>
              <c:f>Sheet1!$C$2:$C$4</c:f>
              <c:numCache>
                <c:formatCode>0</c:formatCode>
                <c:ptCount val="3"/>
                <c:pt idx="0">
                  <c:v>95</c:v>
                </c:pt>
                <c:pt idx="1">
                  <c:v>0.9</c:v>
                </c:pt>
                <c:pt idx="2">
                  <c:v>4</c:v>
                </c:pt>
              </c:numCache>
            </c:numRef>
          </c:val>
          <c:extLst xmlns:c16r2="http://schemas.microsoft.com/office/drawing/2015/06/chart">
            <c:ext xmlns:c16="http://schemas.microsoft.com/office/drawing/2014/chart" uri="{C3380CC4-5D6E-409C-BE32-E72D297353CC}">
              <c16:uniqueId val="{00000003-B631-4831-9F08-603F8B214F74}"/>
            </c:ext>
          </c:extLst>
        </c:ser>
        <c:dLbls>
          <c:showLegendKey val="0"/>
          <c:showVal val="0"/>
          <c:showCatName val="0"/>
          <c:showSerName val="0"/>
          <c:showPercent val="0"/>
          <c:showBubbleSize val="0"/>
        </c:dLbls>
        <c:gapWidth val="150"/>
        <c:axId val="171174288"/>
        <c:axId val="171174680"/>
      </c:barChart>
      <c:catAx>
        <c:axId val="171174288"/>
        <c:scaling>
          <c:orientation val="minMax"/>
        </c:scaling>
        <c:delete val="0"/>
        <c:axPos val="b"/>
        <c:numFmt formatCode="General" sourceLinked="1"/>
        <c:majorTickMark val="none"/>
        <c:minorTickMark val="none"/>
        <c:tickLblPos val="nextTo"/>
        <c:spPr>
          <a:ln w="19038">
            <a:solidFill>
              <a:srgbClr val="000000"/>
            </a:solidFill>
          </a:ln>
        </c:spPr>
        <c:txPr>
          <a:bodyPr/>
          <a:lstStyle/>
          <a:p>
            <a:pPr>
              <a:defRPr sz="1400" b="0">
                <a:latin typeface="Arial" panose="020B0604020202020204" pitchFamily="34" charset="0"/>
                <a:cs typeface="Arial" panose="020B0604020202020204" pitchFamily="34" charset="0"/>
              </a:defRPr>
            </a:pPr>
            <a:endParaRPr lang="en-US"/>
          </a:p>
        </c:txPr>
        <c:crossAx val="171174680"/>
        <c:crosses val="autoZero"/>
        <c:auto val="1"/>
        <c:lblAlgn val="ctr"/>
        <c:lblOffset val="100"/>
        <c:noMultiLvlLbl val="0"/>
      </c:catAx>
      <c:valAx>
        <c:axId val="171174680"/>
        <c:scaling>
          <c:orientation val="minMax"/>
          <c:max val="100"/>
        </c:scaling>
        <c:delete val="0"/>
        <c:axPos val="l"/>
        <c:title>
          <c:tx>
            <c:rich>
              <a:bodyPr/>
              <a:lstStyle/>
              <a:p>
                <a:pPr>
                  <a:defRPr sz="1400" b="0" i="0" u="none" strike="noStrike" baseline="0">
                    <a:solidFill>
                      <a:srgbClr val="000000"/>
                    </a:solidFill>
                    <a:latin typeface="Arial" panose="020B0604020202020204" pitchFamily="34" charset="0"/>
                    <a:ea typeface="Arial"/>
                    <a:cs typeface="Arial" panose="020B0604020202020204" pitchFamily="34" charset="0"/>
                  </a:defRPr>
                </a:pPr>
                <a:r>
                  <a:rPr lang="en-US" sz="1400" b="0" dirty="0">
                    <a:latin typeface="Arial" panose="020B0604020202020204" pitchFamily="34" charset="0"/>
                    <a:cs typeface="Arial" panose="020B0604020202020204" pitchFamily="34" charset="0"/>
                  </a:rPr>
                  <a:t>HIV-1 RNA &lt;50 c/mL, %</a:t>
                </a:r>
              </a:p>
            </c:rich>
          </c:tx>
          <c:layout>
            <c:manualLayout>
              <c:xMode val="edge"/>
              <c:yMode val="edge"/>
              <c:x val="2.6546093748708102E-2"/>
              <c:y val="0.21086621089889471"/>
            </c:manualLayout>
          </c:layout>
          <c:overlay val="0"/>
        </c:title>
        <c:numFmt formatCode="0" sourceLinked="1"/>
        <c:majorTickMark val="out"/>
        <c:minorTickMark val="none"/>
        <c:tickLblPos val="nextTo"/>
        <c:spPr>
          <a:ln w="19038">
            <a:solidFill>
              <a:srgbClr val="000000"/>
            </a:solidFill>
          </a:ln>
        </c:spPr>
        <c:txPr>
          <a:bodyPr/>
          <a:lstStyle/>
          <a:p>
            <a:pPr>
              <a:defRPr sz="1400" b="0">
                <a:latin typeface="Arial" panose="020B0604020202020204" pitchFamily="34" charset="0"/>
                <a:cs typeface="Arial" panose="020B0604020202020204" pitchFamily="34" charset="0"/>
              </a:defRPr>
            </a:pPr>
            <a:endParaRPr lang="en-US"/>
          </a:p>
        </c:txPr>
        <c:crossAx val="171174288"/>
        <c:crosses val="autoZero"/>
        <c:crossBetween val="between"/>
        <c:majorUnit val="20"/>
      </c:valAx>
      <c:spPr>
        <a:noFill/>
        <a:ln w="25384">
          <a:noFill/>
        </a:ln>
      </c:spPr>
    </c:plotArea>
    <c:legend>
      <c:legendPos val="r"/>
      <c:legendEntry>
        <c:idx val="0"/>
        <c:txPr>
          <a:bodyPr/>
          <a:lstStyle/>
          <a:p>
            <a:pPr>
              <a:defRPr sz="1400">
                <a:latin typeface="Arial" panose="020B0604020202020204" pitchFamily="34" charset="0"/>
                <a:cs typeface="Arial" panose="020B0604020202020204" pitchFamily="34" charset="0"/>
              </a:defRPr>
            </a:pPr>
            <a:endParaRPr lang="en-US"/>
          </a:p>
        </c:txPr>
      </c:legendEntry>
      <c:layout>
        <c:manualLayout>
          <c:xMode val="edge"/>
          <c:yMode val="edge"/>
          <c:x val="0.57699329967399871"/>
          <c:y val="3.9017450346308179E-2"/>
          <c:w val="0.36401086912784797"/>
          <c:h val="0.13590436534135444"/>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666666666666802E-2"/>
          <c:y val="1.5728218471191956E-3"/>
          <c:w val="0.91040633202099741"/>
          <c:h val="0.92258899907069358"/>
        </c:manualLayout>
      </c:layout>
      <c:scatterChart>
        <c:scatterStyle val="lineMarker"/>
        <c:varyColors val="0"/>
        <c:ser>
          <c:idx val="0"/>
          <c:order val="0"/>
          <c:tx>
            <c:strRef>
              <c:f>Sheet1!$B$1</c:f>
              <c:strCache>
                <c:ptCount val="1"/>
                <c:pt idx="0">
                  <c:v>Y-Values</c:v>
                </c:pt>
              </c:strCache>
            </c:strRef>
          </c:tx>
          <c:spPr>
            <a:ln w="28533">
              <a:noFill/>
            </a:ln>
          </c:spPr>
          <c:marker>
            <c:symbol val="square"/>
            <c:size val="8"/>
            <c:spPr>
              <a:solidFill>
                <a:schemeClr val="tx1"/>
              </a:solidFill>
              <a:ln>
                <a:solidFill>
                  <a:schemeClr val="tx1"/>
                </a:solidFill>
              </a:ln>
            </c:spPr>
          </c:marker>
          <c:errBars>
            <c:errDir val="x"/>
            <c:errBarType val="both"/>
            <c:errValType val="cust"/>
            <c:noEndCap val="0"/>
            <c:plus>
              <c:numRef>
                <c:f>Sheet1!$E$2:$E$15</c:f>
                <c:numCache>
                  <c:formatCode>General</c:formatCode>
                  <c:ptCount val="14"/>
                  <c:pt idx="0">
                    <c:v>2.8</c:v>
                  </c:pt>
                </c:numCache>
              </c:numRef>
            </c:plus>
            <c:minus>
              <c:numRef>
                <c:f>Sheet1!$F$2:$F$15</c:f>
                <c:numCache>
                  <c:formatCode>General</c:formatCode>
                  <c:ptCount val="14"/>
                  <c:pt idx="0">
                    <c:v>2.7</c:v>
                  </c:pt>
                </c:numCache>
              </c:numRef>
            </c:minus>
            <c:spPr>
              <a:ln w="25363">
                <a:solidFill>
                  <a:srgbClr val="000000"/>
                </a:solidFill>
                <a:prstDash val="solid"/>
              </a:ln>
            </c:spPr>
          </c:errBars>
          <c:xVal>
            <c:numRef>
              <c:f>Sheet1!$A$2:$A$4</c:f>
              <c:numCache>
                <c:formatCode>General</c:formatCode>
                <c:ptCount val="3"/>
                <c:pt idx="0">
                  <c:v>-0.2</c:v>
                </c:pt>
              </c:numCache>
            </c:numRef>
          </c:xVal>
          <c:yVal>
            <c:numRef>
              <c:f>Sheet1!$B$2:$B$4</c:f>
              <c:numCache>
                <c:formatCode>General</c:formatCode>
                <c:ptCount val="3"/>
                <c:pt idx="0">
                  <c:v>2.5</c:v>
                </c:pt>
              </c:numCache>
            </c:numRef>
          </c:yVal>
          <c:smooth val="0"/>
          <c:extLst xmlns:c16r2="http://schemas.microsoft.com/office/drawing/2015/06/chart">
            <c:ext xmlns:c16="http://schemas.microsoft.com/office/drawing/2014/chart" uri="{C3380CC4-5D6E-409C-BE32-E72D297353CC}">
              <c16:uniqueId val="{00000000-C89E-4BF0-96B9-B7D809EB768B}"/>
            </c:ext>
          </c:extLst>
        </c:ser>
        <c:dLbls>
          <c:showLegendKey val="0"/>
          <c:showVal val="0"/>
          <c:showCatName val="0"/>
          <c:showSerName val="0"/>
          <c:showPercent val="0"/>
          <c:showBubbleSize val="0"/>
        </c:dLbls>
        <c:axId val="171175464"/>
        <c:axId val="172422816"/>
      </c:scatterChart>
      <c:valAx>
        <c:axId val="171175464"/>
        <c:scaling>
          <c:orientation val="minMax"/>
          <c:max val="8"/>
          <c:min val="-8"/>
        </c:scaling>
        <c:delete val="0"/>
        <c:axPos val="b"/>
        <c:numFmt formatCode="General" sourceLinked="1"/>
        <c:majorTickMark val="out"/>
        <c:minorTickMark val="none"/>
        <c:tickLblPos val="nextTo"/>
        <c:spPr>
          <a:ln w="19022">
            <a:solidFill>
              <a:schemeClr val="tx1"/>
            </a:solidFill>
          </a:ln>
        </c:spPr>
        <c:txPr>
          <a:bodyPr rot="0" vert="horz"/>
          <a:lstStyle/>
          <a:p>
            <a:pPr>
              <a:defRPr sz="1400" b="0" i="0" u="none" strike="noStrike" baseline="0">
                <a:solidFill>
                  <a:srgbClr val="000000"/>
                </a:solidFill>
                <a:latin typeface="Arial"/>
                <a:ea typeface="Arial"/>
                <a:cs typeface="Arial"/>
              </a:defRPr>
            </a:pPr>
            <a:endParaRPr lang="en-US"/>
          </a:p>
        </c:txPr>
        <c:crossAx val="172422816"/>
        <c:crosses val="autoZero"/>
        <c:crossBetween val="midCat"/>
        <c:majorUnit val="2"/>
        <c:minorUnit val="1"/>
      </c:valAx>
      <c:valAx>
        <c:axId val="172422816"/>
        <c:scaling>
          <c:orientation val="minMax"/>
          <c:max val="5"/>
        </c:scaling>
        <c:delete val="0"/>
        <c:axPos val="l"/>
        <c:numFmt formatCode="General" sourceLinked="1"/>
        <c:majorTickMark val="none"/>
        <c:minorTickMark val="none"/>
        <c:tickLblPos val="none"/>
        <c:spPr>
          <a:ln w="19022">
            <a:solidFill>
              <a:schemeClr val="tx1"/>
            </a:solidFill>
          </a:ln>
        </c:spPr>
        <c:crossAx val="171175464"/>
        <c:crossesAt val="0"/>
        <c:crossBetween val="midCat"/>
      </c:valAx>
      <c:spPr>
        <a:noFill/>
        <a:ln w="25363">
          <a:noFill/>
        </a:ln>
      </c:spPr>
    </c:plotArea>
    <c:plotVisOnly val="1"/>
    <c:dispBlanksAs val="gap"/>
    <c:showDLblsOverMax val="0"/>
  </c:chart>
  <c:txPr>
    <a:bodyPr/>
    <a:lstStyle/>
    <a:p>
      <a:pPr>
        <a:defRPr sz="1797"/>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666666666666802E-2"/>
          <c:y val="1.5728218471191999E-3"/>
          <c:w val="0.91040633202099697"/>
          <c:h val="0.92258899907069403"/>
        </c:manualLayout>
      </c:layout>
      <c:scatterChart>
        <c:scatterStyle val="lineMarker"/>
        <c:varyColors val="0"/>
        <c:ser>
          <c:idx val="0"/>
          <c:order val="0"/>
          <c:tx>
            <c:strRef>
              <c:f>Sheet1!$B$1</c:f>
              <c:strCache>
                <c:ptCount val="1"/>
                <c:pt idx="0">
                  <c:v>Y-Values</c:v>
                </c:pt>
              </c:strCache>
            </c:strRef>
          </c:tx>
          <c:spPr>
            <a:ln w="28533">
              <a:noFill/>
            </a:ln>
          </c:spPr>
          <c:marker>
            <c:symbol val="square"/>
            <c:size val="8"/>
            <c:spPr>
              <a:solidFill>
                <a:schemeClr val="tx1"/>
              </a:solidFill>
              <a:ln>
                <a:solidFill>
                  <a:schemeClr val="tx1"/>
                </a:solidFill>
              </a:ln>
            </c:spPr>
          </c:marker>
          <c:dLbls>
            <c:dLbl>
              <c:idx val="0"/>
              <c:tx>
                <c:rich>
                  <a:bodyPr/>
                  <a:lstStyle/>
                  <a:p>
                    <a:r>
                      <a:rPr lang="en-US" dirty="0"/>
                      <a:t>10.0%</a:t>
                    </a:r>
                  </a:p>
                </c:rich>
              </c:tx>
              <c:dLblPos val="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4F8F-4D2D-9789-C755D8414ECE}"/>
                </c:ext>
                <c:ext xmlns:c15="http://schemas.microsoft.com/office/drawing/2012/chart" uri="{CE6537A1-D6FC-4f65-9D91-7224C49458BB}"/>
              </c:extLst>
            </c:dLbl>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dLblPos val="t"/>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Dir val="x"/>
            <c:errBarType val="both"/>
            <c:errValType val="cust"/>
            <c:noEndCap val="0"/>
            <c:plus>
              <c:numRef>
                <c:f>Sheet1!$E$2:$E$13</c:f>
                <c:numCache>
                  <c:formatCode>General</c:formatCode>
                  <c:ptCount val="12"/>
                </c:numCache>
              </c:numRef>
            </c:plus>
            <c:minus>
              <c:numRef>
                <c:f>Sheet1!$F$2:$F$13</c:f>
                <c:numCache>
                  <c:formatCode>General</c:formatCode>
                  <c:ptCount val="12"/>
                </c:numCache>
              </c:numRef>
            </c:minus>
            <c:spPr>
              <a:ln w="25363">
                <a:solidFill>
                  <a:srgbClr val="000000"/>
                </a:solidFill>
                <a:prstDash val="solid"/>
              </a:ln>
            </c:spPr>
          </c:errBars>
          <c:xVal>
            <c:numRef>
              <c:f>Sheet1!$A$2</c:f>
              <c:numCache>
                <c:formatCode>General</c:formatCode>
                <c:ptCount val="1"/>
                <c:pt idx="0">
                  <c:v>10</c:v>
                </c:pt>
              </c:numCache>
            </c:numRef>
          </c:xVal>
          <c:yVal>
            <c:numRef>
              <c:f>Sheet1!$B$2</c:f>
              <c:numCache>
                <c:formatCode>General</c:formatCode>
                <c:ptCount val="1"/>
                <c:pt idx="0">
                  <c:v>12</c:v>
                </c:pt>
              </c:numCache>
            </c:numRef>
          </c:yVal>
          <c:smooth val="0"/>
          <c:extLst xmlns:c16r2="http://schemas.microsoft.com/office/drawing/2015/06/chart">
            <c:ext xmlns:c16="http://schemas.microsoft.com/office/drawing/2014/chart" uri="{C3380CC4-5D6E-409C-BE32-E72D297353CC}">
              <c16:uniqueId val="{00000000-4F8F-4D2D-9789-C755D8414ECE}"/>
            </c:ext>
          </c:extLst>
        </c:ser>
        <c:dLbls>
          <c:showLegendKey val="0"/>
          <c:showVal val="0"/>
          <c:showCatName val="0"/>
          <c:showSerName val="0"/>
          <c:showPercent val="0"/>
          <c:showBubbleSize val="0"/>
        </c:dLbls>
        <c:axId val="172423600"/>
        <c:axId val="172423992"/>
      </c:scatterChart>
      <c:valAx>
        <c:axId val="172423600"/>
        <c:scaling>
          <c:orientation val="minMax"/>
          <c:max val="15"/>
          <c:min val="-12"/>
        </c:scaling>
        <c:delete val="0"/>
        <c:axPos val="b"/>
        <c:numFmt formatCode="General" sourceLinked="1"/>
        <c:majorTickMark val="out"/>
        <c:minorTickMark val="none"/>
        <c:tickLblPos val="nextTo"/>
        <c:spPr>
          <a:ln w="19050">
            <a:solidFill>
              <a:sysClr val="windowText" lastClr="000000"/>
            </a:solidFill>
          </a:ln>
        </c:spPr>
        <c:txPr>
          <a:bodyPr rot="0" vert="horz"/>
          <a:lstStyle/>
          <a:p>
            <a:pPr>
              <a:defRPr sz="1200" b="1" i="0" u="none" strike="noStrike" baseline="0">
                <a:solidFill>
                  <a:srgbClr val="000000"/>
                </a:solidFill>
                <a:latin typeface="Arial"/>
                <a:ea typeface="Arial"/>
                <a:cs typeface="Arial"/>
              </a:defRPr>
            </a:pPr>
            <a:endParaRPr lang="en-US"/>
          </a:p>
        </c:txPr>
        <c:crossAx val="172423992"/>
        <c:crosses val="autoZero"/>
        <c:crossBetween val="midCat"/>
        <c:majorUnit val="3"/>
        <c:minorUnit val="1"/>
      </c:valAx>
      <c:valAx>
        <c:axId val="172423992"/>
        <c:scaling>
          <c:orientation val="minMax"/>
          <c:max val="14.5"/>
          <c:min val="11"/>
        </c:scaling>
        <c:delete val="0"/>
        <c:axPos val="l"/>
        <c:numFmt formatCode="General" sourceLinked="1"/>
        <c:majorTickMark val="none"/>
        <c:minorTickMark val="none"/>
        <c:tickLblPos val="none"/>
        <c:spPr>
          <a:ln w="19050">
            <a:solidFill>
              <a:sysClr val="windowText" lastClr="000000"/>
            </a:solidFill>
          </a:ln>
        </c:spPr>
        <c:crossAx val="172423600"/>
        <c:crossesAt val="0"/>
        <c:crossBetween val="midCat"/>
      </c:valAx>
      <c:spPr>
        <a:noFill/>
        <a:ln w="25363">
          <a:noFill/>
        </a:ln>
      </c:spPr>
    </c:plotArea>
    <c:plotVisOnly val="1"/>
    <c:dispBlanksAs val="gap"/>
    <c:showDLblsOverMax val="0"/>
  </c:chart>
  <c:txPr>
    <a:bodyPr/>
    <a:lstStyle/>
    <a:p>
      <a:pPr>
        <a:defRPr sz="1797"/>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666666666666802E-2"/>
          <c:y val="1.5728218471191999E-3"/>
          <c:w val="0.91040633202099697"/>
          <c:h val="0.92258899907069403"/>
        </c:manualLayout>
      </c:layout>
      <c:scatterChart>
        <c:scatterStyle val="lineMarker"/>
        <c:varyColors val="0"/>
        <c:ser>
          <c:idx val="0"/>
          <c:order val="0"/>
          <c:tx>
            <c:strRef>
              <c:f>Sheet1!$B$1</c:f>
              <c:strCache>
                <c:ptCount val="1"/>
                <c:pt idx="0">
                  <c:v>Y-Values</c:v>
                </c:pt>
              </c:strCache>
            </c:strRef>
          </c:tx>
          <c:spPr>
            <a:ln w="28533">
              <a:noFill/>
            </a:ln>
          </c:spPr>
          <c:marker>
            <c:symbol val="square"/>
            <c:size val="8"/>
            <c:spPr>
              <a:solidFill>
                <a:schemeClr val="tx1"/>
              </a:solidFill>
              <a:ln>
                <a:solidFill>
                  <a:schemeClr val="tx1"/>
                </a:solidFill>
              </a:ln>
            </c:spPr>
          </c:marker>
          <c:dLbls>
            <c:dLbl>
              <c:idx val="0"/>
              <c:tx>
                <c:rich>
                  <a:bodyPr/>
                  <a:lstStyle/>
                  <a:p>
                    <a:fld id="{E2DE56CB-B0CA-4360-A76C-E33F4392F391}" type="XVALUE">
                      <a:rPr lang="en-US" smtClean="0"/>
                      <a:pPr/>
                      <a:t>[X VALUE]</a:t>
                    </a:fld>
                    <a:r>
                      <a:rPr lang="en-US" dirty="0"/>
                      <a:t>.0%</a:t>
                    </a:r>
                  </a:p>
                </c:rich>
              </c:tx>
              <c:dLblPos val="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0-A69C-4A92-A1C6-6793F33E44BF}"/>
                </c:ext>
                <c:ext xmlns:c15="http://schemas.microsoft.com/office/drawing/2012/chart" uri="{CE6537A1-D6FC-4f65-9D91-7224C49458BB}">
                  <c15:dlblFieldTable/>
                  <c15:showDataLabelsRange val="0"/>
                </c:ext>
              </c:extLst>
            </c:dLbl>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dLblPos val="t"/>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Dir val="x"/>
            <c:errBarType val="both"/>
            <c:errValType val="cust"/>
            <c:noEndCap val="0"/>
            <c:plus>
              <c:numRef>
                <c:f>Sheet1!$E$2:$E$13</c:f>
                <c:numCache>
                  <c:formatCode>General</c:formatCode>
                  <c:ptCount val="12"/>
                </c:numCache>
              </c:numRef>
            </c:plus>
            <c:minus>
              <c:numRef>
                <c:f>Sheet1!$F$2:$F$13</c:f>
                <c:numCache>
                  <c:formatCode>General</c:formatCode>
                  <c:ptCount val="12"/>
                </c:numCache>
              </c:numRef>
            </c:minus>
            <c:spPr>
              <a:ln w="25363">
                <a:solidFill>
                  <a:srgbClr val="000000"/>
                </a:solidFill>
                <a:prstDash val="solid"/>
              </a:ln>
            </c:spPr>
          </c:errBars>
          <c:xVal>
            <c:numRef>
              <c:f>Sheet1!$A$2</c:f>
              <c:numCache>
                <c:formatCode>General</c:formatCode>
                <c:ptCount val="1"/>
                <c:pt idx="0">
                  <c:v>3</c:v>
                </c:pt>
              </c:numCache>
            </c:numRef>
          </c:xVal>
          <c:yVal>
            <c:numRef>
              <c:f>Sheet1!$B$2</c:f>
              <c:numCache>
                <c:formatCode>General</c:formatCode>
                <c:ptCount val="1"/>
                <c:pt idx="0">
                  <c:v>12</c:v>
                </c:pt>
              </c:numCache>
            </c:numRef>
          </c:yVal>
          <c:smooth val="0"/>
          <c:extLst xmlns:c16r2="http://schemas.microsoft.com/office/drawing/2015/06/chart">
            <c:ext xmlns:c16="http://schemas.microsoft.com/office/drawing/2014/chart" uri="{C3380CC4-5D6E-409C-BE32-E72D297353CC}">
              <c16:uniqueId val="{00000000-4F8F-4D2D-9789-C755D8414ECE}"/>
            </c:ext>
          </c:extLst>
        </c:ser>
        <c:dLbls>
          <c:showLegendKey val="0"/>
          <c:showVal val="0"/>
          <c:showCatName val="0"/>
          <c:showSerName val="0"/>
          <c:showPercent val="0"/>
          <c:showBubbleSize val="0"/>
        </c:dLbls>
        <c:axId val="172424776"/>
        <c:axId val="172425168"/>
      </c:scatterChart>
      <c:valAx>
        <c:axId val="172424776"/>
        <c:scaling>
          <c:orientation val="minMax"/>
          <c:max val="15"/>
          <c:min val="-12"/>
        </c:scaling>
        <c:delete val="0"/>
        <c:axPos val="b"/>
        <c:numFmt formatCode="General" sourceLinked="1"/>
        <c:majorTickMark val="out"/>
        <c:minorTickMark val="none"/>
        <c:tickLblPos val="nextTo"/>
        <c:spPr>
          <a:ln w="19050">
            <a:solidFill>
              <a:sysClr val="windowText" lastClr="000000"/>
            </a:solidFill>
          </a:ln>
        </c:spPr>
        <c:txPr>
          <a:bodyPr rot="0" vert="horz"/>
          <a:lstStyle/>
          <a:p>
            <a:pPr>
              <a:defRPr sz="1200" b="1" i="0" u="none" strike="noStrike" baseline="0">
                <a:solidFill>
                  <a:srgbClr val="000000"/>
                </a:solidFill>
                <a:latin typeface="Arial"/>
                <a:ea typeface="Arial"/>
                <a:cs typeface="Arial"/>
              </a:defRPr>
            </a:pPr>
            <a:endParaRPr lang="en-US"/>
          </a:p>
        </c:txPr>
        <c:crossAx val="172425168"/>
        <c:crosses val="autoZero"/>
        <c:crossBetween val="midCat"/>
        <c:majorUnit val="3"/>
        <c:minorUnit val="1"/>
      </c:valAx>
      <c:valAx>
        <c:axId val="172425168"/>
        <c:scaling>
          <c:orientation val="minMax"/>
          <c:max val="14.5"/>
          <c:min val="11"/>
        </c:scaling>
        <c:delete val="0"/>
        <c:axPos val="l"/>
        <c:numFmt formatCode="General" sourceLinked="1"/>
        <c:majorTickMark val="none"/>
        <c:minorTickMark val="none"/>
        <c:tickLblPos val="none"/>
        <c:spPr>
          <a:ln w="19050">
            <a:solidFill>
              <a:sysClr val="windowText" lastClr="000000"/>
            </a:solidFill>
          </a:ln>
        </c:spPr>
        <c:crossAx val="172424776"/>
        <c:crossesAt val="0"/>
        <c:crossBetween val="midCat"/>
      </c:valAx>
      <c:spPr>
        <a:noFill/>
        <a:ln w="25363">
          <a:noFill/>
        </a:ln>
      </c:spPr>
    </c:plotArea>
    <c:plotVisOnly val="1"/>
    <c:dispBlanksAs val="gap"/>
    <c:showDLblsOverMax val="0"/>
  </c:chart>
  <c:txPr>
    <a:bodyPr/>
    <a:lstStyle/>
    <a:p>
      <a:pPr>
        <a:defRPr sz="1797"/>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0.04781</cdr:x>
      <cdr:y>1.39978E-6</cdr:y>
    </cdr:from>
    <cdr:to>
      <cdr:x>0.04781</cdr:x>
      <cdr:y>0.80191</cdr:y>
    </cdr:to>
    <cdr:cxnSp macro="">
      <cdr:nvCxnSpPr>
        <cdr:cNvPr id="3" name="Straight Connector 2">
          <a:extLst xmlns:a="http://schemas.openxmlformats.org/drawingml/2006/main">
            <a:ext uri="{FF2B5EF4-FFF2-40B4-BE49-F238E27FC236}">
              <a16:creationId xmlns="" xmlns:a16="http://schemas.microsoft.com/office/drawing/2014/main" id="{D0A14AFF-5238-4CC3-8C47-1FFAA4DFC23D}"/>
            </a:ext>
          </a:extLst>
        </cdr:cNvPr>
        <cdr:cNvCxnSpPr/>
      </cdr:nvCxnSpPr>
      <cdr:spPr>
        <a:xfrm xmlns:a="http://schemas.openxmlformats.org/drawingml/2006/main" flipV="1">
          <a:off x="194507" y="2"/>
          <a:ext cx="0" cy="1145755"/>
        </a:xfrm>
        <a:prstGeom xmlns:a="http://schemas.openxmlformats.org/drawingml/2006/main" prst="line">
          <a:avLst/>
        </a:prstGeom>
        <a:ln xmlns:a="http://schemas.openxmlformats.org/drawingml/2006/main" w="19050">
          <a:solidFill>
            <a:schemeClr val="tx1">
              <a:lumMod val="50000"/>
              <a:lumOff val="50000"/>
            </a:schemeClr>
          </a:solidFill>
          <a:prstDash val="sysDot"/>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0.04559</cdr:x>
      <cdr:y>1.39978E-6</cdr:y>
    </cdr:from>
    <cdr:to>
      <cdr:x>0.04559</cdr:x>
      <cdr:y>0.80923</cdr:y>
    </cdr:to>
    <cdr:cxnSp macro="">
      <cdr:nvCxnSpPr>
        <cdr:cNvPr id="3" name="Straight Connector 2">
          <a:extLst xmlns:a="http://schemas.openxmlformats.org/drawingml/2006/main">
            <a:ext uri="{FF2B5EF4-FFF2-40B4-BE49-F238E27FC236}">
              <a16:creationId xmlns="" xmlns:a16="http://schemas.microsoft.com/office/drawing/2014/main" id="{D0A14AFF-5238-4CC3-8C47-1FFAA4DFC23D}"/>
            </a:ext>
          </a:extLst>
        </cdr:cNvPr>
        <cdr:cNvCxnSpPr/>
      </cdr:nvCxnSpPr>
      <cdr:spPr>
        <a:xfrm xmlns:a="http://schemas.openxmlformats.org/drawingml/2006/main" flipV="1">
          <a:off x="185458" y="2"/>
          <a:ext cx="0" cy="1156221"/>
        </a:xfrm>
        <a:prstGeom xmlns:a="http://schemas.openxmlformats.org/drawingml/2006/main" prst="line">
          <a:avLst/>
        </a:prstGeom>
        <a:ln xmlns:a="http://schemas.openxmlformats.org/drawingml/2006/main" w="19050">
          <a:solidFill>
            <a:schemeClr val="tx1">
              <a:lumMod val="50000"/>
              <a:lumOff val="50000"/>
            </a:schemeClr>
          </a:solidFill>
          <a:prstDash val="sysDot"/>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0.27518</cdr:x>
      <cdr:y>1</cdr:y>
    </cdr:from>
    <cdr:to>
      <cdr:x>0.34105</cdr:x>
      <cdr:y>1</cdr:y>
    </cdr:to>
    <cdr:cxnSp macro="">
      <cdr:nvCxnSpPr>
        <cdr:cNvPr id="2" name="Straight Arrow Connector 1"/>
        <cdr:cNvCxnSpPr/>
      </cdr:nvCxnSpPr>
      <cdr:spPr>
        <a:xfrm xmlns:a="http://schemas.openxmlformats.org/drawingml/2006/main">
          <a:off x="1466749" y="4437868"/>
          <a:ext cx="351127"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14780-FA08-4857-91D6-CD8D934FA8E3}" type="datetimeFigureOut">
              <a:rPr lang="es-AR" smtClean="0"/>
              <a:t>24/07/2018</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76FF0-874B-4A58-A4C9-5107800E1799}" type="slidenum">
              <a:rPr lang="es-AR" smtClean="0"/>
              <a:t>‹#›</a:t>
            </a:fld>
            <a:endParaRPr lang="es-AR"/>
          </a:p>
        </p:txBody>
      </p:sp>
    </p:spTree>
    <p:extLst>
      <p:ext uri="{BB962C8B-B14F-4D97-AF65-F5344CB8AC3E}">
        <p14:creationId xmlns:p14="http://schemas.microsoft.com/office/powerpoint/2010/main" val="3551276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9ECA9519-52C9-41C0-A0FB-FBF4A547623F}" type="slidenum">
              <a:rPr lang="es-AR" smtClean="0"/>
              <a:t>1</a:t>
            </a:fld>
            <a:endParaRPr lang="es-AR"/>
          </a:p>
        </p:txBody>
      </p:sp>
    </p:spTree>
    <p:extLst>
      <p:ext uri="{BB962C8B-B14F-4D97-AF65-F5344CB8AC3E}">
        <p14:creationId xmlns:p14="http://schemas.microsoft.com/office/powerpoint/2010/main" val="2055761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1313" y="522288"/>
            <a:ext cx="3473450" cy="26050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284BB0-6A23-4E24-A492-7CA915C2DA34}" type="slidenum">
              <a:rPr lang="en-US" smtClean="0"/>
              <a:pPr>
                <a:defRPr/>
              </a:pPr>
              <a:t>17</a:t>
            </a:fld>
            <a:endParaRPr lang="en-US" dirty="0"/>
          </a:p>
        </p:txBody>
      </p:sp>
    </p:spTree>
    <p:extLst>
      <p:ext uri="{BB962C8B-B14F-4D97-AF65-F5344CB8AC3E}">
        <p14:creationId xmlns:p14="http://schemas.microsoft.com/office/powerpoint/2010/main" val="4268310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i="1" dirty="0"/>
              <a:t>3TC, lamivudine; ABC, abacavir; AE, adverse event; CAB, cabotegravir; ISR, injection-site reaction; </a:t>
            </a:r>
            <a:r>
              <a:rPr lang="en-US" sz="1200" i="1" kern="1200" dirty="0">
                <a:solidFill>
                  <a:schemeClr val="tx1"/>
                </a:solidFill>
                <a:effectLst/>
                <a:latin typeface="Arial" charset="0"/>
                <a:ea typeface="+mn-ea"/>
                <a:cs typeface="+mn-cs"/>
              </a:rPr>
              <a:t>RPV, rilpivirine.</a:t>
            </a:r>
            <a:endParaRPr lang="en-US" i="1" dirty="0"/>
          </a:p>
        </p:txBody>
      </p:sp>
      <p:sp>
        <p:nvSpPr>
          <p:cNvPr id="4" name="Slide Number Placeholder 3"/>
          <p:cNvSpPr>
            <a:spLocks noGrp="1"/>
          </p:cNvSpPr>
          <p:nvPr>
            <p:ph type="sldNum" sz="quarter" idx="10"/>
          </p:nvPr>
        </p:nvSpPr>
        <p:spPr/>
        <p:txBody>
          <a:bodyPr/>
          <a:lstStyle/>
          <a:p>
            <a:pPr>
              <a:defRPr/>
            </a:pPr>
            <a:fld id="{F7CF225B-C2A0-4F2C-B858-CD072D7B2504}" type="slidenum">
              <a:rPr lang="en-US" altLang="en-US" smtClean="0">
                <a:solidFill>
                  <a:prstClr val="black"/>
                </a:solidFill>
              </a:rPr>
              <a:pPr>
                <a:defRPr/>
              </a:pPr>
              <a:t>18</a:t>
            </a:fld>
            <a:endParaRPr lang="en-US" altLang="en-US" dirty="0">
              <a:solidFill>
                <a:prstClr val="black"/>
              </a:solidFill>
            </a:endParaRPr>
          </a:p>
        </p:txBody>
      </p:sp>
    </p:spTree>
    <p:extLst>
      <p:ext uri="{BB962C8B-B14F-4D97-AF65-F5344CB8AC3E}">
        <p14:creationId xmlns:p14="http://schemas.microsoft.com/office/powerpoint/2010/main" val="1599558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162AAF3E-93DB-47A6-83F0-0606A73FC34B}"/>
              </a:ext>
            </a:extLst>
          </p:cNvPr>
          <p:cNvSpPr>
            <a:spLocks noGrp="1" noRot="1" noChangeAspect="1" noChangeArrowheads="1" noTextEdit="1"/>
          </p:cNvSpPr>
          <p:nvPr>
            <p:ph type="sldImg"/>
          </p:nvPr>
        </p:nvSpPr>
        <p:spPr>
          <a:xfrm>
            <a:off x="1371600" y="1143000"/>
            <a:ext cx="4114800" cy="3086100"/>
          </a:xfrm>
          <a:ln/>
        </p:spPr>
      </p:sp>
      <p:sp>
        <p:nvSpPr>
          <p:cNvPr id="34818" name="Notes Placeholder 2">
            <a:extLst>
              <a:ext uri="{FF2B5EF4-FFF2-40B4-BE49-F238E27FC236}">
                <a16:creationId xmlns:a16="http://schemas.microsoft.com/office/drawing/2014/main" xmlns="" id="{BF4E2824-1380-4562-A353-D3C56B527E49}"/>
              </a:ext>
            </a:extLst>
          </p:cNvPr>
          <p:cNvSpPr>
            <a:spLocks noGrp="1"/>
          </p:cNvSpPr>
          <p:nvPr>
            <p:ph type="body" idx="1"/>
          </p:nvPr>
        </p:nvSpPr>
        <p:spPr>
          <a:ln/>
          <a:extLst/>
        </p:spPr>
        <p:txBody>
          <a:bodyPr/>
          <a:lstStyle/>
          <a:p>
            <a:pPr defTabSz="928848" eaLnBrk="1" fontAlgn="auto" hangingPunct="1">
              <a:spcBef>
                <a:spcPts val="0"/>
              </a:spcBef>
              <a:spcAft>
                <a:spcPts val="0"/>
              </a:spcAft>
              <a:defRPr/>
            </a:pPr>
            <a:r>
              <a:rPr lang="en-US" sz="1200" i="1" kern="1200" dirty="0">
                <a:solidFill>
                  <a:schemeClr val="tx1"/>
                </a:solidFill>
                <a:effectLst/>
                <a:latin typeface="Arial" charset="0"/>
                <a:ea typeface="MS PGothic" panose="020B0600070205080204" pitchFamily="34" charset="-128"/>
                <a:cs typeface="+mn-cs"/>
              </a:rPr>
              <a:t>3TC, lamivudine; ABC, abacavir; CrCl, creatinine clearance; COBI, cobicistat; CVD, cardiovascular disease; DTG, dolutegravir; FTC, emtricitabine; PPI, proton pump inhibitor; RAL, raltegravir; RPV, rilpivirine; TAF, tenofovir alafenamide; TDF, tenofovir disoproxil fumarate.</a:t>
            </a:r>
          </a:p>
          <a:p>
            <a:endParaRPr lang="en-US" altLang="en-US" b="1" dirty="0">
              <a:latin typeface="Arial" panose="020B0604020202020204" pitchFamily="34" charset="0"/>
            </a:endParaRPr>
          </a:p>
          <a:p>
            <a:r>
              <a:rPr lang="en-US" altLang="en-US" b="1" dirty="0">
                <a:latin typeface="Arial" panose="020B0604020202020204" pitchFamily="34" charset="0"/>
              </a:rPr>
              <a:t>References</a:t>
            </a:r>
          </a:p>
          <a:p>
            <a:r>
              <a:rPr lang="fr-FR" altLang="en-US" dirty="0">
                <a:solidFill>
                  <a:srgbClr val="CDCDCF"/>
                </a:solidFill>
                <a:latin typeface="Arial" panose="020B0604020202020204" pitchFamily="34" charset="0"/>
              </a:rPr>
              <a:t>DHHS Guidelines. October 2017.</a:t>
            </a:r>
          </a:p>
          <a:p>
            <a:r>
              <a:rPr lang="en-US" altLang="en-US" dirty="0">
                <a:latin typeface="Arial" panose="020B0604020202020204" pitchFamily="34" charset="0"/>
              </a:rPr>
              <a:t>BIC/FTC/TAF [package insert]. 2018.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DTG [package insert]. 2017.</a:t>
            </a:r>
          </a:p>
          <a:p>
            <a:r>
              <a:rPr lang="en-US" altLang="en-US" dirty="0">
                <a:latin typeface="Arial" panose="020B0604020202020204" pitchFamily="34" charset="0"/>
              </a:rPr>
              <a:t>DTG/3TC/ABC [package insert]. 2017.</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DTG/RPV [package insert]. 2017.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EVG/COBI/FTC/TAF [package insert]. 2017.</a:t>
            </a:r>
          </a:p>
          <a:p>
            <a:r>
              <a:rPr lang="en-US" altLang="en-US" dirty="0">
                <a:latin typeface="Arial" panose="020B0604020202020204" pitchFamily="34" charset="0"/>
              </a:rPr>
              <a:t>EVG/COBI/FTC/TDF [package insert]. 2017.</a:t>
            </a:r>
          </a:p>
          <a:p>
            <a:r>
              <a:rPr lang="en-US" altLang="en-US" dirty="0">
                <a:latin typeface="Arial" panose="020B0604020202020204" pitchFamily="34" charset="0"/>
              </a:rPr>
              <a:t>FTC/TAF [package insert]. 2017.</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FTC/TDF [package insert]. 2017.</a:t>
            </a:r>
          </a:p>
          <a:p>
            <a:r>
              <a:rPr lang="en-US" altLang="en-US" dirty="0">
                <a:latin typeface="Arial" panose="020B0604020202020204" pitchFamily="34" charset="0"/>
              </a:rPr>
              <a:t>RAL [package insert]. 2017.</a:t>
            </a:r>
            <a:endParaRPr lang="en-US" sz="1200" kern="1200" dirty="0">
              <a:solidFill>
                <a:schemeClr val="tx1"/>
              </a:solidFill>
              <a:latin typeface="Arial" charset="0"/>
              <a:ea typeface="MS PGothic" panose="020B0600070205080204" pitchFamily="34" charset="-128"/>
              <a:cs typeface="+mn-cs"/>
            </a:endParaRPr>
          </a:p>
          <a:p>
            <a:pPr defTabSz="928848" eaLnBrk="1" fontAlgn="auto" hangingPunct="1">
              <a:spcBef>
                <a:spcPts val="0"/>
              </a:spcBef>
              <a:spcAft>
                <a:spcPts val="0"/>
              </a:spcAft>
              <a:defRPr/>
            </a:pPr>
            <a:endParaRPr lang="en-US" dirty="0">
              <a:latin typeface="+mn-lt"/>
            </a:endParaRPr>
          </a:p>
        </p:txBody>
      </p:sp>
      <p:sp>
        <p:nvSpPr>
          <p:cNvPr id="56324" name="Slide Number Placeholder 3">
            <a:extLst>
              <a:ext uri="{FF2B5EF4-FFF2-40B4-BE49-F238E27FC236}">
                <a16:creationId xmlns:a16="http://schemas.microsoft.com/office/drawing/2014/main" xmlns="" id="{BC7C2E73-4953-4036-882C-AB51F4CFC3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920C9B-E072-4F75-9D81-93172BF9CBFA}" type="slidenum">
              <a:rPr lang="en-US" altLang="en-US" smtClean="0">
                <a:solidFill>
                  <a:srgbClr val="000000"/>
                </a:solidFill>
                <a:ea typeface="MS PGothic" panose="020B0600070205080204" pitchFamily="34" charset="-128"/>
              </a:rPr>
              <a:pPr>
                <a:spcBef>
                  <a:spcPct val="0"/>
                </a:spcBef>
              </a:pPr>
              <a:t>21</a:t>
            </a:fld>
            <a:endParaRPr lang="en-US" altLang="en-US" dirty="0">
              <a:solidFill>
                <a:srgbClr val="000000"/>
              </a:solidFill>
              <a:ea typeface="MS PGothic" panose="020B0600070205080204" pitchFamily="34" charset="-128"/>
            </a:endParaRPr>
          </a:p>
        </p:txBody>
      </p:sp>
    </p:spTree>
    <p:extLst>
      <p:ext uri="{BB962C8B-B14F-4D97-AF65-F5344CB8AC3E}">
        <p14:creationId xmlns:p14="http://schemas.microsoft.com/office/powerpoint/2010/main" val="3576764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Here</a:t>
            </a:r>
            <a:r>
              <a:rPr lang="en-US" baseline="0" dirty="0" smtClean="0"/>
              <a:t> are our main results.  The total % of adverse </a:t>
            </a:r>
            <a:r>
              <a:rPr lang="en-US" baseline="0" dirty="0" err="1" smtClean="0"/>
              <a:t>birht</a:t>
            </a:r>
            <a:r>
              <a:rPr lang="en-US" baseline="0" dirty="0" smtClean="0"/>
              <a:t> outcomes, seen here in the lighter bars was 34% in DTG compared with 35% in EFV.  In the darker bars, you can see the % of total severe adverse outcomes was 11% for both regimens.  In adjusted analysis the relative risk of both any adverse and any severe adverse birth outcome was 1</a:t>
            </a:r>
          </a:p>
          <a:p>
            <a:endParaRPr lang="en-US" baseline="0" dirty="0" smtClean="0"/>
          </a:p>
          <a:p>
            <a:r>
              <a:rPr lang="en-US" baseline="0" dirty="0" smtClean="0"/>
              <a:t>Total HIV negatives 29%, TDF/FTC at conception 36%</a:t>
            </a:r>
          </a:p>
          <a:p>
            <a:r>
              <a:rPr lang="en-US" baseline="0" dirty="0" smtClean="0"/>
              <a:t>Severe HIV negatives 10% and TD/FTC/EFV 12%(</a:t>
            </a:r>
            <a:endParaRPr lang="en-US" dirty="0"/>
          </a:p>
        </p:txBody>
      </p:sp>
      <p:sp>
        <p:nvSpPr>
          <p:cNvPr id="4" name="Slide Number Placeholder 3"/>
          <p:cNvSpPr>
            <a:spLocks noGrp="1"/>
          </p:cNvSpPr>
          <p:nvPr>
            <p:ph type="sldNum" sz="quarter" idx="10"/>
          </p:nvPr>
        </p:nvSpPr>
        <p:spPr/>
        <p:txBody>
          <a:bodyPr/>
          <a:lstStyle/>
          <a:p>
            <a:fld id="{4AD20764-3A3A-FB45-8AA0-F46835E3492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013537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0141B0-F58A-49AA-9A84-33E15318CE15}"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230570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a:p>
        </p:txBody>
      </p:sp>
      <p:sp>
        <p:nvSpPr>
          <p:cNvPr id="4" name="Header Placeholder 3"/>
          <p:cNvSpPr>
            <a:spLocks noGrp="1"/>
          </p:cNvSpPr>
          <p:nvPr>
            <p:ph type="hdr" sz="quarter" idx="10"/>
          </p:nvPr>
        </p:nvSpPr>
        <p:spPr/>
        <p:txBody>
          <a:bodyPr/>
          <a:lstStyle/>
          <a:p>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75D8EB4-CCAB-4C2E-AC8B-6A12C9586B9B}" type="slidenum">
              <a:rPr lang="es-AR" smtClean="0"/>
              <a:t>28</a:t>
            </a:fld>
            <a:endParaRPr lang="es-AR"/>
          </a:p>
        </p:txBody>
      </p:sp>
    </p:spTree>
    <p:extLst>
      <p:ext uri="{BB962C8B-B14F-4D97-AF65-F5344CB8AC3E}">
        <p14:creationId xmlns:p14="http://schemas.microsoft.com/office/powerpoint/2010/main" val="1664066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Slide Image Placeholder 1"/>
          <p:cNvSpPr>
            <a:spLocks noGrp="1" noRot="1" noChangeAspect="1" noTextEdit="1"/>
          </p:cNvSpPr>
          <p:nvPr>
            <p:ph type="sldImg"/>
          </p:nvPr>
        </p:nvSpPr>
        <p:spPr>
          <a:xfrm>
            <a:off x="1371600" y="1143000"/>
            <a:ext cx="4114800" cy="3086100"/>
          </a:xfrm>
          <a:ln/>
        </p:spPr>
      </p:sp>
      <p:sp>
        <p:nvSpPr>
          <p:cNvPr id="458755"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a typeface="ＭＳ Ｐゴシック" panose="020B0600070205080204" pitchFamily="34" charset="-128"/>
            </a:endParaRPr>
          </a:p>
        </p:txBody>
      </p:sp>
      <p:sp>
        <p:nvSpPr>
          <p:cNvPr id="458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CA0D724-9876-4878-8CF2-098533F80D44}"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08532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343400"/>
            <a:ext cx="5486400" cy="4507992"/>
          </a:xfrm>
        </p:spPr>
        <p:txBody>
          <a:bodyPr/>
          <a:lstStyle/>
          <a:p>
            <a:endParaRPr lang="en-GB" dirty="0"/>
          </a:p>
        </p:txBody>
      </p:sp>
      <p:sp>
        <p:nvSpPr>
          <p:cNvPr id="4" name="Slide Number Placeholder 3"/>
          <p:cNvSpPr>
            <a:spLocks noGrp="1"/>
          </p:cNvSpPr>
          <p:nvPr>
            <p:ph type="sldNum" sz="quarter" idx="10"/>
          </p:nvPr>
        </p:nvSpPr>
        <p:spPr/>
        <p:txBody>
          <a:bodyPr/>
          <a:lstStyle/>
          <a:p>
            <a:pPr>
              <a:defRPr/>
            </a:pPr>
            <a:fld id="{5EECA678-2983-4745-B8ED-8210676FE986}"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314728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87 countries (45%) of LMIC adopted TDF/[3TC or FTC]/EFV as the preferred first-line therapy, whereas an additional 98 (51%) of LMIC are making shifts to DTG containing regimens (measured as  composite indicator of countries that have introduced or are introducing DTG in their guidelines and procurement of DTG has been initiated).</a:t>
            </a:r>
            <a:endParaRPr lang="en-US" sz="120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 LMIC</a:t>
            </a:r>
            <a:r>
              <a:rPr lang="en-US" dirty="0" smtClean="0"/>
              <a:t>  JULY 2018</a:t>
            </a:r>
          </a:p>
          <a:p>
            <a:r>
              <a:rPr lang="en-US" sz="1200" b="0" i="0" u="none" strike="noStrike" kern="1200" dirty="0" smtClean="0">
                <a:solidFill>
                  <a:schemeClr val="tx1"/>
                </a:solidFill>
                <a:effectLst/>
                <a:latin typeface="+mn-lt"/>
                <a:ea typeface="+mn-ea"/>
                <a:cs typeface="+mn-cs"/>
              </a:rPr>
              <a:t>Data not reported</a:t>
            </a:r>
            <a:r>
              <a:rPr lang="en-US" dirty="0" smtClean="0"/>
              <a:t> </a:t>
            </a:r>
            <a:r>
              <a:rPr lang="en-US" sz="1200" b="0" i="0" u="none" strike="noStrike" kern="1200" dirty="0" smtClean="0">
                <a:solidFill>
                  <a:schemeClr val="tx1"/>
                </a:solidFill>
                <a:effectLst/>
                <a:latin typeface="+mn-lt"/>
                <a:ea typeface="+mn-ea"/>
                <a:cs typeface="+mn-cs"/>
              </a:rPr>
              <a:t>5</a:t>
            </a:r>
            <a:r>
              <a:rPr lang="en-US" dirty="0" smtClean="0"/>
              <a:t> </a:t>
            </a:r>
          </a:p>
          <a:p>
            <a:r>
              <a:rPr lang="en-US" sz="1200" b="0" i="0" u="none" strike="noStrike" kern="1200" dirty="0" smtClean="0">
                <a:solidFill>
                  <a:schemeClr val="tx1"/>
                </a:solidFill>
                <a:effectLst/>
                <a:latin typeface="+mn-lt"/>
                <a:ea typeface="+mn-ea"/>
                <a:cs typeface="+mn-cs"/>
              </a:rPr>
              <a:t>DTG introduced in national guidelines</a:t>
            </a:r>
            <a:r>
              <a:rPr lang="en-US" dirty="0" smtClean="0"/>
              <a:t> </a:t>
            </a:r>
            <a:r>
              <a:rPr lang="en-US" sz="1200" b="0" i="0" u="none" strike="noStrike" kern="1200" dirty="0" smtClean="0">
                <a:solidFill>
                  <a:schemeClr val="tx1"/>
                </a:solidFill>
                <a:effectLst/>
                <a:latin typeface="+mn-lt"/>
                <a:ea typeface="+mn-ea"/>
                <a:cs typeface="+mn-cs"/>
              </a:rPr>
              <a:t>26</a:t>
            </a:r>
            <a:r>
              <a:rPr lang="en-US" dirty="0" smtClean="0"/>
              <a:t> </a:t>
            </a:r>
            <a:r>
              <a:rPr lang="en-US" sz="1200" b="0" i="0" u="none" strike="noStrike" kern="1200" dirty="0" smtClean="0">
                <a:solidFill>
                  <a:schemeClr val="tx1"/>
                </a:solidFill>
                <a:effectLst/>
                <a:latin typeface="+mn-lt"/>
                <a:ea typeface="+mn-ea"/>
                <a:cs typeface="+mn-cs"/>
              </a:rPr>
              <a:t>DTG introduced in national guidelines and procurement initiated</a:t>
            </a:r>
            <a:r>
              <a:rPr lang="en-US" dirty="0" smtClean="0"/>
              <a:t> </a:t>
            </a:r>
            <a:r>
              <a:rPr lang="en-US" sz="1200" b="0" i="0" u="none" strike="noStrike" kern="1200" dirty="0" smtClean="0">
                <a:solidFill>
                  <a:schemeClr val="tx1"/>
                </a:solidFill>
                <a:effectLst/>
                <a:latin typeface="+mn-lt"/>
                <a:ea typeface="+mn-ea"/>
                <a:cs typeface="+mn-cs"/>
              </a:rPr>
              <a:t>24</a:t>
            </a:r>
            <a:r>
              <a:rPr lang="en-US" dirty="0" smtClean="0"/>
              <a:t> </a:t>
            </a:r>
          </a:p>
          <a:p>
            <a:r>
              <a:rPr lang="en-US" sz="1200" b="0" i="0" u="none" strike="noStrike" kern="1200" dirty="0" smtClean="0">
                <a:solidFill>
                  <a:schemeClr val="tx1"/>
                </a:solidFill>
                <a:effectLst/>
                <a:latin typeface="+mn-lt"/>
                <a:ea typeface="+mn-ea"/>
                <a:cs typeface="+mn-cs"/>
              </a:rPr>
              <a:t>DTG introduction in national guidelines planned</a:t>
            </a:r>
            <a:r>
              <a:rPr lang="en-US" dirty="0" smtClean="0"/>
              <a:t> </a:t>
            </a:r>
            <a:r>
              <a:rPr lang="en-US" sz="1200" b="0" i="0" u="none" strike="noStrike" kern="1200" dirty="0" smtClean="0">
                <a:solidFill>
                  <a:schemeClr val="tx1"/>
                </a:solidFill>
                <a:effectLst/>
                <a:latin typeface="+mn-lt"/>
                <a:ea typeface="+mn-ea"/>
                <a:cs typeface="+mn-cs"/>
              </a:rPr>
              <a:t>21</a:t>
            </a:r>
            <a:r>
              <a:rPr lang="en-US" dirty="0" smtClean="0"/>
              <a:t> </a:t>
            </a:r>
          </a:p>
          <a:p>
            <a:r>
              <a:rPr lang="en-US" sz="1200" b="0" i="0" u="none" strike="noStrike" kern="1200" dirty="0" smtClean="0">
                <a:solidFill>
                  <a:schemeClr val="tx1"/>
                </a:solidFill>
                <a:effectLst/>
                <a:latin typeface="+mn-lt"/>
                <a:ea typeface="+mn-ea"/>
                <a:cs typeface="+mn-cs"/>
              </a:rPr>
              <a:t>TDF/[3TC or FTC]/EFV first line ARVs only </a:t>
            </a:r>
            <a:r>
              <a:rPr lang="en-US" dirty="0" smtClean="0"/>
              <a:t> </a:t>
            </a:r>
            <a:r>
              <a:rPr lang="en-US" sz="1200" b="0" i="0" u="none" strike="noStrike" kern="1200" dirty="0" smtClean="0">
                <a:solidFill>
                  <a:schemeClr val="tx1"/>
                </a:solidFill>
                <a:effectLst/>
                <a:latin typeface="+mn-lt"/>
                <a:ea typeface="+mn-ea"/>
                <a:cs typeface="+mn-cs"/>
              </a:rPr>
              <a:t>63</a:t>
            </a:r>
            <a:r>
              <a:rPr lang="en-US" dirty="0" smtClean="0"/>
              <a:t> </a:t>
            </a:r>
          </a:p>
          <a:p>
            <a:r>
              <a:rPr lang="en-US" sz="1200" b="0" i="0" u="none" strike="noStrike" kern="1200" dirty="0" smtClean="0">
                <a:solidFill>
                  <a:schemeClr val="tx1"/>
                </a:solidFill>
                <a:effectLst/>
                <a:latin typeface="+mn-lt"/>
                <a:ea typeface="+mn-ea"/>
                <a:cs typeface="+mn-cs"/>
              </a:rPr>
              <a:t>Grand Total</a:t>
            </a:r>
            <a:r>
              <a:rPr lang="en-US" dirty="0" smtClean="0"/>
              <a:t> </a:t>
            </a:r>
            <a:r>
              <a:rPr lang="en-US" sz="1200" b="0" i="0" u="none" strike="noStrike" kern="1200" dirty="0" smtClean="0">
                <a:solidFill>
                  <a:schemeClr val="tx1"/>
                </a:solidFill>
                <a:effectLst/>
                <a:latin typeface="+mn-lt"/>
                <a:ea typeface="+mn-ea"/>
                <a:cs typeface="+mn-cs"/>
              </a:rPr>
              <a:t>139</a:t>
            </a:r>
            <a:r>
              <a:rPr lang="en-US" dirty="0" smtClean="0"/>
              <a:t> </a:t>
            </a:r>
          </a:p>
          <a:p>
            <a:endParaRPr lang="en-US" dirty="0" smtClean="0"/>
          </a:p>
          <a:p>
            <a:r>
              <a:rPr lang="en-US" dirty="0" smtClean="0"/>
              <a:t>In November</a:t>
            </a:r>
            <a:r>
              <a:rPr lang="en-US" baseline="0" dirty="0" smtClean="0"/>
              <a:t> 2017: 72% of LMIC adopted TDF/3TC or FTC)/EFV as the preferred first-line therapy, whereas an additional 40% of LMIC are making shifts to DTG containing regimens.</a:t>
            </a:r>
          </a:p>
          <a:p>
            <a:endParaRPr lang="en-GB" dirty="0"/>
          </a:p>
        </p:txBody>
      </p:sp>
      <p:sp>
        <p:nvSpPr>
          <p:cNvPr id="4" name="Slide Number Placeholder 3"/>
          <p:cNvSpPr>
            <a:spLocks noGrp="1"/>
          </p:cNvSpPr>
          <p:nvPr>
            <p:ph type="sldNum" sz="quarter" idx="10"/>
          </p:nvPr>
        </p:nvSpPr>
        <p:spPr/>
        <p:txBody>
          <a:bodyPr/>
          <a:lstStyle/>
          <a:p>
            <a:fld id="{5000FE46-BFB2-4E03-92A2-4FF120F155F6}" type="slidenum">
              <a:rPr lang="en-GB" smtClean="0"/>
              <a:t>37</a:t>
            </a:fld>
            <a:endParaRPr lang="en-GB" dirty="0"/>
          </a:p>
        </p:txBody>
      </p:sp>
    </p:spTree>
    <p:extLst>
      <p:ext uri="{BB962C8B-B14F-4D97-AF65-F5344CB8AC3E}">
        <p14:creationId xmlns:p14="http://schemas.microsoft.com/office/powerpoint/2010/main" val="2596952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9ECA9519-52C9-41C0-A0FB-FBF4A547623F}" type="slidenum">
              <a:rPr lang="es-AR" smtClean="0"/>
              <a:t>41</a:t>
            </a:fld>
            <a:endParaRPr lang="es-AR"/>
          </a:p>
        </p:txBody>
      </p:sp>
    </p:spTree>
    <p:extLst>
      <p:ext uri="{BB962C8B-B14F-4D97-AF65-F5344CB8AC3E}">
        <p14:creationId xmlns:p14="http://schemas.microsoft.com/office/powerpoint/2010/main" val="364515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9ECA9519-52C9-41C0-A0FB-FBF4A547623F}" type="slidenum">
              <a:rPr lang="es-AR" smtClean="0"/>
              <a:t>5</a:t>
            </a:fld>
            <a:endParaRPr lang="es-AR"/>
          </a:p>
        </p:txBody>
      </p:sp>
    </p:spTree>
    <p:extLst>
      <p:ext uri="{BB962C8B-B14F-4D97-AF65-F5344CB8AC3E}">
        <p14:creationId xmlns:p14="http://schemas.microsoft.com/office/powerpoint/2010/main" val="418737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C2AA8-22EA-4FB9-88E6-8FDEED69545F}"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5085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References</a:t>
            </a:r>
          </a:p>
          <a:p>
            <a:pPr marL="228600" indent="-228600">
              <a:buAutoNum type="arabicPeriod"/>
            </a:pPr>
            <a:r>
              <a:rPr lang="en-GB" dirty="0" err="1"/>
              <a:t>Gruzdev</a:t>
            </a:r>
            <a:r>
              <a:rPr lang="en-GB" dirty="0"/>
              <a:t> et al. AIDS 2003;17:2487-2494.</a:t>
            </a:r>
          </a:p>
          <a:p>
            <a:pPr marL="228600" indent="-228600">
              <a:buAutoNum type="arabicPeriod"/>
            </a:pPr>
            <a:r>
              <a:rPr lang="en-GB" dirty="0"/>
              <a:t>Goebel et al. AIDS 2006;20:1721-1726.</a:t>
            </a:r>
          </a:p>
          <a:p>
            <a:pPr marL="228600" indent="-228600">
              <a:buAutoNum type="arabicPeriod"/>
            </a:pPr>
            <a:r>
              <a:rPr lang="en-GB" dirty="0"/>
              <a:t>Murphy et al. AIDS 2001;15(1):F1-F9.  </a:t>
            </a:r>
          </a:p>
          <a:p>
            <a:pPr marL="228600" indent="-228600">
              <a:buAutoNum type="arabicPeriod"/>
            </a:pPr>
            <a:r>
              <a:rPr lang="en-GB" dirty="0" err="1"/>
              <a:t>Arasteh</a:t>
            </a:r>
            <a:r>
              <a:rPr lang="en-GB" dirty="0"/>
              <a:t> et al. AIDS 2005;19:943-947.</a:t>
            </a:r>
          </a:p>
          <a:p>
            <a:pPr marL="228600" indent="-228600">
              <a:buAutoNum type="arabicPeriod"/>
            </a:pPr>
            <a:r>
              <a:rPr lang="en-GB" dirty="0"/>
              <a:t>BMS Clinical</a:t>
            </a:r>
            <a:r>
              <a:rPr lang="en-GB" baseline="0" dirty="0"/>
              <a:t> Study Report AI424007, August 2002.</a:t>
            </a:r>
          </a:p>
          <a:p>
            <a:pPr marL="228600" indent="-228600">
              <a:buAutoNum type="arabicPeriod"/>
            </a:pPr>
            <a:r>
              <a:rPr lang="en-GB" baseline="0" dirty="0" err="1"/>
              <a:t>Eron</a:t>
            </a:r>
            <a:r>
              <a:rPr lang="en-GB" baseline="0" dirty="0"/>
              <a:t> et al. N </a:t>
            </a:r>
            <a:r>
              <a:rPr lang="en-GB" baseline="0" dirty="0" err="1"/>
              <a:t>Engl</a:t>
            </a:r>
            <a:r>
              <a:rPr lang="en-GB" baseline="0" dirty="0"/>
              <a:t> J Med 1995;333:1662-9.</a:t>
            </a:r>
          </a:p>
          <a:p>
            <a:pPr marL="228600" indent="-228600">
              <a:buAutoNum type="arabicPeriod"/>
            </a:pPr>
            <a:r>
              <a:rPr lang="en-GB" baseline="0" dirty="0" err="1"/>
              <a:t>Ruane</a:t>
            </a:r>
            <a:r>
              <a:rPr lang="en-GB" baseline="0" dirty="0"/>
              <a:t> et al. </a:t>
            </a:r>
            <a:r>
              <a:rPr lang="en-GB" baseline="0" dirty="0" err="1"/>
              <a:t>Pharmacother</a:t>
            </a:r>
            <a:r>
              <a:rPr lang="en-GB" baseline="0" dirty="0"/>
              <a:t> 2004;24(3):307-312.</a:t>
            </a:r>
          </a:p>
          <a:p>
            <a:pPr marL="228600" indent="-228600">
              <a:buAutoNum type="arabicPeriod"/>
            </a:pPr>
            <a:r>
              <a:rPr lang="en-GB" baseline="0" dirty="0" err="1"/>
              <a:t>Staszewski</a:t>
            </a:r>
            <a:r>
              <a:rPr lang="en-GB" baseline="0" dirty="0"/>
              <a:t> et al. AIDS 1998;12:F197-F202</a:t>
            </a:r>
          </a:p>
          <a:p>
            <a:pPr marL="228600" indent="-228600">
              <a:buAutoNum type="arabicPeriod"/>
            </a:pPr>
            <a:r>
              <a:rPr lang="en-GB" baseline="0" dirty="0"/>
              <a:t>Louie et al. AIDS 2003;17:1151-1156.</a:t>
            </a:r>
          </a:p>
          <a:p>
            <a:pPr marL="228600" indent="-228600">
              <a:buAutoNum type="arabicPeriod"/>
            </a:pPr>
            <a:r>
              <a:rPr lang="en-GB" baseline="0" dirty="0" err="1"/>
              <a:t>Ruane</a:t>
            </a:r>
            <a:r>
              <a:rPr lang="en-GB" baseline="0" dirty="0"/>
              <a:t> et al. J </a:t>
            </a:r>
            <a:r>
              <a:rPr lang="en-GB" baseline="0" dirty="0" err="1"/>
              <a:t>Acquir</a:t>
            </a:r>
            <a:r>
              <a:rPr lang="en-GB" baseline="0" dirty="0"/>
              <a:t> Immune </a:t>
            </a:r>
            <a:r>
              <a:rPr lang="en-GB" baseline="0" dirty="0" err="1"/>
              <a:t>Defic</a:t>
            </a:r>
            <a:r>
              <a:rPr lang="en-GB" baseline="0" dirty="0"/>
              <a:t> </a:t>
            </a:r>
            <a:r>
              <a:rPr lang="en-GB" baseline="0" dirty="0" err="1"/>
              <a:t>Syndr</a:t>
            </a:r>
            <a:r>
              <a:rPr lang="en-GB" baseline="0" dirty="0"/>
              <a:t> 2013;63:449-455.</a:t>
            </a:r>
          </a:p>
          <a:p>
            <a:pPr marL="228600" indent="-228600">
              <a:buAutoNum type="arabicPeriod"/>
            </a:pPr>
            <a:r>
              <a:rPr lang="en-GB" baseline="0" dirty="0"/>
              <a:t>Friedman et al. CROI 2016, abstract 437LB.</a:t>
            </a:r>
          </a:p>
          <a:p>
            <a:pPr marL="228600" indent="-228600">
              <a:buAutoNum type="arabicPeriod"/>
            </a:pPr>
            <a:r>
              <a:rPr lang="en-GB" baseline="0" dirty="0"/>
              <a:t>Rousseau et al. The Journal of Infectious Diseases 2003;188:1652-8.</a:t>
            </a:r>
          </a:p>
          <a:p>
            <a:pPr marL="228600" indent="-228600">
              <a:buAutoNum type="arabicPeriod"/>
            </a:pPr>
            <a:r>
              <a:rPr lang="en-GB" baseline="0" dirty="0"/>
              <a:t>Markowitz et al. J </a:t>
            </a:r>
            <a:r>
              <a:rPr lang="en-GB" baseline="0" dirty="0" err="1"/>
              <a:t>Acquir</a:t>
            </a:r>
            <a:r>
              <a:rPr lang="en-GB" baseline="0" dirty="0"/>
              <a:t> Immune </a:t>
            </a:r>
            <a:r>
              <a:rPr lang="en-GB" baseline="0" dirty="0" err="1"/>
              <a:t>Defic</a:t>
            </a:r>
            <a:r>
              <a:rPr lang="en-GB" baseline="0" dirty="0"/>
              <a:t> </a:t>
            </a:r>
            <a:r>
              <a:rPr lang="en-GB" baseline="0" dirty="0" err="1"/>
              <a:t>Syndr</a:t>
            </a:r>
            <a:r>
              <a:rPr lang="en-GB" baseline="0" dirty="0"/>
              <a:t> 2006;43:509-515.</a:t>
            </a:r>
          </a:p>
          <a:p>
            <a:pPr marL="228600" indent="-228600">
              <a:buAutoNum type="arabicPeriod"/>
            </a:pPr>
            <a:r>
              <a:rPr lang="en-GB" baseline="0" dirty="0"/>
              <a:t>Min et al. AIDS 2011;25:1737-1745.</a:t>
            </a:r>
          </a:p>
          <a:p>
            <a:pPr marL="228600" indent="-228600">
              <a:buAutoNum type="arabicPeriod"/>
            </a:pPr>
            <a:r>
              <a:rPr lang="en-GB" baseline="0" dirty="0"/>
              <a:t>De Jesus et al. J </a:t>
            </a:r>
            <a:r>
              <a:rPr lang="en-GB" baseline="0" dirty="0" err="1"/>
              <a:t>Acquir</a:t>
            </a:r>
            <a:r>
              <a:rPr lang="en-GB" baseline="0" dirty="0"/>
              <a:t> Immune </a:t>
            </a:r>
            <a:r>
              <a:rPr lang="en-GB" baseline="0" dirty="0" err="1"/>
              <a:t>Defic</a:t>
            </a:r>
            <a:r>
              <a:rPr lang="en-GB" baseline="0" dirty="0"/>
              <a:t> </a:t>
            </a:r>
            <a:r>
              <a:rPr lang="en-GB" baseline="0" dirty="0" err="1"/>
              <a:t>Syndr</a:t>
            </a:r>
            <a:r>
              <a:rPr lang="en-GB" baseline="0" dirty="0"/>
              <a:t> 2006;43:1-5.</a:t>
            </a:r>
          </a:p>
          <a:p>
            <a:pPr marL="228600" indent="-228600">
              <a:buAutoNum type="arabicPeriod"/>
            </a:pPr>
            <a:r>
              <a:rPr lang="en-GB" baseline="0" dirty="0" err="1"/>
              <a:t>Spreen</a:t>
            </a:r>
            <a:r>
              <a:rPr lang="en-GB" baseline="0" dirty="0"/>
              <a:t> et al. HIV </a:t>
            </a:r>
            <a:r>
              <a:rPr lang="en-GB" baseline="0" dirty="0" err="1"/>
              <a:t>Clin</a:t>
            </a:r>
            <a:r>
              <a:rPr lang="en-GB" baseline="0" dirty="0"/>
              <a:t> Trials 2013;14(5):192-203.</a:t>
            </a:r>
          </a:p>
          <a:p>
            <a:pPr marL="228600" indent="-228600">
              <a:buAutoNum type="arabicPeriod"/>
            </a:pPr>
            <a:r>
              <a:rPr lang="en-GB" baseline="0" dirty="0"/>
              <a:t>Gallant et al. J </a:t>
            </a:r>
            <a:r>
              <a:rPr lang="en-GB" baseline="0" dirty="0" err="1"/>
              <a:t>Acquir</a:t>
            </a:r>
            <a:r>
              <a:rPr lang="en-GB" baseline="0" dirty="0"/>
              <a:t> Immune </a:t>
            </a:r>
            <a:r>
              <a:rPr lang="en-GB" baseline="0" dirty="0" err="1"/>
              <a:t>Defic</a:t>
            </a:r>
            <a:r>
              <a:rPr lang="en-GB" baseline="0" dirty="0"/>
              <a:t> </a:t>
            </a:r>
            <a:r>
              <a:rPr lang="en-GB" baseline="0" dirty="0" err="1"/>
              <a:t>Syndr</a:t>
            </a:r>
            <a:r>
              <a:rPr lang="en-GB" baseline="0" dirty="0"/>
              <a:t> 2017;75:61-66.</a:t>
            </a:r>
          </a:p>
          <a:p>
            <a:pPr marL="228600" indent="-228600">
              <a:buAutoNum type="arabicPeriod"/>
            </a:pPr>
            <a:r>
              <a:rPr lang="en-GB" baseline="0" dirty="0"/>
              <a:t>Hwang et al. </a:t>
            </a:r>
            <a:r>
              <a:rPr lang="en-GB" baseline="0" dirty="0" err="1"/>
              <a:t>Clin</a:t>
            </a:r>
            <a:r>
              <a:rPr lang="en-GB" baseline="0" dirty="0"/>
              <a:t> Infect Dis 2017;65(3):442-452.</a:t>
            </a:r>
          </a:p>
          <a:p>
            <a:pPr marL="228600" indent="-228600">
              <a:buAutoNum type="arabicPeriod"/>
            </a:pPr>
            <a:r>
              <a:rPr lang="en-GB" baseline="0" dirty="0"/>
              <a:t>Nettles et al. JID 2012;206:1002-11.</a:t>
            </a:r>
          </a:p>
          <a:p>
            <a:pPr marL="228600" indent="-228600">
              <a:buAutoNum type="arabicPeriod"/>
            </a:pPr>
            <a:r>
              <a:rPr lang="en-GB" baseline="0" dirty="0" err="1"/>
              <a:t>Fatkenheuer</a:t>
            </a:r>
            <a:r>
              <a:rPr lang="en-GB" baseline="0" dirty="0"/>
              <a:t> et al. Nature Medicine 2005;11(11):1170-1172.</a:t>
            </a:r>
          </a:p>
          <a:p>
            <a:pPr marL="228600" indent="-228600">
              <a:buAutoNum type="arabicPeriod"/>
            </a:pPr>
            <a:r>
              <a:rPr lang="en-GB" baseline="0" dirty="0" err="1"/>
              <a:t>Kilby</a:t>
            </a:r>
            <a:r>
              <a:rPr lang="en-GB" baseline="0" dirty="0"/>
              <a:t> et al. Nature Medicine 1998;4(11):1302-1307.</a:t>
            </a:r>
          </a:p>
          <a:p>
            <a:pPr marL="228600" indent="-228600">
              <a:buAutoNum type="arabicPeriod"/>
            </a:pPr>
            <a:endParaRPr lang="en-GB" baseline="0" dirty="0"/>
          </a:p>
          <a:p>
            <a:pPr marL="228600" indent="-228600">
              <a:buAutoNum type="arabicPeriod"/>
            </a:pPr>
            <a:endParaRPr lang="en-GB" baseline="0" dirty="0"/>
          </a:p>
          <a:p>
            <a:pPr marL="228600" indent="-228600">
              <a:buAutoNum type="arabicPeriod"/>
            </a:pPr>
            <a:endParaRPr lang="en-GB" dirty="0"/>
          </a:p>
          <a:p>
            <a:endParaRPr lang="en-GB" dirty="0"/>
          </a:p>
        </p:txBody>
      </p:sp>
      <p:sp>
        <p:nvSpPr>
          <p:cNvPr id="4" name="Slide Number Placeholder 3"/>
          <p:cNvSpPr>
            <a:spLocks noGrp="1"/>
          </p:cNvSpPr>
          <p:nvPr>
            <p:ph type="sldNum" sz="quarter" idx="10"/>
          </p:nvPr>
        </p:nvSpPr>
        <p:spPr/>
        <p:txBody>
          <a:bodyPr/>
          <a:lstStyle/>
          <a:p>
            <a:fld id="{54F709A5-92B8-46C6-8596-4713A727756C}" type="slidenum">
              <a:rPr lang="en-GB" smtClean="0"/>
              <a:t>8</a:t>
            </a:fld>
            <a:endParaRPr lang="en-GB"/>
          </a:p>
        </p:txBody>
      </p:sp>
    </p:spTree>
    <p:extLst>
      <p:ext uri="{BB962C8B-B14F-4D97-AF65-F5344CB8AC3E}">
        <p14:creationId xmlns:p14="http://schemas.microsoft.com/office/powerpoint/2010/main" val="280055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a:xfrm>
            <a:off x="1371600" y="1143000"/>
            <a:ext cx="4114800" cy="3086100"/>
          </a:xfrm>
          <a:ln/>
        </p:spPr>
      </p:sp>
      <p:sp>
        <p:nvSpPr>
          <p:cNvPr id="3686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smtClean="0">
                <a:latin typeface="Arial" panose="020B0604020202020204" pitchFamily="34" charset="0"/>
              </a:rPr>
              <a:t>AE, adverse event; BL, baseline; CV, cardiovascular; d/c, discontinuation; DTG, dolutegravir; HDL-C, high density lipoprotein cholesterol; ITT, intent to treat; LDL-C, low density lipoprotein cholesterol; RTV, ritonavir; TC, total cholesterol; TG, triglycerides; VF, virologic failure.</a:t>
            </a:r>
          </a:p>
        </p:txBody>
      </p:sp>
      <p:sp>
        <p:nvSpPr>
          <p:cNvPr id="36868"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4C611DE-6794-49D6-B8DA-99ECC1338751}" type="slidenum">
              <a:rPr lang="en-US" altLang="en-US" b="0" smtClean="0"/>
              <a:pPr/>
              <a:t>10</a:t>
            </a:fld>
            <a:endParaRPr lang="en-US" altLang="en-US" b="0" smtClean="0"/>
          </a:p>
        </p:txBody>
      </p:sp>
    </p:spTree>
    <p:extLst>
      <p:ext uri="{BB962C8B-B14F-4D97-AF65-F5344CB8AC3E}">
        <p14:creationId xmlns:p14="http://schemas.microsoft.com/office/powerpoint/2010/main" val="2938523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GB" dirty="0"/>
          </a:p>
        </p:txBody>
      </p:sp>
      <p:sp>
        <p:nvSpPr>
          <p:cNvPr id="4" name="Footer Placeholder 3"/>
          <p:cNvSpPr>
            <a:spLocks noGrp="1"/>
          </p:cNvSpPr>
          <p:nvPr>
            <p:ph type="ftr" sz="quarter" idx="10"/>
          </p:nvPr>
        </p:nvSpPr>
        <p:spPr/>
        <p:txBody>
          <a:bodyPr/>
          <a:lstStyle/>
          <a:p>
            <a:r>
              <a:rPr lang="en-US" dirty="0">
                <a:solidFill>
                  <a:prstClr val="black"/>
                </a:solidFill>
              </a:rPr>
              <a:t>21st International AIDS Conference,18-22 July 2016, Durban, South Africa </a:t>
            </a:r>
            <a:endParaRPr lang="en-GB" dirty="0">
              <a:solidFill>
                <a:prstClr val="black"/>
              </a:solidFill>
            </a:endParaRPr>
          </a:p>
        </p:txBody>
      </p:sp>
      <p:sp>
        <p:nvSpPr>
          <p:cNvPr id="5" name="Slide Number Placeholder 4"/>
          <p:cNvSpPr>
            <a:spLocks noGrp="1"/>
          </p:cNvSpPr>
          <p:nvPr>
            <p:ph type="sldNum" sz="quarter" idx="11"/>
          </p:nvPr>
        </p:nvSpPr>
        <p:spPr/>
        <p:txBody>
          <a:bodyPr/>
          <a:lstStyle/>
          <a:p>
            <a:fld id="{F1D9F95F-2024-4668-B420-A7596E5C66AF}"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1024143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a:p>
        </p:txBody>
      </p:sp>
      <p:sp>
        <p:nvSpPr>
          <p:cNvPr id="4" name="Header Placeholder 3"/>
          <p:cNvSpPr>
            <a:spLocks noGrp="1"/>
          </p:cNvSpPr>
          <p:nvPr>
            <p:ph type="hdr" sz="quarter" idx="10"/>
          </p:nvPr>
        </p:nvSpPr>
        <p:spPr/>
        <p:txBody>
          <a:bodyPr/>
          <a:lstStyle/>
          <a:p>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F75D8EB4-CCAB-4C2E-AC8B-6A12C9586B9B}" type="slidenum">
              <a:rPr lang="es-AR" smtClean="0"/>
              <a:t>12</a:t>
            </a:fld>
            <a:endParaRPr lang="es-AR"/>
          </a:p>
        </p:txBody>
      </p:sp>
    </p:spTree>
    <p:extLst>
      <p:ext uri="{BB962C8B-B14F-4D97-AF65-F5344CB8AC3E}">
        <p14:creationId xmlns:p14="http://schemas.microsoft.com/office/powerpoint/2010/main" val="1138843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371600" y="1143000"/>
            <a:ext cx="4114800" cy="308610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i="1" dirty="0">
                <a:latin typeface="Arial" panose="020B0604020202020204" pitchFamily="34" charset="0"/>
              </a:rPr>
              <a:t>3TC, lamivudine; ATV, atazanavir; DRV, darunavir; DTG, dolutegravir; MVC, </a:t>
            </a:r>
            <a:r>
              <a:rPr lang="en-US" altLang="en-US" sz="1200" b="0" i="1" kern="1200" dirty="0">
                <a:solidFill>
                  <a:schemeClr val="tx1"/>
                </a:solidFill>
                <a:effectLst/>
                <a:latin typeface="Arial" charset="0"/>
                <a:ea typeface="+mn-ea"/>
                <a:cs typeface="+mn-cs"/>
              </a:rPr>
              <a:t>m</a:t>
            </a:r>
            <a:r>
              <a:rPr lang="en-US" sz="1200" b="0" i="1" kern="1200" dirty="0">
                <a:solidFill>
                  <a:schemeClr val="tx1"/>
                </a:solidFill>
                <a:effectLst/>
                <a:latin typeface="Arial" charset="0"/>
                <a:ea typeface="+mn-ea"/>
                <a:cs typeface="+mn-cs"/>
              </a:rPr>
              <a:t>araviroc</a:t>
            </a:r>
            <a:r>
              <a:rPr lang="en-US" sz="1200" b="0" i="0" kern="1200" dirty="0">
                <a:solidFill>
                  <a:schemeClr val="tx1"/>
                </a:solidFill>
                <a:effectLst/>
                <a:latin typeface="Arial" charset="0"/>
                <a:ea typeface="+mn-ea"/>
                <a:cs typeface="+mn-cs"/>
              </a:rPr>
              <a:t>; </a:t>
            </a:r>
            <a:r>
              <a:rPr lang="en-US" altLang="en-US" i="1" dirty="0">
                <a:latin typeface="Arial" panose="020B0604020202020204" pitchFamily="34" charset="0"/>
              </a:rPr>
              <a:t>RTV, ritonavir. </a:t>
            </a:r>
          </a:p>
          <a:p>
            <a:endParaRPr lang="en-US" altLang="en-US" sz="1200" b="0" dirty="0">
              <a:solidFill>
                <a:schemeClr val="bg2"/>
              </a:solidFill>
            </a:endParaRPr>
          </a:p>
          <a:p>
            <a:r>
              <a:rPr lang="en-US" altLang="en-US" sz="1200" b="1" dirty="0">
                <a:solidFill>
                  <a:schemeClr val="bg2"/>
                </a:solidFill>
              </a:rPr>
              <a:t>References:</a:t>
            </a:r>
          </a:p>
          <a:p>
            <a:r>
              <a:rPr lang="en-US" altLang="en-US" sz="1200" b="0" dirty="0">
                <a:solidFill>
                  <a:schemeClr val="bg2"/>
                </a:solidFill>
              </a:rPr>
              <a:t>1. ClinicalTrials.gov. NCT02429791.</a:t>
            </a:r>
          </a:p>
          <a:p>
            <a:r>
              <a:rPr lang="en-US" altLang="en-US" sz="1200" b="0" dirty="0">
                <a:solidFill>
                  <a:schemeClr val="bg2"/>
                </a:solidFill>
              </a:rPr>
              <a:t>2. ClinicalTrials.gov. NCT02422797. </a:t>
            </a:r>
          </a:p>
          <a:p>
            <a:r>
              <a:rPr lang="en-US" altLang="en-US" sz="1200" b="0" dirty="0">
                <a:solidFill>
                  <a:schemeClr val="bg2"/>
                </a:solidFill>
              </a:rPr>
              <a:t>3. </a:t>
            </a:r>
            <a:r>
              <a:rPr lang="en-US" sz="1200" kern="1200" dirty="0">
                <a:solidFill>
                  <a:schemeClr val="tx1"/>
                </a:solidFill>
                <a:effectLst/>
                <a:latin typeface="Arial" charset="0"/>
                <a:ea typeface="MS PGothic" panose="020B0600070205080204" pitchFamily="34" charset="-128"/>
                <a:cs typeface="MS PGothic" panose="020B0600070205080204" pitchFamily="34" charset="-128"/>
              </a:rPr>
              <a:t>Llibre JM, et al. CROI 2017. </a:t>
            </a:r>
            <a:r>
              <a:rPr lang="fr-FR" sz="1200" kern="1200" dirty="0">
                <a:solidFill>
                  <a:schemeClr val="tx1"/>
                </a:solidFill>
                <a:effectLst/>
                <a:latin typeface="Arial" charset="0"/>
                <a:ea typeface="MS PGothic" panose="020B0600070205080204" pitchFamily="34" charset="-128"/>
                <a:cs typeface="MS PGothic" panose="020B0600070205080204" pitchFamily="34" charset="-128"/>
              </a:rPr>
              <a:t>Abstract 44LB. </a:t>
            </a:r>
          </a:p>
          <a:p>
            <a:r>
              <a:rPr lang="en-US" altLang="en-US" sz="1200" b="0" dirty="0">
                <a:solidFill>
                  <a:schemeClr val="bg2"/>
                </a:solidFill>
              </a:rPr>
              <a:t>4. ClinicalTrials.gov. </a:t>
            </a:r>
            <a:r>
              <a:rPr lang="en-US" dirty="0"/>
              <a:t>NCT02831673.</a:t>
            </a:r>
          </a:p>
          <a:p>
            <a:r>
              <a:rPr lang="en-US" altLang="en-US" sz="1200" b="0" dirty="0">
                <a:solidFill>
                  <a:schemeClr val="bg2"/>
                </a:solidFill>
              </a:rPr>
              <a:t>5. ClinicalTrials.gov. </a:t>
            </a:r>
            <a:r>
              <a:rPr lang="en-US" dirty="0"/>
              <a:t>NCT02831764</a:t>
            </a:r>
            <a:r>
              <a:rPr lang="en-US" altLang="en-US" sz="1200" b="0" dirty="0">
                <a:solidFill>
                  <a:schemeClr val="bg2"/>
                </a:solidFill>
              </a:rPr>
              <a:t>. </a:t>
            </a:r>
          </a:p>
          <a:p>
            <a:r>
              <a:rPr lang="en-US" altLang="en-US" sz="1200" b="0" dirty="0">
                <a:solidFill>
                  <a:schemeClr val="bg2"/>
                </a:solidFill>
              </a:rPr>
              <a:t>6. ClinicalTrials.gov. </a:t>
            </a:r>
            <a:r>
              <a:rPr lang="en-US" dirty="0"/>
              <a:t>NCT02211482.</a:t>
            </a:r>
            <a:endParaRPr lang="en-US" altLang="en-US" sz="1200" b="0" dirty="0">
              <a:solidFill>
                <a:schemeClr val="bg2"/>
              </a:solidFill>
            </a:endParaRPr>
          </a:p>
          <a:p>
            <a:r>
              <a:rPr lang="en-US" altLang="en-US" sz="1200" b="0" dirty="0">
                <a:solidFill>
                  <a:schemeClr val="bg2"/>
                </a:solidFill>
              </a:rPr>
              <a:t>7. Cahn P, et al. IAC 2016. Abstract FRAB0104LB.</a:t>
            </a:r>
          </a:p>
          <a:p>
            <a:r>
              <a:rPr lang="en-US" altLang="en-US" sz="1200" b="0" dirty="0">
                <a:solidFill>
                  <a:schemeClr val="bg2"/>
                </a:solidFill>
              </a:rPr>
              <a:t>8. </a:t>
            </a:r>
            <a:r>
              <a:rPr lang="en-US" altLang="en-US" sz="1200" b="0" spc="-10" dirty="0">
                <a:solidFill>
                  <a:schemeClr val="bg2"/>
                </a:solidFill>
                <a:cs typeface="+mn-cs"/>
              </a:rPr>
              <a:t>Taiwo BO, et al. </a:t>
            </a:r>
            <a:r>
              <a:rPr lang="en-US" altLang="en-US" sz="1200" b="0" spc="-10" dirty="0">
                <a:solidFill>
                  <a:schemeClr val="bg2"/>
                </a:solidFill>
              </a:rPr>
              <a:t>IAS 2017. Abstract MOAB0107LB</a:t>
            </a:r>
            <a:r>
              <a:rPr lang="en-US" altLang="en-US" sz="1200" b="0" dirty="0">
                <a:solidFill>
                  <a:schemeClr val="bg2"/>
                </a:solidFill>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solidFill>
                  <a:schemeClr val="bg2"/>
                </a:solidFill>
              </a:rPr>
              <a:t>9. ClinicalTrials.gov. NCT02263326. </a:t>
            </a:r>
            <a:br>
              <a:rPr lang="en-US" altLang="en-US" sz="1200" b="0" dirty="0">
                <a:solidFill>
                  <a:schemeClr val="bg2"/>
                </a:solidFill>
              </a:rPr>
            </a:br>
            <a:r>
              <a:rPr lang="en-US" altLang="en-US" sz="1200" b="0" dirty="0">
                <a:solidFill>
                  <a:schemeClr val="bg2"/>
                </a:solidFill>
              </a:rPr>
              <a:t>10. ClinicalTrials.gov. NCT02486133.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solidFill>
                  <a:schemeClr val="bg2"/>
                </a:solidFill>
                <a:latin typeface="Arial" panose="020B0604020202020204" pitchFamily="34" charset="0"/>
              </a:rPr>
              <a:t>11. ClinicalTrials.gov. </a:t>
            </a:r>
            <a:r>
              <a:rPr lang="en-US" dirty="0"/>
              <a:t>NCT02542852.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solidFill>
                  <a:schemeClr val="bg2"/>
                </a:solidFill>
                <a:latin typeface="Arial" panose="020B0604020202020204" pitchFamily="34" charset="0"/>
              </a:rPr>
              <a:t>12. ClinicalTrials.gov. </a:t>
            </a:r>
            <a:r>
              <a:rPr lang="en-US" dirty="0"/>
              <a:t>NCT01896921.</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We are going to look at some studies examining dolutegravir-based regimens. We will certainly look at the SWORD study, which is a phase III trial of maintenance therapy. There are studies of dolutegravir plus 3TC both as initial therapy and as maintenance. And then there are studies of dolutegravir plus darunavir, dolutegravir plus atazanavir, and last but not least, dolutegravir plus maraviroc.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F296E29-A1CC-4A59-BC45-7244DA28136C}" type="slidenum">
              <a:rPr lang="en-US" altLang="en-US" b="0" smtClean="0">
                <a:solidFill>
                  <a:prstClr val="black"/>
                </a:solidFill>
              </a:rPr>
              <a:pPr/>
              <a:t>14</a:t>
            </a:fld>
            <a:endParaRPr lang="en-US" altLang="en-US" b="0" dirty="0">
              <a:solidFill>
                <a:prstClr val="black"/>
              </a:solidFill>
            </a:endParaRPr>
          </a:p>
        </p:txBody>
      </p:sp>
    </p:spTree>
    <p:extLst>
      <p:ext uri="{BB962C8B-B14F-4D97-AF65-F5344CB8AC3E}">
        <p14:creationId xmlns:p14="http://schemas.microsoft.com/office/powerpoint/2010/main" val="88339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 xmlns:a16="http://schemas.microsoft.com/office/drawing/2014/main" id="{089ECBF4-5554-4DC4-8EBB-6855CDC619C6}"/>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 xmlns:a16="http://schemas.microsoft.com/office/drawing/2014/main" id="{72E80855-1B1E-4878-B778-2023D9B078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 xmlns:a16="http://schemas.microsoft.com/office/drawing/2014/main" id="{CFA829FC-EF3D-4FDE-8AD2-CE53E09C86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1494" indent="-289036">
              <a:spcBef>
                <a:spcPct val="30000"/>
              </a:spcBef>
              <a:defRPr sz="1200">
                <a:solidFill>
                  <a:schemeClr val="tx1"/>
                </a:solidFill>
                <a:latin typeface="Arial" panose="020B0604020202020204" pitchFamily="34" charset="0"/>
                <a:cs typeface="Arial" panose="020B0604020202020204" pitchFamily="34" charset="0"/>
              </a:defRPr>
            </a:lvl2pPr>
            <a:lvl3pPr marL="1156145" indent="-231229">
              <a:spcBef>
                <a:spcPct val="30000"/>
              </a:spcBef>
              <a:defRPr sz="1200">
                <a:solidFill>
                  <a:schemeClr val="tx1"/>
                </a:solidFill>
                <a:latin typeface="Arial" panose="020B0604020202020204" pitchFamily="34" charset="0"/>
                <a:cs typeface="Arial" panose="020B0604020202020204" pitchFamily="34" charset="0"/>
              </a:defRPr>
            </a:lvl3pPr>
            <a:lvl4pPr marL="1618602" indent="-231229">
              <a:spcBef>
                <a:spcPct val="30000"/>
              </a:spcBef>
              <a:defRPr sz="1200">
                <a:solidFill>
                  <a:schemeClr val="tx1"/>
                </a:solidFill>
                <a:latin typeface="Arial" panose="020B0604020202020204" pitchFamily="34" charset="0"/>
                <a:cs typeface="Arial" panose="020B0604020202020204" pitchFamily="34" charset="0"/>
              </a:defRPr>
            </a:lvl4pPr>
            <a:lvl5pPr marL="2081060" indent="-231229">
              <a:spcBef>
                <a:spcPct val="30000"/>
              </a:spcBef>
              <a:defRPr sz="1200">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B9C6D9F-A097-446F-9B31-7A1BF7A04021}" type="slidenum">
              <a:rPr lang="en-GB" altLang="en-US" smtClean="0"/>
              <a:pPr>
                <a:spcBef>
                  <a:spcPct val="0"/>
                </a:spcBef>
              </a:pPr>
              <a:t>16</a:t>
            </a:fld>
            <a:endParaRPr lang="en-GB" altLang="en-US"/>
          </a:p>
        </p:txBody>
      </p:sp>
    </p:spTree>
    <p:extLst>
      <p:ext uri="{BB962C8B-B14F-4D97-AF65-F5344CB8AC3E}">
        <p14:creationId xmlns:p14="http://schemas.microsoft.com/office/powerpoint/2010/main" val="1557806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77730D-C7F0-432D-B84E-57A02635BB4A}" type="datetimeFigureOut">
              <a:rPr lang="es-AR" smtClean="0"/>
              <a:t>24/07/2018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D253E0C-56B3-4036-91BE-9B03A3F68914}" type="slidenum">
              <a:rPr lang="es-AR" smtClean="0"/>
              <a:t>‹#›</a:t>
            </a:fld>
            <a:endParaRPr lang="es-AR"/>
          </a:p>
        </p:txBody>
      </p:sp>
    </p:spTree>
    <p:extLst>
      <p:ext uri="{BB962C8B-B14F-4D97-AF65-F5344CB8AC3E}">
        <p14:creationId xmlns:p14="http://schemas.microsoft.com/office/powerpoint/2010/main" val="2655943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77730D-C7F0-432D-B84E-57A02635BB4A}" type="datetimeFigureOut">
              <a:rPr lang="es-AR" smtClean="0"/>
              <a:t>24/07/2018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D253E0C-56B3-4036-91BE-9B03A3F68914}" type="slidenum">
              <a:rPr lang="es-AR" smtClean="0"/>
              <a:t>‹#›</a:t>
            </a:fld>
            <a:endParaRPr lang="es-AR"/>
          </a:p>
        </p:txBody>
      </p:sp>
    </p:spTree>
    <p:extLst>
      <p:ext uri="{BB962C8B-B14F-4D97-AF65-F5344CB8AC3E}">
        <p14:creationId xmlns:p14="http://schemas.microsoft.com/office/powerpoint/2010/main" val="185739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77730D-C7F0-432D-B84E-57A02635BB4A}" type="datetimeFigureOut">
              <a:rPr lang="es-AR" smtClean="0"/>
              <a:t>24/07/2018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D253E0C-56B3-4036-91BE-9B03A3F68914}" type="slidenum">
              <a:rPr lang="es-AR" smtClean="0"/>
              <a:t>‹#›</a:t>
            </a:fld>
            <a:endParaRPr lang="es-AR"/>
          </a:p>
        </p:txBody>
      </p:sp>
    </p:spTree>
    <p:extLst>
      <p:ext uri="{BB962C8B-B14F-4D97-AF65-F5344CB8AC3E}">
        <p14:creationId xmlns:p14="http://schemas.microsoft.com/office/powerpoint/2010/main" val="2210594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Left content">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381000" y="1219200"/>
            <a:ext cx="4140000" cy="510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GB"/>
          </a:p>
        </p:txBody>
      </p:sp>
      <p:sp>
        <p:nvSpPr>
          <p:cNvPr id="8" name="Text Placeholder 6"/>
          <p:cNvSpPr>
            <a:spLocks noGrp="1"/>
          </p:cNvSpPr>
          <p:nvPr>
            <p:ph type="body" sz="quarter" idx="13"/>
          </p:nvPr>
        </p:nvSpPr>
        <p:spPr>
          <a:xfrm>
            <a:off x="381000" y="6654322"/>
            <a:ext cx="945772" cy="83100"/>
          </a:xfrm>
        </p:spPr>
        <p:txBody>
          <a:bodyPr wrap="none" lIns="0" tIns="0" rIns="0" bIns="0" anchor="b" anchorCtr="0">
            <a:spAutoFit/>
          </a:bodyPr>
          <a:lstStyle>
            <a:lvl1pPr marL="0" indent="0">
              <a:lnSpc>
                <a:spcPct val="90000"/>
              </a:lnSpc>
              <a:spcBef>
                <a:spcPts val="0"/>
              </a:spcBef>
              <a:spcAft>
                <a:spcPts val="0"/>
              </a:spcAft>
              <a:buNone/>
              <a:defRPr sz="600" baseline="0"/>
            </a:lvl1pPr>
          </a:lstStyle>
          <a:p>
            <a:pPr lvl="0"/>
            <a:r>
              <a:rPr lang="en-US" dirty="0"/>
              <a:t>Click to edit Master text styles</a:t>
            </a:r>
          </a:p>
        </p:txBody>
      </p:sp>
      <p:sp>
        <p:nvSpPr>
          <p:cNvPr id="9" name="Text Placeholder 4"/>
          <p:cNvSpPr>
            <a:spLocks noGrp="1"/>
          </p:cNvSpPr>
          <p:nvPr>
            <p:ph type="body" sz="quarter" idx="11"/>
          </p:nvPr>
        </p:nvSpPr>
        <p:spPr>
          <a:xfrm>
            <a:off x="7817228" y="6654322"/>
            <a:ext cx="945772" cy="83100"/>
          </a:xfrm>
        </p:spPr>
        <p:txBody>
          <a:bodyPr wrap="none" lIns="0" tIns="0" rIns="0" bIns="0" anchor="b" anchorCtr="0">
            <a:spAutoFit/>
          </a:bodyPr>
          <a:lstStyle>
            <a:lvl1pPr marL="0" indent="0" algn="r">
              <a:lnSpc>
                <a:spcPct val="90000"/>
              </a:lnSpc>
              <a:spcBef>
                <a:spcPts val="0"/>
              </a:spcBef>
              <a:spcAft>
                <a:spcPts val="0"/>
              </a:spcAft>
              <a:buNone/>
              <a:defRPr sz="600"/>
            </a:lvl1pPr>
          </a:lstStyle>
          <a:p>
            <a:pPr lvl="0"/>
            <a:r>
              <a:rPr lang="en-US" dirty="0"/>
              <a:t>Click to edit Master text styles</a:t>
            </a:r>
          </a:p>
        </p:txBody>
      </p:sp>
    </p:spTree>
    <p:extLst>
      <p:ext uri="{BB962C8B-B14F-4D97-AF65-F5344CB8AC3E}">
        <p14:creationId xmlns:p14="http://schemas.microsoft.com/office/powerpoint/2010/main" val="1380283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ub Title Teal Content">
    <p:spTree>
      <p:nvGrpSpPr>
        <p:cNvPr id="1" name=""/>
        <p:cNvGrpSpPr/>
        <p:nvPr/>
      </p:nvGrpSpPr>
      <p:grpSpPr>
        <a:xfrm>
          <a:off x="0" y="0"/>
          <a:ext cx="0" cy="0"/>
          <a:chOff x="0" y="0"/>
          <a:chExt cx="0" cy="0"/>
        </a:xfrm>
      </p:grpSpPr>
      <p:sp>
        <p:nvSpPr>
          <p:cNvPr id="16" name="Content Placeholder 3"/>
          <p:cNvSpPr>
            <a:spLocks noGrp="1"/>
          </p:cNvSpPr>
          <p:nvPr>
            <p:ph sz="quarter" idx="14"/>
          </p:nvPr>
        </p:nvSpPr>
        <p:spPr>
          <a:xfrm>
            <a:off x="381000" y="1651330"/>
            <a:ext cx="8382000" cy="46732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GB"/>
          </a:p>
        </p:txBody>
      </p:sp>
      <p:sp>
        <p:nvSpPr>
          <p:cNvPr id="19" name="Text Placeholder 2"/>
          <p:cNvSpPr>
            <a:spLocks noGrp="1"/>
          </p:cNvSpPr>
          <p:nvPr>
            <p:ph type="body" sz="quarter" idx="17"/>
          </p:nvPr>
        </p:nvSpPr>
        <p:spPr>
          <a:xfrm>
            <a:off x="381000" y="1226360"/>
            <a:ext cx="8382000" cy="381000"/>
          </a:xfrm>
        </p:spPr>
        <p:txBody>
          <a:bodyPr/>
          <a:lstStyle>
            <a:lvl1pPr marL="0" indent="0">
              <a:buNone/>
              <a:defRPr sz="1500" b="1">
                <a:solidFill>
                  <a:srgbClr val="008790"/>
                </a:solidFill>
              </a:defRPr>
            </a:lvl1pPr>
          </a:lstStyle>
          <a:p>
            <a:pPr lvl="0"/>
            <a:r>
              <a:rPr lang="en-US" dirty="0"/>
              <a:t>Click to edit Master text styles</a:t>
            </a:r>
          </a:p>
        </p:txBody>
      </p:sp>
      <p:sp>
        <p:nvSpPr>
          <p:cNvPr id="7" name="Text Placeholder 6"/>
          <p:cNvSpPr>
            <a:spLocks noGrp="1"/>
          </p:cNvSpPr>
          <p:nvPr>
            <p:ph type="body" sz="quarter" idx="13"/>
          </p:nvPr>
        </p:nvSpPr>
        <p:spPr>
          <a:xfrm>
            <a:off x="381000" y="6654322"/>
            <a:ext cx="945772" cy="83100"/>
          </a:xfrm>
        </p:spPr>
        <p:txBody>
          <a:bodyPr wrap="none" lIns="0" tIns="0" rIns="0" bIns="0" anchor="b" anchorCtr="0">
            <a:spAutoFit/>
          </a:bodyPr>
          <a:lstStyle>
            <a:lvl1pPr marL="0" indent="0">
              <a:lnSpc>
                <a:spcPct val="90000"/>
              </a:lnSpc>
              <a:spcBef>
                <a:spcPts val="0"/>
              </a:spcBef>
              <a:spcAft>
                <a:spcPts val="0"/>
              </a:spcAft>
              <a:buNone/>
              <a:defRPr sz="600" baseline="0"/>
            </a:lvl1pPr>
          </a:lstStyle>
          <a:p>
            <a:pPr lvl="0"/>
            <a:r>
              <a:rPr lang="en-US" dirty="0"/>
              <a:t>Click to edit Master text styles</a:t>
            </a:r>
          </a:p>
        </p:txBody>
      </p:sp>
      <p:sp>
        <p:nvSpPr>
          <p:cNvPr id="10" name="Text Placeholder 4"/>
          <p:cNvSpPr>
            <a:spLocks noGrp="1"/>
          </p:cNvSpPr>
          <p:nvPr>
            <p:ph type="body" sz="quarter" idx="11"/>
          </p:nvPr>
        </p:nvSpPr>
        <p:spPr>
          <a:xfrm>
            <a:off x="7817228" y="6654322"/>
            <a:ext cx="945772" cy="83100"/>
          </a:xfrm>
        </p:spPr>
        <p:txBody>
          <a:bodyPr wrap="none" lIns="0" tIns="0" rIns="0" bIns="0" anchor="b" anchorCtr="0">
            <a:spAutoFit/>
          </a:bodyPr>
          <a:lstStyle>
            <a:lvl1pPr marL="0" indent="0" algn="r">
              <a:lnSpc>
                <a:spcPct val="90000"/>
              </a:lnSpc>
              <a:spcBef>
                <a:spcPts val="0"/>
              </a:spcBef>
              <a:spcAft>
                <a:spcPts val="0"/>
              </a:spcAft>
              <a:buNone/>
              <a:defRPr sz="600"/>
            </a:lvl1pPr>
          </a:lstStyle>
          <a:p>
            <a:pPr lvl="0"/>
            <a:r>
              <a:rPr lang="en-US" dirty="0"/>
              <a:t>Click to edit Master text styles</a:t>
            </a:r>
          </a:p>
        </p:txBody>
      </p:sp>
    </p:spTree>
    <p:extLst>
      <p:ext uri="{BB962C8B-B14F-4D97-AF65-F5344CB8AC3E}">
        <p14:creationId xmlns:p14="http://schemas.microsoft.com/office/powerpoint/2010/main" val="2997208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_Content">
    <p:spTree>
      <p:nvGrpSpPr>
        <p:cNvPr id="1" name=""/>
        <p:cNvGrpSpPr/>
        <p:nvPr/>
      </p:nvGrpSpPr>
      <p:grpSpPr>
        <a:xfrm>
          <a:off x="0" y="0"/>
          <a:ext cx="0" cy="0"/>
          <a:chOff x="0" y="0"/>
          <a:chExt cx="0" cy="0"/>
        </a:xfrm>
      </p:grpSpPr>
      <p:cxnSp>
        <p:nvCxnSpPr>
          <p:cNvPr id="6" name="Straight Connector 5"/>
          <p:cNvCxnSpPr/>
          <p:nvPr userDrawn="1"/>
        </p:nvCxnSpPr>
        <p:spPr>
          <a:xfrm>
            <a:off x="468315" y="1062038"/>
            <a:ext cx="8675687" cy="0"/>
          </a:xfrm>
          <a:prstGeom prst="line">
            <a:avLst/>
          </a:prstGeom>
          <a:ln w="25400">
            <a:solidFill>
              <a:srgbClr val="E31836"/>
            </a:solidFill>
          </a:ln>
        </p:spPr>
        <p:style>
          <a:lnRef idx="1">
            <a:schemeClr val="accent1"/>
          </a:lnRef>
          <a:fillRef idx="0">
            <a:schemeClr val="accent1"/>
          </a:fillRef>
          <a:effectRef idx="0">
            <a:schemeClr val="accent1"/>
          </a:effectRef>
          <a:fontRef idx="minor">
            <a:schemeClr val="tx1"/>
          </a:fontRef>
        </p:style>
      </p:cxnSp>
      <p:sp>
        <p:nvSpPr>
          <p:cNvPr id="11" name="Rectangle 3"/>
          <p:cNvSpPr>
            <a:spLocks noGrp="1" noChangeArrowheads="1"/>
          </p:cNvSpPr>
          <p:nvPr>
            <p:ph idx="1"/>
          </p:nvPr>
        </p:nvSpPr>
        <p:spPr bwMode="auto">
          <a:xfrm>
            <a:off x="533401" y="1350963"/>
            <a:ext cx="8358188" cy="449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12" name="Rectangle 2"/>
          <p:cNvSpPr>
            <a:spLocks noGrp="1" noChangeArrowheads="1"/>
          </p:cNvSpPr>
          <p:nvPr>
            <p:ph type="title"/>
          </p:nvPr>
        </p:nvSpPr>
        <p:spPr bwMode="auto">
          <a:xfrm>
            <a:off x="533403" y="152401"/>
            <a:ext cx="754379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lvl="0"/>
            <a:r>
              <a:rPr lang="en-US" altLang="en-US" dirty="0"/>
              <a:t>Click to edit Master title style</a:t>
            </a:r>
            <a:endParaRPr lang="en-GB" altLang="en-US" dirty="0"/>
          </a:p>
        </p:txBody>
      </p:sp>
      <p:sp>
        <p:nvSpPr>
          <p:cNvPr id="13" name="Text Placeholder 4"/>
          <p:cNvSpPr>
            <a:spLocks noGrp="1"/>
          </p:cNvSpPr>
          <p:nvPr>
            <p:ph type="body" sz="quarter" idx="11"/>
          </p:nvPr>
        </p:nvSpPr>
        <p:spPr>
          <a:xfrm>
            <a:off x="533400" y="6294120"/>
            <a:ext cx="8357616" cy="182880"/>
          </a:xfrm>
        </p:spPr>
        <p:txBody>
          <a:bodyPr/>
          <a:lstStyle>
            <a:lvl1pPr marL="0" marR="0" indent="0" algn="r" defTabSz="685800" rtl="0" eaLnBrk="0" fontAlgn="base" latinLnBrk="0" hangingPunct="0">
              <a:lnSpc>
                <a:spcPct val="100000"/>
              </a:lnSpc>
              <a:spcBef>
                <a:spcPct val="0"/>
              </a:spcBef>
              <a:spcAft>
                <a:spcPts val="225"/>
              </a:spcAft>
              <a:buClr>
                <a:srgbClr val="E31836"/>
              </a:buClr>
              <a:buSzPct val="115000"/>
              <a:buFont typeface="Arial" charset="0"/>
              <a:buNone/>
              <a:tabLst/>
              <a:defRPr sz="750"/>
            </a:lvl1pPr>
          </a:lstStyle>
          <a:p>
            <a:pPr lvl="0"/>
            <a:r>
              <a:rPr lang="en-US" dirty="0"/>
              <a:t>Click to edit Master text</a:t>
            </a:r>
          </a:p>
        </p:txBody>
      </p:sp>
      <p:sp>
        <p:nvSpPr>
          <p:cNvPr id="14" name="Text Placeholder 6"/>
          <p:cNvSpPr>
            <a:spLocks noGrp="1"/>
          </p:cNvSpPr>
          <p:nvPr>
            <p:ph type="body" sz="quarter" idx="13"/>
          </p:nvPr>
        </p:nvSpPr>
        <p:spPr>
          <a:xfrm>
            <a:off x="533400" y="5862320"/>
            <a:ext cx="8357616" cy="365760"/>
          </a:xfrm>
        </p:spPr>
        <p:txBody>
          <a:bodyPr anchor="b"/>
          <a:lstStyle>
            <a:lvl1pPr marL="0" indent="0">
              <a:buNone/>
              <a:defRPr sz="900" baseline="0"/>
            </a:lvl1pPr>
          </a:lstStyle>
          <a:p>
            <a:pPr lvl="0"/>
            <a:r>
              <a:rPr lang="en-US" dirty="0"/>
              <a:t>Click to edit Master text styles</a:t>
            </a:r>
          </a:p>
        </p:txBody>
      </p:sp>
    </p:spTree>
    <p:extLst>
      <p:ext uri="{BB962C8B-B14F-4D97-AF65-F5344CB8AC3E}">
        <p14:creationId xmlns:p14="http://schemas.microsoft.com/office/powerpoint/2010/main" val="277846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ntent Slide_Title Only">
    <p:spTree>
      <p:nvGrpSpPr>
        <p:cNvPr id="1" name=""/>
        <p:cNvGrpSpPr/>
        <p:nvPr/>
      </p:nvGrpSpPr>
      <p:grpSpPr>
        <a:xfrm>
          <a:off x="0" y="0"/>
          <a:ext cx="0" cy="0"/>
          <a:chOff x="0" y="0"/>
          <a:chExt cx="0" cy="0"/>
        </a:xfrm>
      </p:grpSpPr>
      <p:cxnSp>
        <p:nvCxnSpPr>
          <p:cNvPr id="5" name="Straight Connector 4"/>
          <p:cNvCxnSpPr/>
          <p:nvPr userDrawn="1"/>
        </p:nvCxnSpPr>
        <p:spPr>
          <a:xfrm>
            <a:off x="468316" y="1062038"/>
            <a:ext cx="8675687" cy="0"/>
          </a:xfrm>
          <a:prstGeom prst="line">
            <a:avLst/>
          </a:prstGeom>
          <a:ln w="25400">
            <a:solidFill>
              <a:srgbClr val="E31836"/>
            </a:solidFill>
          </a:ln>
        </p:spPr>
        <p:style>
          <a:lnRef idx="1">
            <a:schemeClr val="accent1"/>
          </a:lnRef>
          <a:fillRef idx="0">
            <a:schemeClr val="accent1"/>
          </a:fillRef>
          <a:effectRef idx="0">
            <a:schemeClr val="accent1"/>
          </a:effectRef>
          <a:fontRef idx="minor">
            <a:schemeClr val="tx1"/>
          </a:fontRef>
        </p:style>
      </p:cxnSp>
      <p:sp>
        <p:nvSpPr>
          <p:cNvPr id="12" name="Rectangle 2"/>
          <p:cNvSpPr>
            <a:spLocks noGrp="1" noChangeArrowheads="1"/>
          </p:cNvSpPr>
          <p:nvPr>
            <p:ph type="title"/>
          </p:nvPr>
        </p:nvSpPr>
        <p:spPr bwMode="auto">
          <a:xfrm>
            <a:off x="533404" y="152401"/>
            <a:ext cx="754379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lvl="0"/>
            <a:r>
              <a:rPr lang="en-US" altLang="en-US" dirty="0"/>
              <a:t>Click to edit Master title style</a:t>
            </a:r>
            <a:endParaRPr lang="en-GB" altLang="en-US" dirty="0"/>
          </a:p>
        </p:txBody>
      </p:sp>
      <p:sp>
        <p:nvSpPr>
          <p:cNvPr id="6" name="Text Placeholder 4"/>
          <p:cNvSpPr>
            <a:spLocks noGrp="1"/>
          </p:cNvSpPr>
          <p:nvPr>
            <p:ph type="body" sz="quarter" idx="11"/>
          </p:nvPr>
        </p:nvSpPr>
        <p:spPr>
          <a:xfrm>
            <a:off x="533400" y="6294120"/>
            <a:ext cx="8357616" cy="182880"/>
          </a:xfrm>
        </p:spPr>
        <p:txBody>
          <a:bodyPr/>
          <a:lstStyle>
            <a:lvl1pPr marL="0" indent="0" algn="r">
              <a:buNone/>
              <a:defRPr sz="563"/>
            </a:lvl1pPr>
          </a:lstStyle>
          <a:p>
            <a:pPr lvl="0"/>
            <a:r>
              <a:rPr lang="en-US" dirty="0"/>
              <a:t>Click to edit Master text styles</a:t>
            </a:r>
          </a:p>
        </p:txBody>
      </p:sp>
      <p:sp>
        <p:nvSpPr>
          <p:cNvPr id="9" name="Text Placeholder 6"/>
          <p:cNvSpPr>
            <a:spLocks noGrp="1"/>
          </p:cNvSpPr>
          <p:nvPr>
            <p:ph type="body" sz="quarter" idx="13"/>
          </p:nvPr>
        </p:nvSpPr>
        <p:spPr>
          <a:xfrm>
            <a:off x="533400" y="5862320"/>
            <a:ext cx="8357616" cy="365760"/>
          </a:xfrm>
        </p:spPr>
        <p:txBody>
          <a:bodyPr anchor="b"/>
          <a:lstStyle>
            <a:lvl1pPr marL="0" indent="0">
              <a:buNone/>
              <a:defRPr sz="675" baseline="0"/>
            </a:lvl1pPr>
          </a:lstStyle>
          <a:p>
            <a:pPr lvl="0"/>
            <a:r>
              <a:rPr lang="en-US"/>
              <a:t>Click to edit Master text styles</a:t>
            </a:r>
          </a:p>
        </p:txBody>
      </p:sp>
    </p:spTree>
    <p:extLst>
      <p:ext uri="{BB962C8B-B14F-4D97-AF65-F5344CB8AC3E}">
        <p14:creationId xmlns:p14="http://schemas.microsoft.com/office/powerpoint/2010/main" val="2553462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381000" y="6654322"/>
            <a:ext cx="945772" cy="83100"/>
          </a:xfrm>
        </p:spPr>
        <p:txBody>
          <a:bodyPr wrap="none" lIns="0" tIns="0" rIns="0" bIns="0" anchor="b" anchorCtr="0">
            <a:spAutoFit/>
          </a:bodyPr>
          <a:lstStyle>
            <a:lvl1pPr marL="0" indent="0">
              <a:lnSpc>
                <a:spcPct val="90000"/>
              </a:lnSpc>
              <a:spcBef>
                <a:spcPts val="0"/>
              </a:spcBef>
              <a:spcAft>
                <a:spcPts val="0"/>
              </a:spcAft>
              <a:buNone/>
              <a:defRPr sz="600" baseline="0"/>
            </a:lvl1pPr>
          </a:lstStyle>
          <a:p>
            <a:pPr lvl="0"/>
            <a:r>
              <a:rPr lang="en-US" dirty="0"/>
              <a:t>Click to edit Master text styles</a:t>
            </a:r>
          </a:p>
        </p:txBody>
      </p:sp>
      <p:sp>
        <p:nvSpPr>
          <p:cNvPr id="8" name="Text Placeholder 4"/>
          <p:cNvSpPr>
            <a:spLocks noGrp="1"/>
          </p:cNvSpPr>
          <p:nvPr>
            <p:ph type="body" sz="quarter" idx="11"/>
          </p:nvPr>
        </p:nvSpPr>
        <p:spPr>
          <a:xfrm>
            <a:off x="7817228" y="6654322"/>
            <a:ext cx="945772" cy="83100"/>
          </a:xfrm>
        </p:spPr>
        <p:txBody>
          <a:bodyPr wrap="none" lIns="0" tIns="0" rIns="0" bIns="0" anchor="b" anchorCtr="0">
            <a:spAutoFit/>
          </a:bodyPr>
          <a:lstStyle>
            <a:lvl1pPr marL="0" indent="0" algn="r">
              <a:lnSpc>
                <a:spcPct val="90000"/>
              </a:lnSpc>
              <a:spcBef>
                <a:spcPts val="0"/>
              </a:spcBef>
              <a:spcAft>
                <a:spcPts val="0"/>
              </a:spcAft>
              <a:buNone/>
              <a:defRPr sz="600"/>
            </a:lvl1pPr>
          </a:lstStyle>
          <a:p>
            <a:pPr lvl="0"/>
            <a:r>
              <a:rPr lang="en-US" dirty="0"/>
              <a:t>Click to edit Master text styles</a:t>
            </a:r>
          </a:p>
        </p:txBody>
      </p:sp>
    </p:spTree>
    <p:extLst>
      <p:ext uri="{BB962C8B-B14F-4D97-AF65-F5344CB8AC3E}">
        <p14:creationId xmlns:p14="http://schemas.microsoft.com/office/powerpoint/2010/main" val="2403529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11" name="Rectangle 3"/>
          <p:cNvSpPr>
            <a:spLocks noGrp="1" noChangeArrowheads="1"/>
          </p:cNvSpPr>
          <p:nvPr>
            <p:ph idx="1"/>
          </p:nvPr>
        </p:nvSpPr>
        <p:spPr bwMode="auto">
          <a:xfrm>
            <a:off x="381000" y="1219200"/>
            <a:ext cx="8382000" cy="5105400"/>
          </a:xfrm>
          <a:prstGeom prst="rect">
            <a:avLst/>
          </a:prstGeom>
          <a:noFill/>
          <a:ln>
            <a:noFill/>
          </a:ln>
          <a:extLst/>
        </p:spPr>
        <p:txBody>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6" name="Text Placeholder 6"/>
          <p:cNvSpPr>
            <a:spLocks noGrp="1"/>
          </p:cNvSpPr>
          <p:nvPr>
            <p:ph type="body" sz="quarter" idx="13"/>
          </p:nvPr>
        </p:nvSpPr>
        <p:spPr>
          <a:xfrm>
            <a:off x="381000" y="6654322"/>
            <a:ext cx="945772" cy="83100"/>
          </a:xfrm>
        </p:spPr>
        <p:txBody>
          <a:bodyPr wrap="none" lIns="0" tIns="0" rIns="0" bIns="0" anchor="b" anchorCtr="0">
            <a:spAutoFit/>
          </a:bodyPr>
          <a:lstStyle>
            <a:lvl1pPr marL="0" indent="0">
              <a:lnSpc>
                <a:spcPct val="90000"/>
              </a:lnSpc>
              <a:spcBef>
                <a:spcPts val="0"/>
              </a:spcBef>
              <a:spcAft>
                <a:spcPts val="0"/>
              </a:spcAft>
              <a:buNone/>
              <a:defRPr sz="600" baseline="0"/>
            </a:lvl1pPr>
          </a:lstStyle>
          <a:p>
            <a:pPr lvl="0"/>
            <a:r>
              <a:rPr lang="en-US" dirty="0"/>
              <a:t>Click to edit Master text styles</a:t>
            </a:r>
          </a:p>
        </p:txBody>
      </p:sp>
      <p:sp>
        <p:nvSpPr>
          <p:cNvPr id="7" name="Text Placeholder 4"/>
          <p:cNvSpPr>
            <a:spLocks noGrp="1"/>
          </p:cNvSpPr>
          <p:nvPr>
            <p:ph type="body" sz="quarter" idx="11"/>
          </p:nvPr>
        </p:nvSpPr>
        <p:spPr>
          <a:xfrm>
            <a:off x="7817228" y="6654322"/>
            <a:ext cx="945772" cy="83100"/>
          </a:xfrm>
        </p:spPr>
        <p:txBody>
          <a:bodyPr wrap="none" lIns="0" tIns="0" rIns="0" bIns="0" anchor="b" anchorCtr="0">
            <a:spAutoFit/>
          </a:bodyPr>
          <a:lstStyle>
            <a:lvl1pPr marL="0" indent="0" algn="r">
              <a:lnSpc>
                <a:spcPct val="90000"/>
              </a:lnSpc>
              <a:spcBef>
                <a:spcPts val="0"/>
              </a:spcBef>
              <a:spcAft>
                <a:spcPts val="0"/>
              </a:spcAft>
              <a:buNone/>
              <a:defRPr sz="600"/>
            </a:lvl1pPr>
          </a:lstStyle>
          <a:p>
            <a:pPr lvl="0"/>
            <a:r>
              <a:rPr lang="en-US" dirty="0"/>
              <a:t>Click to edit Master text styles</a:t>
            </a:r>
          </a:p>
        </p:txBody>
      </p:sp>
    </p:spTree>
    <p:extLst>
      <p:ext uri="{BB962C8B-B14F-4D97-AF65-F5344CB8AC3E}">
        <p14:creationId xmlns:p14="http://schemas.microsoft.com/office/powerpoint/2010/main" val="1827073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1" y="1524000"/>
            <a:ext cx="7886701" cy="4838700"/>
          </a:xfrm>
        </p:spPr>
        <p:txBody>
          <a:bodyPr anchor="t"/>
          <a:lstStyle>
            <a:lvl1pPr marL="0" indent="0">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p:txBody>
      </p:sp>
      <p:sp>
        <p:nvSpPr>
          <p:cNvPr id="7" name="Title 1"/>
          <p:cNvSpPr>
            <a:spLocks noGrp="1"/>
          </p:cNvSpPr>
          <p:nvPr>
            <p:ph type="title"/>
          </p:nvPr>
        </p:nvSpPr>
        <p:spPr>
          <a:xfrm>
            <a:off x="1971675" y="195655"/>
            <a:ext cx="6915150" cy="572076"/>
          </a:xfrm>
          <a:prstGeom prst="rect">
            <a:avLst/>
          </a:prstGeom>
        </p:spPr>
        <p:txBody>
          <a:bodyPr/>
          <a:lstStyle>
            <a:lvl1pPr>
              <a:defRPr sz="1800" baseline="0">
                <a:solidFill>
                  <a:schemeClr val="bg1"/>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Tree>
    <p:extLst>
      <p:ext uri="{BB962C8B-B14F-4D97-AF65-F5344CB8AC3E}">
        <p14:creationId xmlns:p14="http://schemas.microsoft.com/office/powerpoint/2010/main" val="3030684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6" name="Image 5" descr="MPP-3.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171827" y="638177"/>
            <a:ext cx="5724525" cy="1114425"/>
          </a:xfrm>
          <a:prstGeom prst="rect">
            <a:avLst/>
          </a:prstGeom>
        </p:spPr>
        <p:txBody>
          <a:bodyPr anchor="t"/>
          <a:lstStyle>
            <a:lvl1pPr algn="l">
              <a:defRPr sz="2100">
                <a:solidFill>
                  <a:srgbClr val="225590"/>
                </a:solidFill>
                <a:latin typeface="Calibri" pitchFamily="34" charset="0"/>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3" name="Subtitle 2"/>
          <p:cNvSpPr>
            <a:spLocks noGrp="1"/>
          </p:cNvSpPr>
          <p:nvPr>
            <p:ph type="subTitle" idx="1"/>
          </p:nvPr>
        </p:nvSpPr>
        <p:spPr>
          <a:xfrm>
            <a:off x="3171827" y="1771649"/>
            <a:ext cx="5724525" cy="1752600"/>
          </a:xfrm>
        </p:spPr>
        <p:txBody>
          <a:bodyPr/>
          <a:lstStyle>
            <a:lvl1pPr marL="0" indent="0" algn="l">
              <a:buNone/>
              <a:defRPr sz="1800">
                <a:solidFill>
                  <a:srgbClr val="225590"/>
                </a:solidFill>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subtitle</a:t>
            </a:r>
            <a:r>
              <a:rPr lang="es-ES_tradnl" dirty="0"/>
              <a:t> </a:t>
            </a:r>
            <a:r>
              <a:rPr lang="es-ES_tradnl" dirty="0" err="1"/>
              <a:t>style</a:t>
            </a:r>
            <a:endParaRPr lang="en-US" dirty="0"/>
          </a:p>
        </p:txBody>
      </p:sp>
    </p:spTree>
    <p:extLst>
      <p:ext uri="{BB962C8B-B14F-4D97-AF65-F5344CB8AC3E}">
        <p14:creationId xmlns:p14="http://schemas.microsoft.com/office/powerpoint/2010/main" val="129431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77730D-C7F0-432D-B84E-57A02635BB4A}" type="datetimeFigureOut">
              <a:rPr lang="es-AR" smtClean="0"/>
              <a:t>24/07/2018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D253E0C-56B3-4036-91BE-9B03A3F68914}" type="slidenum">
              <a:rPr lang="es-AR" smtClean="0"/>
              <a:t>‹#›</a:t>
            </a:fld>
            <a:endParaRPr lang="es-AR"/>
          </a:p>
        </p:txBody>
      </p:sp>
    </p:spTree>
    <p:extLst>
      <p:ext uri="{BB962C8B-B14F-4D97-AF65-F5344CB8AC3E}">
        <p14:creationId xmlns:p14="http://schemas.microsoft.com/office/powerpoint/2010/main" val="852841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201" y="1524001"/>
            <a:ext cx="8043701" cy="4603751"/>
          </a:xfr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2" name="Title 1"/>
          <p:cNvSpPr>
            <a:spLocks noGrp="1"/>
          </p:cNvSpPr>
          <p:nvPr>
            <p:ph type="title"/>
          </p:nvPr>
        </p:nvSpPr>
        <p:spPr>
          <a:xfrm>
            <a:off x="1962152" y="195655"/>
            <a:ext cx="6924675" cy="572076"/>
          </a:xfrm>
          <a:prstGeom prst="rect">
            <a:avLst/>
          </a:prstGeom>
        </p:spPr>
        <p:txBody>
          <a:bodyPr/>
          <a:lstStyle>
            <a:lvl1pPr>
              <a:defRPr sz="1800" cap="none" baseline="0">
                <a:solidFill>
                  <a:schemeClr val="bg1"/>
                </a:solidFill>
              </a:defRPr>
            </a:lvl1pPr>
          </a:lstStyle>
          <a:p>
            <a:r>
              <a:rPr lang="es-ES_tradnl" dirty="0"/>
              <a:t>Click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Tree>
    <p:extLst>
      <p:ext uri="{BB962C8B-B14F-4D97-AF65-F5344CB8AC3E}">
        <p14:creationId xmlns:p14="http://schemas.microsoft.com/office/powerpoint/2010/main" val="3358186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1" y="1524000"/>
            <a:ext cx="7886701" cy="4838700"/>
          </a:xfrm>
        </p:spPr>
        <p:txBody>
          <a:bodyPr anchor="t"/>
          <a:lstStyle>
            <a:lvl1pPr marL="0" indent="0">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p:txBody>
      </p:sp>
      <p:sp>
        <p:nvSpPr>
          <p:cNvPr id="7" name="Title 1"/>
          <p:cNvSpPr>
            <a:spLocks noGrp="1"/>
          </p:cNvSpPr>
          <p:nvPr>
            <p:ph type="title"/>
          </p:nvPr>
        </p:nvSpPr>
        <p:spPr>
          <a:xfrm>
            <a:off x="1971675" y="195655"/>
            <a:ext cx="6915150" cy="572076"/>
          </a:xfrm>
          <a:prstGeom prst="rect">
            <a:avLst/>
          </a:prstGeom>
        </p:spPr>
        <p:txBody>
          <a:bodyPr/>
          <a:lstStyle>
            <a:lvl1pPr>
              <a:defRPr sz="1800" baseline="0">
                <a:solidFill>
                  <a:schemeClr val="bg1"/>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Tree>
    <p:extLst>
      <p:ext uri="{BB962C8B-B14F-4D97-AF65-F5344CB8AC3E}">
        <p14:creationId xmlns:p14="http://schemas.microsoft.com/office/powerpoint/2010/main" val="290360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677730D-C7F0-432D-B84E-57A02635BB4A}" type="datetimeFigureOut">
              <a:rPr lang="es-AR" smtClean="0"/>
              <a:t>24/07/2018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D253E0C-56B3-4036-91BE-9B03A3F68914}" type="slidenum">
              <a:rPr lang="es-AR" smtClean="0"/>
              <a:t>‹#›</a:t>
            </a:fld>
            <a:endParaRPr lang="es-AR"/>
          </a:p>
        </p:txBody>
      </p:sp>
    </p:spTree>
    <p:extLst>
      <p:ext uri="{BB962C8B-B14F-4D97-AF65-F5344CB8AC3E}">
        <p14:creationId xmlns:p14="http://schemas.microsoft.com/office/powerpoint/2010/main" val="305287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677730D-C7F0-432D-B84E-57A02635BB4A}" type="datetimeFigureOut">
              <a:rPr lang="es-AR" smtClean="0"/>
              <a:t>24/07/2018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8D253E0C-56B3-4036-91BE-9B03A3F68914}" type="slidenum">
              <a:rPr lang="es-AR" smtClean="0"/>
              <a:t>‹#›</a:t>
            </a:fld>
            <a:endParaRPr lang="es-AR"/>
          </a:p>
        </p:txBody>
      </p:sp>
    </p:spTree>
    <p:extLst>
      <p:ext uri="{BB962C8B-B14F-4D97-AF65-F5344CB8AC3E}">
        <p14:creationId xmlns:p14="http://schemas.microsoft.com/office/powerpoint/2010/main" val="46392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677730D-C7F0-432D-B84E-57A02635BB4A}" type="datetimeFigureOut">
              <a:rPr lang="es-AR" smtClean="0"/>
              <a:t>24/07/2018</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8D253E0C-56B3-4036-91BE-9B03A3F68914}" type="slidenum">
              <a:rPr lang="es-AR" smtClean="0"/>
              <a:t>‹#›</a:t>
            </a:fld>
            <a:endParaRPr lang="es-AR"/>
          </a:p>
        </p:txBody>
      </p:sp>
    </p:spTree>
    <p:extLst>
      <p:ext uri="{BB962C8B-B14F-4D97-AF65-F5344CB8AC3E}">
        <p14:creationId xmlns:p14="http://schemas.microsoft.com/office/powerpoint/2010/main" val="151379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677730D-C7F0-432D-B84E-57A02635BB4A}" type="datetimeFigureOut">
              <a:rPr lang="es-AR" smtClean="0"/>
              <a:t>24/07/2018</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8D253E0C-56B3-4036-91BE-9B03A3F68914}" type="slidenum">
              <a:rPr lang="es-AR" smtClean="0"/>
              <a:t>‹#›</a:t>
            </a:fld>
            <a:endParaRPr lang="es-AR"/>
          </a:p>
        </p:txBody>
      </p:sp>
    </p:spTree>
    <p:extLst>
      <p:ext uri="{BB962C8B-B14F-4D97-AF65-F5344CB8AC3E}">
        <p14:creationId xmlns:p14="http://schemas.microsoft.com/office/powerpoint/2010/main" val="171187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7730D-C7F0-432D-B84E-57A02635BB4A}" type="datetimeFigureOut">
              <a:rPr lang="es-AR" smtClean="0"/>
              <a:t>24/07/2018</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8D253E0C-56B3-4036-91BE-9B03A3F68914}" type="slidenum">
              <a:rPr lang="es-AR" smtClean="0"/>
              <a:t>‹#›</a:t>
            </a:fld>
            <a:endParaRPr lang="es-AR"/>
          </a:p>
        </p:txBody>
      </p:sp>
    </p:spTree>
    <p:extLst>
      <p:ext uri="{BB962C8B-B14F-4D97-AF65-F5344CB8AC3E}">
        <p14:creationId xmlns:p14="http://schemas.microsoft.com/office/powerpoint/2010/main" val="206702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677730D-C7F0-432D-B84E-57A02635BB4A}" type="datetimeFigureOut">
              <a:rPr lang="es-AR" smtClean="0"/>
              <a:t>24/07/2018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8D253E0C-56B3-4036-91BE-9B03A3F68914}" type="slidenum">
              <a:rPr lang="es-AR" smtClean="0"/>
              <a:t>‹#›</a:t>
            </a:fld>
            <a:endParaRPr lang="es-AR"/>
          </a:p>
        </p:txBody>
      </p:sp>
    </p:spTree>
    <p:extLst>
      <p:ext uri="{BB962C8B-B14F-4D97-AF65-F5344CB8AC3E}">
        <p14:creationId xmlns:p14="http://schemas.microsoft.com/office/powerpoint/2010/main" val="326384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677730D-C7F0-432D-B84E-57A02635BB4A}" type="datetimeFigureOut">
              <a:rPr lang="es-AR" smtClean="0"/>
              <a:t>24/07/2018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8D253E0C-56B3-4036-91BE-9B03A3F68914}" type="slidenum">
              <a:rPr lang="es-AR" smtClean="0"/>
              <a:t>‹#›</a:t>
            </a:fld>
            <a:endParaRPr lang="es-AR"/>
          </a:p>
        </p:txBody>
      </p:sp>
    </p:spTree>
    <p:extLst>
      <p:ext uri="{BB962C8B-B14F-4D97-AF65-F5344CB8AC3E}">
        <p14:creationId xmlns:p14="http://schemas.microsoft.com/office/powerpoint/2010/main" val="1672245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7730D-C7F0-432D-B84E-57A02635BB4A}" type="datetimeFigureOut">
              <a:rPr lang="es-AR" smtClean="0"/>
              <a:t>24/07/2018</a:t>
            </a:fld>
            <a:endParaRPr lang="es-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53E0C-56B3-4036-91BE-9B03A3F68914}" type="slidenum">
              <a:rPr lang="es-AR" smtClean="0"/>
              <a:t>‹#›</a:t>
            </a:fld>
            <a:endParaRPr lang="es-AR"/>
          </a:p>
        </p:txBody>
      </p:sp>
    </p:spTree>
    <p:extLst>
      <p:ext uri="{BB962C8B-B14F-4D97-AF65-F5344CB8AC3E}">
        <p14:creationId xmlns:p14="http://schemas.microsoft.com/office/powerpoint/2010/main" val="1567991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 4" descr="projet_1-PPT_MPP-8.jpg"/>
          <p:cNvPicPr>
            <a:picLocks noChangeAspect="1"/>
          </p:cNvPicPr>
          <p:nvPr userDrawn="1"/>
        </p:nvPicPr>
        <p:blipFill>
          <a:blip r:embed="rId5"/>
          <a:stretch>
            <a:fillRect/>
          </a:stretch>
        </p:blipFill>
        <p:spPr>
          <a:xfrm>
            <a:off x="0" y="0"/>
            <a:ext cx="9144000" cy="877098"/>
          </a:xfrm>
          <a:prstGeom prst="rect">
            <a:avLst/>
          </a:prstGeom>
        </p:spPr>
      </p:pic>
      <p:sp>
        <p:nvSpPr>
          <p:cNvPr id="1026" name="Text Placeholder 2"/>
          <p:cNvSpPr>
            <a:spLocks noGrp="1"/>
          </p:cNvSpPr>
          <p:nvPr>
            <p:ph type="body" idx="1"/>
          </p:nvPr>
        </p:nvSpPr>
        <p:spPr bwMode="auto">
          <a:xfrm>
            <a:off x="368301" y="1600204"/>
            <a:ext cx="83185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1032" name="Title Placeholder 6"/>
          <p:cNvSpPr>
            <a:spLocks noGrp="1"/>
          </p:cNvSpPr>
          <p:nvPr>
            <p:ph type="title"/>
          </p:nvPr>
        </p:nvSpPr>
        <p:spPr bwMode="auto">
          <a:xfrm>
            <a:off x="1952627" y="194477"/>
            <a:ext cx="69246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s-ES_tradnl" dirty="0"/>
              <a:t>Click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Tree>
    <p:extLst>
      <p:ext uri="{BB962C8B-B14F-4D97-AF65-F5344CB8AC3E}">
        <p14:creationId xmlns:p14="http://schemas.microsoft.com/office/powerpoint/2010/main" val="45892137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r" defTabSz="342900" rtl="0" eaLnBrk="1" fontAlgn="base" hangingPunct="1">
        <a:spcBef>
          <a:spcPct val="0"/>
        </a:spcBef>
        <a:spcAft>
          <a:spcPct val="0"/>
        </a:spcAft>
        <a:defRPr sz="1800" kern="1200" cap="none" baseline="0">
          <a:solidFill>
            <a:schemeClr val="bg1"/>
          </a:solidFill>
          <a:latin typeface="Calibri" pitchFamily="34" charset="0"/>
          <a:ea typeface="ＭＳ Ｐゴシック" charset="0"/>
          <a:cs typeface="Calibri" pitchFamily="34" charset="0"/>
        </a:defRPr>
      </a:lvl1pPr>
      <a:lvl2pPr algn="ctr" defTabSz="342900" rtl="0" eaLnBrk="1" fontAlgn="base" hangingPunct="1">
        <a:spcBef>
          <a:spcPct val="0"/>
        </a:spcBef>
        <a:spcAft>
          <a:spcPct val="0"/>
        </a:spcAft>
        <a:defRPr sz="2700">
          <a:solidFill>
            <a:srgbClr val="000090"/>
          </a:solidFill>
          <a:latin typeface="Trebuchet MS" charset="0"/>
          <a:ea typeface="ＭＳ Ｐゴシック" charset="0"/>
          <a:cs typeface="ＭＳ Ｐゴシック" charset="0"/>
        </a:defRPr>
      </a:lvl2pPr>
      <a:lvl3pPr algn="ctr" defTabSz="342900" rtl="0" eaLnBrk="1" fontAlgn="base" hangingPunct="1">
        <a:spcBef>
          <a:spcPct val="0"/>
        </a:spcBef>
        <a:spcAft>
          <a:spcPct val="0"/>
        </a:spcAft>
        <a:defRPr sz="2700">
          <a:solidFill>
            <a:srgbClr val="000090"/>
          </a:solidFill>
          <a:latin typeface="Trebuchet MS" charset="0"/>
          <a:ea typeface="ＭＳ Ｐゴシック" charset="0"/>
          <a:cs typeface="ＭＳ Ｐゴシック" charset="0"/>
        </a:defRPr>
      </a:lvl3pPr>
      <a:lvl4pPr algn="ctr" defTabSz="342900" rtl="0" eaLnBrk="1" fontAlgn="base" hangingPunct="1">
        <a:spcBef>
          <a:spcPct val="0"/>
        </a:spcBef>
        <a:spcAft>
          <a:spcPct val="0"/>
        </a:spcAft>
        <a:defRPr sz="2700">
          <a:solidFill>
            <a:srgbClr val="000090"/>
          </a:solidFill>
          <a:latin typeface="Trebuchet MS" charset="0"/>
          <a:ea typeface="ＭＳ Ｐゴシック" charset="0"/>
          <a:cs typeface="ＭＳ Ｐゴシック" charset="0"/>
        </a:defRPr>
      </a:lvl4pPr>
      <a:lvl5pPr algn="ctr" defTabSz="342900" rtl="0" eaLnBrk="1" fontAlgn="base" hangingPunct="1">
        <a:spcBef>
          <a:spcPct val="0"/>
        </a:spcBef>
        <a:spcAft>
          <a:spcPct val="0"/>
        </a:spcAft>
        <a:defRPr sz="2700">
          <a:solidFill>
            <a:srgbClr val="000090"/>
          </a:solidFill>
          <a:latin typeface="Trebuchet MS" charset="0"/>
          <a:ea typeface="ＭＳ Ｐゴシック" charset="0"/>
          <a:cs typeface="ＭＳ Ｐゴシック" charset="0"/>
        </a:defRPr>
      </a:lvl5pPr>
      <a:lvl6pPr marL="342900" algn="ctr" defTabSz="342900" rtl="0" eaLnBrk="1" fontAlgn="base" hangingPunct="1">
        <a:spcBef>
          <a:spcPct val="0"/>
        </a:spcBef>
        <a:spcAft>
          <a:spcPct val="0"/>
        </a:spcAft>
        <a:defRPr sz="2700">
          <a:solidFill>
            <a:srgbClr val="000090"/>
          </a:solidFill>
          <a:latin typeface="Trebuchet MS" charset="0"/>
          <a:ea typeface="ＭＳ Ｐゴシック" charset="0"/>
          <a:cs typeface="ＭＳ Ｐゴシック" charset="0"/>
        </a:defRPr>
      </a:lvl6pPr>
      <a:lvl7pPr marL="685800" algn="ctr" defTabSz="342900" rtl="0" eaLnBrk="1" fontAlgn="base" hangingPunct="1">
        <a:spcBef>
          <a:spcPct val="0"/>
        </a:spcBef>
        <a:spcAft>
          <a:spcPct val="0"/>
        </a:spcAft>
        <a:defRPr sz="2700">
          <a:solidFill>
            <a:srgbClr val="000090"/>
          </a:solidFill>
          <a:latin typeface="Trebuchet MS" charset="0"/>
          <a:ea typeface="ＭＳ Ｐゴシック" charset="0"/>
          <a:cs typeface="ＭＳ Ｐゴシック" charset="0"/>
        </a:defRPr>
      </a:lvl7pPr>
      <a:lvl8pPr marL="1028700" algn="ctr" defTabSz="342900" rtl="0" eaLnBrk="1" fontAlgn="base" hangingPunct="1">
        <a:spcBef>
          <a:spcPct val="0"/>
        </a:spcBef>
        <a:spcAft>
          <a:spcPct val="0"/>
        </a:spcAft>
        <a:defRPr sz="2700">
          <a:solidFill>
            <a:srgbClr val="000090"/>
          </a:solidFill>
          <a:latin typeface="Trebuchet MS" charset="0"/>
          <a:ea typeface="ＭＳ Ｐゴシック" charset="0"/>
          <a:cs typeface="ＭＳ Ｐゴシック" charset="0"/>
        </a:defRPr>
      </a:lvl8pPr>
      <a:lvl9pPr marL="1371600" algn="ctr" defTabSz="342900" rtl="0" eaLnBrk="1" fontAlgn="base" hangingPunct="1">
        <a:spcBef>
          <a:spcPct val="0"/>
        </a:spcBef>
        <a:spcAft>
          <a:spcPct val="0"/>
        </a:spcAft>
        <a:defRPr sz="2700">
          <a:solidFill>
            <a:srgbClr val="000090"/>
          </a:solidFill>
          <a:latin typeface="Trebuchet MS"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charset="0"/>
        <a:buChar char="•"/>
        <a:defRPr sz="2100" kern="1200">
          <a:solidFill>
            <a:schemeClr val="tx1">
              <a:lumMod val="65000"/>
              <a:lumOff val="35000"/>
            </a:schemeClr>
          </a:solidFill>
          <a:latin typeface="Calibri" pitchFamily="34" charset="0"/>
          <a:ea typeface="ＭＳ Ｐゴシック" charset="0"/>
          <a:cs typeface="Calibri" pitchFamily="34" charset="0"/>
        </a:defRPr>
      </a:lvl1pPr>
      <a:lvl2pPr marL="557213" indent="-214313" algn="l" defTabSz="342900" rtl="0" eaLnBrk="1" fontAlgn="base" hangingPunct="1">
        <a:spcBef>
          <a:spcPct val="20000"/>
        </a:spcBef>
        <a:spcAft>
          <a:spcPct val="0"/>
        </a:spcAft>
        <a:buFont typeface="Arial" charset="0"/>
        <a:buChar char="–"/>
        <a:defRPr sz="2100" kern="1200">
          <a:solidFill>
            <a:schemeClr val="tx1">
              <a:lumMod val="65000"/>
              <a:lumOff val="35000"/>
            </a:schemeClr>
          </a:solidFill>
          <a:latin typeface="Calibri" pitchFamily="34" charset="0"/>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2100" kern="1200">
          <a:solidFill>
            <a:schemeClr val="tx1">
              <a:lumMod val="65000"/>
              <a:lumOff val="35000"/>
            </a:schemeClr>
          </a:solidFill>
          <a:latin typeface="Calibri" pitchFamily="34" charset="0"/>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2100" kern="1200">
          <a:solidFill>
            <a:schemeClr val="tx1">
              <a:lumMod val="65000"/>
              <a:lumOff val="35000"/>
            </a:schemeClr>
          </a:solidFill>
          <a:latin typeface="Calibri" pitchFamily="34" charset="0"/>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2100" kern="1200">
          <a:solidFill>
            <a:schemeClr val="tx1">
              <a:lumMod val="65000"/>
              <a:lumOff val="35000"/>
            </a:schemeClr>
          </a:solidFill>
          <a:latin typeface="Calibri" pitchFamily="34" charset="0"/>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emf"/><Relationship Id="rId7" Type="http://schemas.openxmlformats.org/officeDocument/2006/relationships/chart" Target="../charts/chart10.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6.emf"/><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29.png"/><Relationship Id="rId4" Type="http://schemas.openxmlformats.org/officeDocument/2006/relationships/image" Target="../media/image28.emf"/></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emf"/><Relationship Id="rId10" Type="http://schemas.openxmlformats.org/officeDocument/2006/relationships/image" Target="../media/image8.png"/><Relationship Id="rId4" Type="http://schemas.openxmlformats.org/officeDocument/2006/relationships/image" Target="../media/image32.pn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image" Target="../media/image38.emf"/><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6.xml"/><Relationship Id="rId6" Type="http://schemas.openxmlformats.org/officeDocument/2006/relationships/image" Target="../media/image46.emf"/><Relationship Id="rId5" Type="http://schemas.openxmlformats.org/officeDocument/2006/relationships/image" Target="../media/image8.png"/><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chart" Target="../charts/chart14.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58.emf"/><Relationship Id="rId4" Type="http://schemas.openxmlformats.org/officeDocument/2006/relationships/image" Target="../media/image57.emf"/></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1.jpeg"/></Relationships>
</file>

<file path=ppt/slides/_rels/slide41.xml.rels><?xml version="1.0" encoding="UTF-8" standalone="yes"?>
<Relationships xmlns="http://schemas.openxmlformats.org/package/2006/relationships"><Relationship Id="rId3" Type="http://schemas.openxmlformats.org/officeDocument/2006/relationships/image" Target="../media/image62.emf"/><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jpe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aidsinfo.nih.gov/understanding-hiv-aids/fact-sheets/21/58/fda-approved-hiv-medicines"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hyperlink" Target="http://www.gilead.com/news/press-releases/2017/6/gilead-submits-new-drug-application-to-us-food-and-drug-administration-for-fixeddose-combination-of-bictegravir-emtricitabine-and-tenofovir-alafenamide-for-hiv-treatment" TargetMode="External"/><Relationship Id="rId4" Type="http://schemas.openxmlformats.org/officeDocument/2006/relationships/hyperlink" Target="http://www.ema.europa.eu/ema/"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ángulo 3"/>
          <p:cNvSpPr/>
          <p:nvPr/>
        </p:nvSpPr>
        <p:spPr>
          <a:xfrm>
            <a:off x="1576704" y="3225922"/>
            <a:ext cx="5890661"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a:solidFill>
                  <a:srgbClr val="1F4E79"/>
                </a:solidFill>
                <a:latin typeface="Calibri Light" panose="020F0302020204030204" pitchFamily="34" charset="0"/>
                <a:cs typeface="Calibri Light" panose="020F0302020204030204" pitchFamily="34" charset="0"/>
              </a:rPr>
              <a:t>ARVs - Moving to the integrase era</a:t>
            </a:r>
            <a:endParaRPr lang="es-AR" sz="3200" b="1" dirty="0">
              <a:latin typeface="Calibri Light" panose="020F0302020204030204" pitchFamily="34" charset="0"/>
              <a:cs typeface="Calibri Light" panose="020F0302020204030204" pitchFamily="34" charset="0"/>
            </a:endParaRPr>
          </a:p>
        </p:txBody>
      </p:sp>
      <p:grpSp>
        <p:nvGrpSpPr>
          <p:cNvPr id="5" name="Grupo 4"/>
          <p:cNvGrpSpPr/>
          <p:nvPr/>
        </p:nvGrpSpPr>
        <p:grpSpPr>
          <a:xfrm>
            <a:off x="785422" y="4165260"/>
            <a:ext cx="7242047" cy="2047167"/>
            <a:chOff x="1604224" y="3943867"/>
            <a:chExt cx="8718080" cy="2563224"/>
          </a:xfrm>
        </p:grpSpPr>
        <p:sp>
          <p:nvSpPr>
            <p:cNvPr id="6" name="9 CuadroTexto"/>
            <p:cNvSpPr txBox="1"/>
            <p:nvPr/>
          </p:nvSpPr>
          <p:spPr>
            <a:xfrm>
              <a:off x="5017052" y="3943867"/>
              <a:ext cx="2170720" cy="626183"/>
            </a:xfrm>
            <a:prstGeom prst="rect">
              <a:avLst/>
            </a:prstGeom>
            <a:ln>
              <a:noFill/>
            </a:ln>
          </p:spPr>
          <p:style>
            <a:lnRef idx="2">
              <a:schemeClr val="dk1"/>
            </a:lnRef>
            <a:fillRef idx="1">
              <a:schemeClr val="lt1"/>
            </a:fillRef>
            <a:effectRef idx="0">
              <a:schemeClr val="dk1"/>
            </a:effectRef>
            <a:fontRef idx="minor">
              <a:schemeClr val="dk1"/>
            </a:fontRef>
          </p:style>
          <p:txBody>
            <a:bodyPr wrap="none" lIns="68556" tIns="34278" rIns="68556" bIns="34278" rtlCol="0">
              <a:spAutoFit/>
            </a:bodyPr>
            <a:lstStyle/>
            <a:p>
              <a:r>
                <a:rPr lang="es-AR" sz="2800" i="1" dirty="0"/>
                <a:t>Pedro Cahn</a:t>
              </a:r>
              <a:endParaRPr lang="en-US" sz="2800" i="1" dirty="0"/>
            </a:p>
          </p:txBody>
        </p:sp>
        <p:pic>
          <p:nvPicPr>
            <p:cNvPr id="7" name="Picture 5" descr="logoFern"/>
            <p:cNvPicPr>
              <a:picLocks noChangeAspect="1" noChangeArrowheads="1"/>
            </p:cNvPicPr>
            <p:nvPr/>
          </p:nvPicPr>
          <p:blipFill>
            <a:blip r:embed="rId3" cstate="print">
              <a:lum bright="4000" contrast="8000"/>
            </a:blip>
            <a:srcRect/>
            <a:stretch>
              <a:fillRect/>
            </a:stretch>
          </p:blipFill>
          <p:spPr bwMode="auto">
            <a:xfrm>
              <a:off x="3767775" y="5230414"/>
              <a:ext cx="1154394" cy="1276677"/>
            </a:xfrm>
            <a:prstGeom prst="rect">
              <a:avLst/>
            </a:prstGeom>
            <a:noFill/>
            <a:ln w="9525">
              <a:noFill/>
              <a:miter lim="800000"/>
              <a:headEnd/>
              <a:tailEnd/>
            </a:ln>
          </p:spPr>
        </p:pic>
        <p:pic>
          <p:nvPicPr>
            <p:cNvPr id="8" name="Picture 20" descr="IAS_horiz_tag_cmyk"/>
            <p:cNvPicPr>
              <a:picLocks noChangeAspect="1" noChangeArrowheads="1"/>
            </p:cNvPicPr>
            <p:nvPr/>
          </p:nvPicPr>
          <p:blipFill>
            <a:blip r:embed="rId4" cstate="print"/>
            <a:srcRect/>
            <a:stretch>
              <a:fillRect/>
            </a:stretch>
          </p:blipFill>
          <p:spPr bwMode="auto">
            <a:xfrm>
              <a:off x="5861128" y="5457935"/>
              <a:ext cx="1858372" cy="869845"/>
            </a:xfrm>
            <a:prstGeom prst="rect">
              <a:avLst/>
            </a:prstGeom>
            <a:solidFill>
              <a:schemeClr val="bg1"/>
            </a:solidFill>
            <a:ln w="9525">
              <a:noFill/>
              <a:miter lim="800000"/>
              <a:headEnd/>
              <a:tailEnd/>
            </a:ln>
          </p:spPr>
        </p:pic>
        <p:pic>
          <p:nvPicPr>
            <p:cNvPr id="9" name="13 Imagen" descr="Logo nuevo.jpg"/>
            <p:cNvPicPr>
              <a:picLocks noChangeAspect="1"/>
            </p:cNvPicPr>
            <p:nvPr/>
          </p:nvPicPr>
          <p:blipFill>
            <a:blip r:embed="rId5" cstate="print"/>
            <a:stretch>
              <a:fillRect/>
            </a:stretch>
          </p:blipFill>
          <p:spPr>
            <a:xfrm>
              <a:off x="8429625" y="5369154"/>
              <a:ext cx="1892679" cy="920789"/>
            </a:xfrm>
            <a:prstGeom prst="rect">
              <a:avLst/>
            </a:prstGeom>
          </p:spPr>
        </p:pic>
        <p:pic>
          <p:nvPicPr>
            <p:cNvPr id="10" name="Picture 2" descr="LOGO-CMH.ps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4224" y="5414611"/>
              <a:ext cx="1453426" cy="994592"/>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Resultado de imagen para International AIDS Conference 20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1972" y="570268"/>
            <a:ext cx="3240126" cy="214420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184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447206" y="918954"/>
            <a:ext cx="8152210" cy="827485"/>
          </a:xfrm>
        </p:spPr>
        <p:txBody>
          <a:bodyPr>
            <a:noAutofit/>
          </a:bodyPr>
          <a:lstStyle/>
          <a:p>
            <a:pPr algn="ctr"/>
            <a:r>
              <a:rPr lang="en-US" altLang="en-US" sz="2400" b="1" dirty="0"/>
              <a:t>Successful Switch From Boosted PIs in Suppressed Patients</a:t>
            </a:r>
          </a:p>
        </p:txBody>
      </p:sp>
      <p:sp>
        <p:nvSpPr>
          <p:cNvPr id="11" name="Text Box 15">
            <a:extLst>
              <a:ext uri="{FF2B5EF4-FFF2-40B4-BE49-F238E27FC236}">
                <a16:creationId xmlns="" xmlns:a16="http://schemas.microsoft.com/office/drawing/2014/main" id="{3D6722FA-DCE9-4727-981A-78B6A7E16334}"/>
              </a:ext>
            </a:extLst>
          </p:cNvPr>
          <p:cNvSpPr txBox="1">
            <a:spLocks noChangeArrowheads="1"/>
          </p:cNvSpPr>
          <p:nvPr/>
        </p:nvSpPr>
        <p:spPr bwMode="auto">
          <a:xfrm>
            <a:off x="309563" y="5858727"/>
            <a:ext cx="4289822" cy="230832"/>
          </a:xfrm>
          <a:prstGeom prst="rect">
            <a:avLst/>
          </a:prstGeom>
          <a:noFill/>
          <a:ln>
            <a:noFill/>
          </a:ln>
          <a:extLst/>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r>
              <a:rPr lang="en-US" altLang="en-US" sz="900" b="0" i="1" spc="-8" dirty="0">
                <a:latin typeface="+mn-lt"/>
              </a:rPr>
              <a:t>Gatell JM, et al. AIDS. 2017;31:2503-2514</a:t>
            </a:r>
          </a:p>
        </p:txBody>
      </p:sp>
      <p:sp>
        <p:nvSpPr>
          <p:cNvPr id="48" name="Content Placeholder 26">
            <a:extLst>
              <a:ext uri="{FF2B5EF4-FFF2-40B4-BE49-F238E27FC236}">
                <a16:creationId xmlns="" xmlns:a16="http://schemas.microsoft.com/office/drawing/2014/main" id="{9D971DFE-AE08-42EB-B763-451E0A023C69}"/>
              </a:ext>
            </a:extLst>
          </p:cNvPr>
          <p:cNvSpPr txBox="1">
            <a:spLocks/>
          </p:cNvSpPr>
          <p:nvPr/>
        </p:nvSpPr>
        <p:spPr bwMode="auto">
          <a:xfrm>
            <a:off x="452438" y="5505146"/>
            <a:ext cx="8382000" cy="28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a:spcBef>
                <a:spcPts val="225"/>
              </a:spcBef>
              <a:spcAft>
                <a:spcPts val="225"/>
              </a:spcAft>
              <a:defRPr/>
            </a:pPr>
            <a:endParaRPr lang="en-US" sz="1350" kern="0" dirty="0"/>
          </a:p>
        </p:txBody>
      </p:sp>
      <p:grpSp>
        <p:nvGrpSpPr>
          <p:cNvPr id="35850" name="Group 5"/>
          <p:cNvGrpSpPr>
            <a:grpSpLocks/>
          </p:cNvGrpSpPr>
          <p:nvPr/>
        </p:nvGrpSpPr>
        <p:grpSpPr bwMode="auto">
          <a:xfrm>
            <a:off x="223585" y="3260815"/>
            <a:ext cx="4032115" cy="2531898"/>
            <a:chOff x="558299" y="2961192"/>
            <a:chExt cx="5375702" cy="3170495"/>
          </a:xfrm>
        </p:grpSpPr>
        <p:sp>
          <p:nvSpPr>
            <p:cNvPr id="35852" name="TextBox 48"/>
            <p:cNvSpPr txBox="1">
              <a:spLocks noChangeArrowheads="1"/>
            </p:cNvSpPr>
            <p:nvPr/>
          </p:nvSpPr>
          <p:spPr bwMode="auto">
            <a:xfrm>
              <a:off x="1503362" y="5553580"/>
              <a:ext cx="1252537" cy="57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s-ES" altLang="en-US" sz="1200">
                  <a:solidFill>
                    <a:schemeClr val="tx1"/>
                  </a:solidFill>
                  <a:latin typeface="+mn-lt"/>
                </a:rPr>
                <a:t>HIV-1 RNA &lt; 50 c/mL</a:t>
              </a:r>
            </a:p>
          </p:txBody>
        </p:sp>
        <p:sp>
          <p:nvSpPr>
            <p:cNvPr id="35853" name="TextBox 51"/>
            <p:cNvSpPr txBox="1">
              <a:spLocks noChangeArrowheads="1"/>
            </p:cNvSpPr>
            <p:nvPr/>
          </p:nvSpPr>
          <p:spPr bwMode="auto">
            <a:xfrm>
              <a:off x="2882900" y="5553581"/>
              <a:ext cx="1495425" cy="57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a:solidFill>
                    <a:schemeClr val="tx1"/>
                  </a:solidFill>
                  <a:latin typeface="+mn-lt"/>
                </a:rPr>
                <a:t>Virologic Nonresponse</a:t>
              </a:r>
            </a:p>
          </p:txBody>
        </p:sp>
        <p:sp>
          <p:nvSpPr>
            <p:cNvPr id="35854" name="TextBox 52"/>
            <p:cNvSpPr txBox="1">
              <a:spLocks noChangeArrowheads="1"/>
            </p:cNvSpPr>
            <p:nvPr/>
          </p:nvSpPr>
          <p:spPr bwMode="auto">
            <a:xfrm>
              <a:off x="4376738" y="5553581"/>
              <a:ext cx="1466850" cy="34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a:solidFill>
                    <a:schemeClr val="tx1"/>
                  </a:solidFill>
                  <a:latin typeface="+mn-lt"/>
                </a:rPr>
                <a:t>No Data</a:t>
              </a:r>
            </a:p>
          </p:txBody>
        </p:sp>
        <p:sp>
          <p:nvSpPr>
            <p:cNvPr id="35855" name="TextBox 53"/>
            <p:cNvSpPr txBox="1">
              <a:spLocks noChangeArrowheads="1"/>
            </p:cNvSpPr>
            <p:nvPr/>
          </p:nvSpPr>
          <p:spPr bwMode="auto">
            <a:xfrm rot="16200000">
              <a:off x="-492919" y="4077498"/>
              <a:ext cx="2471737" cy="36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dirty="0">
                  <a:solidFill>
                    <a:schemeClr val="tx1"/>
                  </a:solidFill>
                  <a:latin typeface="+mn-lt"/>
                </a:rPr>
                <a:t>ITT Population (%)</a:t>
              </a:r>
            </a:p>
          </p:txBody>
        </p:sp>
        <p:sp>
          <p:nvSpPr>
            <p:cNvPr id="35856" name="TextBox 54"/>
            <p:cNvSpPr txBox="1">
              <a:spLocks noChangeArrowheads="1"/>
            </p:cNvSpPr>
            <p:nvPr/>
          </p:nvSpPr>
          <p:spPr bwMode="auto">
            <a:xfrm>
              <a:off x="2843138" y="3891021"/>
              <a:ext cx="3090863" cy="104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dirty="0">
                  <a:solidFill>
                    <a:schemeClr val="tx1"/>
                  </a:solidFill>
                  <a:latin typeface="+mn-lt"/>
                </a:rPr>
                <a:t>Switch noninferior by primary efficacy endpoint (HIV-1 RNA </a:t>
              </a:r>
              <a:br>
                <a:rPr lang="en-US" altLang="en-US" sz="1200" dirty="0">
                  <a:solidFill>
                    <a:schemeClr val="tx1"/>
                  </a:solidFill>
                  <a:latin typeface="+mn-lt"/>
                </a:rPr>
              </a:br>
              <a:r>
                <a:rPr lang="en-US" altLang="en-US" sz="1200" dirty="0">
                  <a:solidFill>
                    <a:schemeClr val="tx1"/>
                  </a:solidFill>
                  <a:latin typeface="+mn-lt"/>
                </a:rPr>
                <a:t>&lt; 50 c/mL) treatment difference: </a:t>
              </a:r>
            </a:p>
            <a:p>
              <a:pPr algn="ctr">
                <a:lnSpc>
                  <a:spcPct val="100000"/>
                </a:lnSpc>
                <a:spcBef>
                  <a:spcPct val="0"/>
                </a:spcBef>
                <a:spcAft>
                  <a:spcPct val="0"/>
                </a:spcAft>
                <a:buClrTx/>
                <a:buFontTx/>
                <a:buNone/>
              </a:pPr>
              <a:r>
                <a:rPr lang="en-US" altLang="en-US" sz="1200" dirty="0">
                  <a:solidFill>
                    <a:schemeClr val="tx1"/>
                  </a:solidFill>
                  <a:latin typeface="+mn-lt"/>
                </a:rPr>
                <a:t>-2.1% (95% CI: -6.6% to 2.4%)</a:t>
              </a:r>
            </a:p>
          </p:txBody>
        </p:sp>
        <p:sp>
          <p:nvSpPr>
            <p:cNvPr id="35857" name="TextBox 55"/>
            <p:cNvSpPr txBox="1">
              <a:spLocks noChangeArrowheads="1"/>
            </p:cNvSpPr>
            <p:nvPr/>
          </p:nvSpPr>
          <p:spPr bwMode="auto">
            <a:xfrm>
              <a:off x="4570946" y="5104318"/>
              <a:ext cx="506935" cy="34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a:solidFill>
                    <a:schemeClr val="tx1"/>
                  </a:solidFill>
                  <a:latin typeface="+mn-lt"/>
                </a:rPr>
                <a:t>4.9</a:t>
              </a:r>
            </a:p>
          </p:txBody>
        </p:sp>
        <p:sp>
          <p:nvSpPr>
            <p:cNvPr id="35858" name="TextBox 56"/>
            <p:cNvSpPr txBox="1">
              <a:spLocks noChangeArrowheads="1"/>
            </p:cNvSpPr>
            <p:nvPr/>
          </p:nvSpPr>
          <p:spPr bwMode="auto">
            <a:xfrm>
              <a:off x="5092440" y="5132892"/>
              <a:ext cx="506935" cy="34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a:solidFill>
                    <a:schemeClr val="tx1"/>
                  </a:solidFill>
                  <a:latin typeface="+mn-lt"/>
                </a:rPr>
                <a:t>4.4</a:t>
              </a:r>
            </a:p>
          </p:txBody>
        </p:sp>
        <p:cxnSp>
          <p:nvCxnSpPr>
            <p:cNvPr id="35859" name="Straight Connector 61"/>
            <p:cNvCxnSpPr>
              <a:cxnSpLocks noChangeShapeType="1"/>
            </p:cNvCxnSpPr>
            <p:nvPr/>
          </p:nvCxnSpPr>
          <p:spPr bwMode="auto">
            <a:xfrm>
              <a:off x="1320800" y="4104192"/>
              <a:ext cx="7461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860" name="Straight Connector 63"/>
            <p:cNvCxnSpPr>
              <a:cxnSpLocks noChangeShapeType="1"/>
            </p:cNvCxnSpPr>
            <p:nvPr/>
          </p:nvCxnSpPr>
          <p:spPr bwMode="auto">
            <a:xfrm>
              <a:off x="1320800" y="4580442"/>
              <a:ext cx="7461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861" name="Straight Connector 65"/>
            <p:cNvCxnSpPr>
              <a:cxnSpLocks noChangeShapeType="1"/>
            </p:cNvCxnSpPr>
            <p:nvPr/>
          </p:nvCxnSpPr>
          <p:spPr bwMode="auto">
            <a:xfrm>
              <a:off x="1320800" y="5055105"/>
              <a:ext cx="7461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862" name="Straight Connector 67"/>
            <p:cNvCxnSpPr>
              <a:cxnSpLocks noChangeShapeType="1"/>
            </p:cNvCxnSpPr>
            <p:nvPr/>
          </p:nvCxnSpPr>
          <p:spPr bwMode="auto">
            <a:xfrm>
              <a:off x="1320800" y="5529767"/>
              <a:ext cx="7461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35863" name="TextBox 68"/>
            <p:cNvSpPr txBox="1">
              <a:spLocks noChangeArrowheads="1"/>
            </p:cNvSpPr>
            <p:nvPr/>
          </p:nvSpPr>
          <p:spPr bwMode="auto">
            <a:xfrm>
              <a:off x="800100" y="2985005"/>
              <a:ext cx="560364" cy="34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a:solidFill>
                    <a:schemeClr val="tx1"/>
                  </a:solidFill>
                  <a:latin typeface="+mn-lt"/>
                </a:rPr>
                <a:t>100</a:t>
              </a:r>
            </a:p>
          </p:txBody>
        </p:sp>
        <p:sp>
          <p:nvSpPr>
            <p:cNvPr id="35864" name="TextBox 70"/>
            <p:cNvSpPr txBox="1">
              <a:spLocks noChangeArrowheads="1"/>
            </p:cNvSpPr>
            <p:nvPr/>
          </p:nvSpPr>
          <p:spPr bwMode="auto">
            <a:xfrm>
              <a:off x="917576" y="3461255"/>
              <a:ext cx="455642" cy="34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a:solidFill>
                    <a:schemeClr val="tx1"/>
                  </a:solidFill>
                  <a:latin typeface="+mn-lt"/>
                </a:rPr>
                <a:t>80</a:t>
              </a:r>
            </a:p>
          </p:txBody>
        </p:sp>
        <p:sp>
          <p:nvSpPr>
            <p:cNvPr id="35865" name="TextBox 72"/>
            <p:cNvSpPr txBox="1">
              <a:spLocks noChangeArrowheads="1"/>
            </p:cNvSpPr>
            <p:nvPr/>
          </p:nvSpPr>
          <p:spPr bwMode="auto">
            <a:xfrm>
              <a:off x="917576" y="3937505"/>
              <a:ext cx="455642" cy="34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a:solidFill>
                    <a:schemeClr val="tx1"/>
                  </a:solidFill>
                  <a:latin typeface="+mn-lt"/>
                </a:rPr>
                <a:t>60</a:t>
              </a:r>
            </a:p>
          </p:txBody>
        </p:sp>
        <p:sp>
          <p:nvSpPr>
            <p:cNvPr id="35866" name="TextBox 74"/>
            <p:cNvSpPr txBox="1">
              <a:spLocks noChangeArrowheads="1"/>
            </p:cNvSpPr>
            <p:nvPr/>
          </p:nvSpPr>
          <p:spPr bwMode="auto">
            <a:xfrm>
              <a:off x="917576" y="4415342"/>
              <a:ext cx="455642" cy="34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a:solidFill>
                    <a:schemeClr val="tx1"/>
                  </a:solidFill>
                  <a:latin typeface="+mn-lt"/>
                </a:rPr>
                <a:t>40</a:t>
              </a:r>
            </a:p>
          </p:txBody>
        </p:sp>
        <p:sp>
          <p:nvSpPr>
            <p:cNvPr id="35867" name="TextBox 76"/>
            <p:cNvSpPr txBox="1">
              <a:spLocks noChangeArrowheads="1"/>
            </p:cNvSpPr>
            <p:nvPr/>
          </p:nvSpPr>
          <p:spPr bwMode="auto">
            <a:xfrm>
              <a:off x="917576" y="4891592"/>
              <a:ext cx="455642" cy="34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a:solidFill>
                    <a:schemeClr val="tx1"/>
                  </a:solidFill>
                  <a:latin typeface="+mn-lt"/>
                </a:rPr>
                <a:t>20</a:t>
              </a:r>
            </a:p>
          </p:txBody>
        </p:sp>
        <p:sp>
          <p:nvSpPr>
            <p:cNvPr id="35868" name="TextBox 78"/>
            <p:cNvSpPr txBox="1">
              <a:spLocks noChangeArrowheads="1"/>
            </p:cNvSpPr>
            <p:nvPr/>
          </p:nvSpPr>
          <p:spPr bwMode="auto">
            <a:xfrm>
              <a:off x="1033463" y="5369430"/>
              <a:ext cx="350923" cy="34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a:solidFill>
                    <a:schemeClr val="tx1"/>
                  </a:solidFill>
                  <a:latin typeface="+mn-lt"/>
                </a:rPr>
                <a:t>0</a:t>
              </a:r>
            </a:p>
          </p:txBody>
        </p:sp>
        <p:grpSp>
          <p:nvGrpSpPr>
            <p:cNvPr id="35869" name="Group 79"/>
            <p:cNvGrpSpPr>
              <a:grpSpLocks/>
            </p:cNvGrpSpPr>
            <p:nvPr/>
          </p:nvGrpSpPr>
          <p:grpSpPr bwMode="auto">
            <a:xfrm rot="5400000">
              <a:off x="3579019" y="3371561"/>
              <a:ext cx="66675" cy="4414837"/>
              <a:chOff x="1676400" y="2482259"/>
              <a:chExt cx="64009" cy="598463"/>
            </a:xfrm>
          </p:grpSpPr>
          <p:cxnSp>
            <p:nvCxnSpPr>
              <p:cNvPr id="35886" name="Straight Connector 80"/>
              <p:cNvCxnSpPr>
                <a:cxnSpLocks noChangeShapeType="1"/>
              </p:cNvCxnSpPr>
              <p:nvPr/>
            </p:nvCxnSpPr>
            <p:spPr bwMode="auto">
              <a:xfrm>
                <a:off x="1676401" y="2482259"/>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887" name="Straight Connector 81"/>
              <p:cNvCxnSpPr>
                <a:cxnSpLocks noChangeShapeType="1"/>
              </p:cNvCxnSpPr>
              <p:nvPr/>
            </p:nvCxnSpPr>
            <p:spPr bwMode="auto">
              <a:xfrm>
                <a:off x="1676400" y="2680556"/>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888" name="Straight Connector 82"/>
              <p:cNvCxnSpPr>
                <a:cxnSpLocks noChangeShapeType="1"/>
              </p:cNvCxnSpPr>
              <p:nvPr/>
            </p:nvCxnSpPr>
            <p:spPr bwMode="auto">
              <a:xfrm>
                <a:off x="1676400" y="2880639"/>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889" name="Straight Connector 83"/>
              <p:cNvCxnSpPr>
                <a:cxnSpLocks noChangeShapeType="1"/>
              </p:cNvCxnSpPr>
              <p:nvPr/>
            </p:nvCxnSpPr>
            <p:spPr bwMode="auto">
              <a:xfrm>
                <a:off x="1676400" y="3080722"/>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sp>
          <p:nvSpPr>
            <p:cNvPr id="35870" name="TextBox 84"/>
            <p:cNvSpPr txBox="1">
              <a:spLocks noChangeArrowheads="1"/>
            </p:cNvSpPr>
            <p:nvPr/>
          </p:nvSpPr>
          <p:spPr bwMode="auto">
            <a:xfrm>
              <a:off x="1586470" y="3019930"/>
              <a:ext cx="611655" cy="34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a:solidFill>
                    <a:schemeClr val="tx1"/>
                  </a:solidFill>
                  <a:latin typeface="+mn-lt"/>
                </a:rPr>
                <a:t>93.1</a:t>
              </a:r>
            </a:p>
          </p:txBody>
        </p:sp>
        <p:sp>
          <p:nvSpPr>
            <p:cNvPr id="35871" name="TextBox 85"/>
            <p:cNvSpPr txBox="1">
              <a:spLocks noChangeArrowheads="1"/>
            </p:cNvSpPr>
            <p:nvPr/>
          </p:nvSpPr>
          <p:spPr bwMode="auto">
            <a:xfrm>
              <a:off x="2134160" y="2961192"/>
              <a:ext cx="611655" cy="34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a:solidFill>
                    <a:schemeClr val="tx1"/>
                  </a:solidFill>
                  <a:latin typeface="+mn-lt"/>
                </a:rPr>
                <a:t>95.2</a:t>
              </a:r>
            </a:p>
          </p:txBody>
        </p:sp>
        <p:sp>
          <p:nvSpPr>
            <p:cNvPr id="35872" name="TextBox 86"/>
            <p:cNvSpPr txBox="1">
              <a:spLocks noChangeArrowheads="1"/>
            </p:cNvSpPr>
            <p:nvPr/>
          </p:nvSpPr>
          <p:spPr bwMode="auto">
            <a:xfrm>
              <a:off x="3066790" y="5180516"/>
              <a:ext cx="506935" cy="34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a:solidFill>
                    <a:schemeClr val="tx1"/>
                  </a:solidFill>
                  <a:latin typeface="+mn-lt"/>
                </a:rPr>
                <a:t>2.0</a:t>
              </a:r>
            </a:p>
          </p:txBody>
        </p:sp>
        <p:sp>
          <p:nvSpPr>
            <p:cNvPr id="35873" name="TextBox 87"/>
            <p:cNvSpPr txBox="1">
              <a:spLocks noChangeArrowheads="1"/>
            </p:cNvSpPr>
            <p:nvPr/>
          </p:nvSpPr>
          <p:spPr bwMode="auto">
            <a:xfrm>
              <a:off x="3670040" y="5217030"/>
              <a:ext cx="506935" cy="34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a:solidFill>
                    <a:schemeClr val="tx1"/>
                  </a:solidFill>
                  <a:latin typeface="+mn-lt"/>
                </a:rPr>
                <a:t>0.5</a:t>
              </a:r>
            </a:p>
          </p:txBody>
        </p:sp>
        <p:sp>
          <p:nvSpPr>
            <p:cNvPr id="35874" name="Rectangle 88"/>
            <p:cNvSpPr>
              <a:spLocks noChangeArrowheads="1"/>
            </p:cNvSpPr>
            <p:nvPr/>
          </p:nvSpPr>
          <p:spPr bwMode="auto">
            <a:xfrm>
              <a:off x="3166138" y="3215192"/>
              <a:ext cx="161925" cy="1545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200">
                <a:solidFill>
                  <a:schemeClr val="bg2"/>
                </a:solidFill>
                <a:latin typeface="+mn-lt"/>
              </a:endParaRPr>
            </a:p>
          </p:txBody>
        </p:sp>
        <p:sp>
          <p:nvSpPr>
            <p:cNvPr id="90" name="Rectangle 89">
              <a:extLst>
                <a:ext uri="{FF2B5EF4-FFF2-40B4-BE49-F238E27FC236}">
                  <a16:creationId xmlns="" xmlns:a16="http://schemas.microsoft.com/office/drawing/2014/main" id="{132BC0D4-92CE-4B9E-BE43-EEC19A99164A}"/>
                </a:ext>
              </a:extLst>
            </p:cNvPr>
            <p:cNvSpPr/>
            <p:nvPr/>
          </p:nvSpPr>
          <p:spPr bwMode="auto">
            <a:xfrm>
              <a:off x="3173779" y="3462143"/>
              <a:ext cx="161911" cy="155056"/>
            </a:xfrm>
            <a:prstGeom prst="rect">
              <a:avLst/>
            </a:prstGeom>
            <a:solidFill>
              <a:schemeClr val="accent3"/>
            </a:solidFill>
            <a:ln>
              <a:noFill/>
            </a:ln>
            <a:extLst/>
          </p:spPr>
          <p:txBody>
            <a:bodyPr wrap="none" anchor="ctr"/>
            <a:lstStyle/>
            <a:p>
              <a:pPr algn="ctr" eaLnBrk="1" hangingPunct="1">
                <a:defRPr/>
              </a:pPr>
              <a:endParaRPr lang="en-US" sz="1200" dirty="0">
                <a:solidFill>
                  <a:schemeClr val="bg2"/>
                </a:solidFill>
              </a:endParaRPr>
            </a:p>
          </p:txBody>
        </p:sp>
        <p:sp>
          <p:nvSpPr>
            <p:cNvPr id="35876" name="TextBox 90"/>
            <p:cNvSpPr txBox="1">
              <a:spLocks noChangeArrowheads="1"/>
            </p:cNvSpPr>
            <p:nvPr/>
          </p:nvSpPr>
          <p:spPr bwMode="auto">
            <a:xfrm>
              <a:off x="3313113" y="3151937"/>
              <a:ext cx="2420033" cy="57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a:solidFill>
                    <a:schemeClr val="tx1"/>
                  </a:solidFill>
                  <a:latin typeface="+mn-lt"/>
                </a:rPr>
                <a:t>DTG + 2 NRTIs (n = 205)</a:t>
              </a:r>
              <a:br>
                <a:rPr lang="en-US" altLang="en-US" sz="1200">
                  <a:solidFill>
                    <a:schemeClr val="tx1"/>
                  </a:solidFill>
                  <a:latin typeface="+mn-lt"/>
                </a:rPr>
              </a:br>
              <a:r>
                <a:rPr lang="en-US" altLang="en-US" sz="1200">
                  <a:solidFill>
                    <a:schemeClr val="tx1"/>
                  </a:solidFill>
                  <a:latin typeface="+mn-lt"/>
                </a:rPr>
                <a:t>PI/RTV + 2 NRTIs (n = 210)</a:t>
              </a:r>
            </a:p>
          </p:txBody>
        </p:sp>
        <p:sp>
          <p:nvSpPr>
            <p:cNvPr id="92" name="Rectangle 91">
              <a:extLst>
                <a:ext uri="{FF2B5EF4-FFF2-40B4-BE49-F238E27FC236}">
                  <a16:creationId xmlns="" xmlns:a16="http://schemas.microsoft.com/office/drawing/2014/main" id="{3C6F03A8-D96B-444E-A610-2056FD305F3B}"/>
                </a:ext>
              </a:extLst>
            </p:cNvPr>
            <p:cNvSpPr/>
            <p:nvPr/>
          </p:nvSpPr>
          <p:spPr bwMode="auto">
            <a:xfrm>
              <a:off x="1603874" y="3313051"/>
              <a:ext cx="549229" cy="2225952"/>
            </a:xfrm>
            <a:prstGeom prst="rect">
              <a:avLst/>
            </a:prstGeom>
            <a:solidFill>
              <a:schemeClr val="accent2"/>
            </a:solidFill>
            <a:ln>
              <a:solidFill>
                <a:schemeClr val="bg2">
                  <a:lumMod val="10000"/>
                </a:schemeClr>
              </a:solidFill>
            </a:ln>
            <a:extLst/>
          </p:spPr>
          <p:txBody>
            <a:bodyPr wrap="none" anchor="ctr"/>
            <a:lstStyle/>
            <a:p>
              <a:pPr algn="ctr" eaLnBrk="1" hangingPunct="1">
                <a:defRPr/>
              </a:pPr>
              <a:endParaRPr lang="en-US" sz="1200" dirty="0">
                <a:solidFill>
                  <a:schemeClr val="bg2"/>
                </a:solidFill>
              </a:endParaRPr>
            </a:p>
          </p:txBody>
        </p:sp>
        <p:sp>
          <p:nvSpPr>
            <p:cNvPr id="93" name="Rectangle 92">
              <a:extLst>
                <a:ext uri="{FF2B5EF4-FFF2-40B4-BE49-F238E27FC236}">
                  <a16:creationId xmlns="" xmlns:a16="http://schemas.microsoft.com/office/drawing/2014/main" id="{E3652C6C-31B1-4E30-AFBA-884B3EDBAD3C}"/>
                </a:ext>
              </a:extLst>
            </p:cNvPr>
            <p:cNvSpPr/>
            <p:nvPr/>
          </p:nvSpPr>
          <p:spPr bwMode="auto">
            <a:xfrm>
              <a:off x="2164214" y="3260868"/>
              <a:ext cx="549229" cy="2272171"/>
            </a:xfrm>
            <a:prstGeom prst="rect">
              <a:avLst/>
            </a:prstGeom>
            <a:solidFill>
              <a:schemeClr val="accent3"/>
            </a:solidFill>
            <a:ln>
              <a:solidFill>
                <a:schemeClr val="bg2">
                  <a:lumMod val="10000"/>
                </a:schemeClr>
              </a:solidFill>
            </a:ln>
            <a:extLst/>
          </p:spPr>
          <p:txBody>
            <a:bodyPr wrap="none" anchor="ctr"/>
            <a:lstStyle/>
            <a:p>
              <a:pPr algn="ctr" eaLnBrk="1" hangingPunct="1">
                <a:defRPr/>
              </a:pPr>
              <a:endParaRPr lang="en-US" sz="1200" dirty="0">
                <a:solidFill>
                  <a:schemeClr val="bg2"/>
                </a:solidFill>
              </a:endParaRPr>
            </a:p>
          </p:txBody>
        </p:sp>
        <p:sp>
          <p:nvSpPr>
            <p:cNvPr id="94" name="Rectangle 93">
              <a:extLst>
                <a:ext uri="{FF2B5EF4-FFF2-40B4-BE49-F238E27FC236}">
                  <a16:creationId xmlns="" xmlns:a16="http://schemas.microsoft.com/office/drawing/2014/main" id="{9809B67E-FEF9-4896-AFEC-025BC7EFF373}"/>
                </a:ext>
              </a:extLst>
            </p:cNvPr>
            <p:cNvSpPr/>
            <p:nvPr/>
          </p:nvSpPr>
          <p:spPr bwMode="auto">
            <a:xfrm>
              <a:off x="3027741" y="5480857"/>
              <a:ext cx="547642" cy="53673"/>
            </a:xfrm>
            <a:prstGeom prst="rect">
              <a:avLst/>
            </a:prstGeom>
            <a:solidFill>
              <a:schemeClr val="accent2"/>
            </a:solidFill>
            <a:ln>
              <a:solidFill>
                <a:schemeClr val="bg2">
                  <a:lumMod val="10000"/>
                </a:schemeClr>
              </a:solidFill>
            </a:ln>
            <a:extLst/>
          </p:spPr>
          <p:txBody>
            <a:bodyPr wrap="none" anchor="ctr"/>
            <a:lstStyle/>
            <a:p>
              <a:pPr algn="ctr" eaLnBrk="1" hangingPunct="1">
                <a:defRPr/>
              </a:pPr>
              <a:endParaRPr lang="en-US" sz="1200" dirty="0">
                <a:solidFill>
                  <a:schemeClr val="bg2"/>
                </a:solidFill>
              </a:endParaRPr>
            </a:p>
          </p:txBody>
        </p:sp>
        <p:sp>
          <p:nvSpPr>
            <p:cNvPr id="95" name="Rectangle 94">
              <a:extLst>
                <a:ext uri="{FF2B5EF4-FFF2-40B4-BE49-F238E27FC236}">
                  <a16:creationId xmlns="" xmlns:a16="http://schemas.microsoft.com/office/drawing/2014/main" id="{68DA38DD-C8BD-4251-8592-2851F5BE558E}"/>
                </a:ext>
              </a:extLst>
            </p:cNvPr>
            <p:cNvSpPr/>
            <p:nvPr/>
          </p:nvSpPr>
          <p:spPr bwMode="auto">
            <a:xfrm>
              <a:off x="3611892" y="5509184"/>
              <a:ext cx="549229" cy="31310"/>
            </a:xfrm>
            <a:prstGeom prst="rect">
              <a:avLst/>
            </a:prstGeom>
            <a:solidFill>
              <a:schemeClr val="accent3"/>
            </a:solidFill>
            <a:ln>
              <a:solidFill>
                <a:schemeClr val="bg2">
                  <a:lumMod val="10000"/>
                </a:schemeClr>
              </a:solidFill>
            </a:ln>
            <a:extLst/>
          </p:spPr>
          <p:txBody>
            <a:bodyPr wrap="none" anchor="ctr"/>
            <a:lstStyle/>
            <a:p>
              <a:pPr algn="ctr" eaLnBrk="1" hangingPunct="1">
                <a:defRPr/>
              </a:pPr>
              <a:endParaRPr lang="en-US" sz="1200" dirty="0">
                <a:solidFill>
                  <a:schemeClr val="bg2"/>
                </a:solidFill>
              </a:endParaRPr>
            </a:p>
          </p:txBody>
        </p:sp>
        <p:sp>
          <p:nvSpPr>
            <p:cNvPr id="96" name="Rectangle 95">
              <a:extLst>
                <a:ext uri="{FF2B5EF4-FFF2-40B4-BE49-F238E27FC236}">
                  <a16:creationId xmlns="" xmlns:a16="http://schemas.microsoft.com/office/drawing/2014/main" id="{83C78464-A20A-4820-ABAA-A33E60903D33}"/>
                </a:ext>
              </a:extLst>
            </p:cNvPr>
            <p:cNvSpPr/>
            <p:nvPr/>
          </p:nvSpPr>
          <p:spPr bwMode="auto">
            <a:xfrm>
              <a:off x="4524628" y="5418238"/>
              <a:ext cx="547641" cy="120765"/>
            </a:xfrm>
            <a:prstGeom prst="rect">
              <a:avLst/>
            </a:prstGeom>
            <a:solidFill>
              <a:schemeClr val="accent2"/>
            </a:solidFill>
            <a:ln>
              <a:solidFill>
                <a:schemeClr val="bg2">
                  <a:lumMod val="10000"/>
                </a:schemeClr>
              </a:solidFill>
            </a:ln>
            <a:extLst/>
          </p:spPr>
          <p:txBody>
            <a:bodyPr wrap="none" anchor="ctr"/>
            <a:lstStyle/>
            <a:p>
              <a:pPr algn="ctr" eaLnBrk="1" hangingPunct="1">
                <a:defRPr/>
              </a:pPr>
              <a:endParaRPr lang="en-US" sz="1200" dirty="0">
                <a:solidFill>
                  <a:schemeClr val="bg2"/>
                </a:solidFill>
              </a:endParaRPr>
            </a:p>
          </p:txBody>
        </p:sp>
        <p:sp>
          <p:nvSpPr>
            <p:cNvPr id="97" name="Rectangle 96">
              <a:extLst>
                <a:ext uri="{FF2B5EF4-FFF2-40B4-BE49-F238E27FC236}">
                  <a16:creationId xmlns="" xmlns:a16="http://schemas.microsoft.com/office/drawing/2014/main" id="{277B6D11-88E5-49B1-A46A-4882B59A6BD6}"/>
                </a:ext>
              </a:extLst>
            </p:cNvPr>
            <p:cNvSpPr/>
            <p:nvPr/>
          </p:nvSpPr>
          <p:spPr bwMode="auto">
            <a:xfrm>
              <a:off x="5097667" y="5433147"/>
              <a:ext cx="547642" cy="105855"/>
            </a:xfrm>
            <a:prstGeom prst="rect">
              <a:avLst/>
            </a:prstGeom>
            <a:solidFill>
              <a:schemeClr val="accent3"/>
            </a:solidFill>
            <a:ln>
              <a:solidFill>
                <a:schemeClr val="bg2">
                  <a:lumMod val="10000"/>
                </a:schemeClr>
              </a:solidFill>
            </a:ln>
            <a:extLst/>
          </p:spPr>
          <p:txBody>
            <a:bodyPr wrap="none" anchor="ctr"/>
            <a:lstStyle/>
            <a:p>
              <a:pPr algn="ctr" eaLnBrk="1" hangingPunct="1">
                <a:defRPr/>
              </a:pPr>
              <a:endParaRPr lang="en-US" sz="1200" dirty="0">
                <a:solidFill>
                  <a:schemeClr val="bg2"/>
                </a:solidFill>
              </a:endParaRPr>
            </a:p>
          </p:txBody>
        </p:sp>
        <p:sp>
          <p:nvSpPr>
            <p:cNvPr id="35883" name="Freeform: Shape 97"/>
            <p:cNvSpPr>
              <a:spLocks/>
            </p:cNvSpPr>
            <p:nvPr/>
          </p:nvSpPr>
          <p:spPr bwMode="auto">
            <a:xfrm>
              <a:off x="1404938" y="3140580"/>
              <a:ext cx="4427537" cy="2392362"/>
            </a:xfrm>
            <a:custGeom>
              <a:avLst/>
              <a:gdLst>
                <a:gd name="T0" fmla="*/ 0 w 3769797"/>
                <a:gd name="T1" fmla="*/ 0 h 2013924"/>
                <a:gd name="T2" fmla="*/ 0 w 3769797"/>
                <a:gd name="T3" fmla="*/ 210460468 h 2013924"/>
                <a:gd name="T4" fmla="*/ 289779283 w 3769797"/>
                <a:gd name="T5" fmla="*/ 210460468 h 2013924"/>
                <a:gd name="T6" fmla="*/ 0 60000 65536"/>
                <a:gd name="T7" fmla="*/ 0 60000 65536"/>
                <a:gd name="T8" fmla="*/ 0 60000 65536"/>
              </a:gdLst>
              <a:ahLst/>
              <a:cxnLst>
                <a:cxn ang="T6">
                  <a:pos x="T0" y="T1"/>
                </a:cxn>
                <a:cxn ang="T7">
                  <a:pos x="T2" y="T3"/>
                </a:cxn>
                <a:cxn ang="T8">
                  <a:pos x="T4" y="T5"/>
                </a:cxn>
              </a:cxnLst>
              <a:rect l="0" t="0" r="r" b="b"/>
              <a:pathLst>
                <a:path w="3769797" h="2013924">
                  <a:moveTo>
                    <a:pt x="0" y="0"/>
                  </a:moveTo>
                  <a:lnTo>
                    <a:pt x="0" y="2013924"/>
                  </a:lnTo>
                  <a:lnTo>
                    <a:pt x="3769797" y="2013924"/>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s-AR" sz="1350"/>
            </a:p>
          </p:txBody>
        </p:sp>
        <p:cxnSp>
          <p:nvCxnSpPr>
            <p:cNvPr id="35884" name="Straight Connector 61"/>
            <p:cNvCxnSpPr>
              <a:cxnSpLocks noChangeShapeType="1"/>
            </p:cNvCxnSpPr>
            <p:nvPr/>
          </p:nvCxnSpPr>
          <p:spPr bwMode="auto">
            <a:xfrm>
              <a:off x="1334303" y="3145421"/>
              <a:ext cx="7461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885" name="Straight Connector 63"/>
            <p:cNvCxnSpPr>
              <a:cxnSpLocks noChangeShapeType="1"/>
            </p:cNvCxnSpPr>
            <p:nvPr/>
          </p:nvCxnSpPr>
          <p:spPr bwMode="auto">
            <a:xfrm>
              <a:off x="1334303" y="3621671"/>
              <a:ext cx="7461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sp>
        <p:nvSpPr>
          <p:cNvPr id="35851" name="TextBox 92"/>
          <p:cNvSpPr txBox="1">
            <a:spLocks noChangeArrowheads="1"/>
          </p:cNvSpPr>
          <p:nvPr/>
        </p:nvSpPr>
        <p:spPr bwMode="auto">
          <a:xfrm>
            <a:off x="639271" y="3036908"/>
            <a:ext cx="39540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dirty="0" err="1">
                <a:solidFill>
                  <a:schemeClr val="tx1"/>
                </a:solidFill>
                <a:latin typeface="+mn-lt"/>
                <a:ea typeface="MS PGothic" pitchFamily="34" charset="-128"/>
              </a:rPr>
              <a:t>Virologic</a:t>
            </a:r>
            <a:r>
              <a:rPr lang="en-US" altLang="en-US" sz="1200" dirty="0">
                <a:solidFill>
                  <a:schemeClr val="tx1"/>
                </a:solidFill>
                <a:latin typeface="+mn-lt"/>
                <a:ea typeface="MS PGothic" pitchFamily="34" charset="-128"/>
              </a:rPr>
              <a:t> Efficacy, </a:t>
            </a:r>
            <a:r>
              <a:rPr lang="en-US" altLang="en-US" sz="1200" dirty="0" err="1">
                <a:solidFill>
                  <a:schemeClr val="tx1"/>
                </a:solidFill>
                <a:latin typeface="+mn-lt"/>
                <a:ea typeface="MS PGothic" pitchFamily="34" charset="-128"/>
              </a:rPr>
              <a:t>Wk</a:t>
            </a:r>
            <a:r>
              <a:rPr lang="en-US" altLang="en-US" sz="1200" dirty="0">
                <a:solidFill>
                  <a:schemeClr val="tx1"/>
                </a:solidFill>
                <a:latin typeface="+mn-lt"/>
                <a:ea typeface="MS PGothic" pitchFamily="34" charset="-128"/>
              </a:rPr>
              <a:t> 48</a:t>
            </a:r>
            <a:endParaRPr lang="en-US" altLang="en-US" sz="1200" baseline="30000" dirty="0">
              <a:solidFill>
                <a:schemeClr val="tx1"/>
              </a:solidFill>
              <a:latin typeface="+mn-lt"/>
              <a:ea typeface="MS PGothic" pitchFamily="34" charset="-128"/>
            </a:endParaRPr>
          </a:p>
        </p:txBody>
      </p:sp>
      <p:sp>
        <p:nvSpPr>
          <p:cNvPr id="3" name="Rectángulo 2"/>
          <p:cNvSpPr/>
          <p:nvPr/>
        </p:nvSpPr>
        <p:spPr>
          <a:xfrm>
            <a:off x="4572952" y="1623439"/>
            <a:ext cx="4274207"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en-US" sz="1400" b="1" dirty="0">
                <a:solidFill>
                  <a:prstClr val="black"/>
                </a:solidFill>
              </a:rPr>
              <a:t>BIC</a:t>
            </a:r>
            <a:r>
              <a:rPr lang="en-US" altLang="en-US" sz="1400" dirty="0">
                <a:solidFill>
                  <a:prstClr val="black"/>
                </a:solidFill>
              </a:rPr>
              <a:t>: Randomized, open-label phase III trial in  patients receiving boosted DRV or ATV + 2 NRTIs   (ABC/3TC or FTC/TDF) continued baseline ART or switched to BIC/FTC/TAF (N = 577</a:t>
            </a:r>
            <a:r>
              <a:rPr lang="en-US" altLang="en-US" sz="1400" dirty="0"/>
              <a:t>)</a:t>
            </a:r>
          </a:p>
        </p:txBody>
      </p:sp>
      <p:sp>
        <p:nvSpPr>
          <p:cNvPr id="56" name="Text Box 11"/>
          <p:cNvSpPr txBox="1">
            <a:spLocks noChangeArrowheads="1"/>
          </p:cNvSpPr>
          <p:nvPr/>
        </p:nvSpPr>
        <p:spPr bwMode="auto">
          <a:xfrm>
            <a:off x="5196660" y="5863678"/>
            <a:ext cx="3563807" cy="21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eaLnBrk="1" hangingPunct="1">
              <a:buFont typeface="Wingdings" panose="05000000000000000000" pitchFamily="2" charset="2"/>
              <a:buNone/>
            </a:pPr>
            <a:r>
              <a:rPr lang="en-US" altLang="en-US" sz="900" i="1" dirty="0" err="1">
                <a:solidFill>
                  <a:schemeClr val="tx1"/>
                </a:solidFill>
                <a:latin typeface="+mn-lt"/>
              </a:rPr>
              <a:t>Daar</a:t>
            </a:r>
            <a:r>
              <a:rPr lang="en-US" altLang="en-US" sz="900" i="1" dirty="0">
                <a:solidFill>
                  <a:schemeClr val="tx1"/>
                </a:solidFill>
                <a:latin typeface="+mn-lt"/>
              </a:rPr>
              <a:t> E, et al. </a:t>
            </a:r>
            <a:r>
              <a:rPr lang="en-US" altLang="en-US" sz="900" i="1" dirty="0" err="1">
                <a:solidFill>
                  <a:schemeClr val="tx1"/>
                </a:solidFill>
                <a:latin typeface="+mn-lt"/>
              </a:rPr>
              <a:t>IDWeek</a:t>
            </a:r>
            <a:r>
              <a:rPr lang="en-US" altLang="en-US" sz="900" i="1" dirty="0">
                <a:solidFill>
                  <a:schemeClr val="tx1"/>
                </a:solidFill>
                <a:latin typeface="+mn-lt"/>
              </a:rPr>
              <a:t> 2017. Abstract LB-4.</a:t>
            </a:r>
          </a:p>
        </p:txBody>
      </p:sp>
      <p:grpSp>
        <p:nvGrpSpPr>
          <p:cNvPr id="57" name="Group 9"/>
          <p:cNvGrpSpPr>
            <a:grpSpLocks/>
          </p:cNvGrpSpPr>
          <p:nvPr/>
        </p:nvGrpSpPr>
        <p:grpSpPr bwMode="auto">
          <a:xfrm>
            <a:off x="4822202" y="3028646"/>
            <a:ext cx="4131516" cy="2836487"/>
            <a:chOff x="703268" y="2502521"/>
            <a:chExt cx="5735632" cy="3780911"/>
          </a:xfrm>
        </p:grpSpPr>
        <p:sp>
          <p:nvSpPr>
            <p:cNvPr id="58" name="TextBox 31"/>
            <p:cNvSpPr txBox="1">
              <a:spLocks noChangeArrowheads="1"/>
            </p:cNvSpPr>
            <p:nvPr/>
          </p:nvSpPr>
          <p:spPr bwMode="auto">
            <a:xfrm>
              <a:off x="3220758" y="5668053"/>
              <a:ext cx="1300160" cy="61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a:solidFill>
                    <a:schemeClr val="tx1"/>
                  </a:solidFill>
                  <a:latin typeface="+mn-lt"/>
                </a:rPr>
                <a:t>HIV-1 RNA ≥ 50 c/mL</a:t>
              </a:r>
            </a:p>
          </p:txBody>
        </p:sp>
        <p:sp>
          <p:nvSpPr>
            <p:cNvPr id="59" name="TextBox 30"/>
            <p:cNvSpPr txBox="1">
              <a:spLocks noChangeArrowheads="1"/>
            </p:cNvSpPr>
            <p:nvPr/>
          </p:nvSpPr>
          <p:spPr bwMode="auto">
            <a:xfrm>
              <a:off x="1741937" y="5668053"/>
              <a:ext cx="1164325" cy="61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a:solidFill>
                    <a:schemeClr val="tx1"/>
                  </a:solidFill>
                  <a:latin typeface="+mn-lt"/>
                </a:rPr>
                <a:t>HIV-1 RNA</a:t>
              </a:r>
              <a:br>
                <a:rPr lang="en-US" altLang="en-US" sz="1200">
                  <a:solidFill>
                    <a:schemeClr val="tx1"/>
                  </a:solidFill>
                  <a:latin typeface="+mn-lt"/>
                </a:rPr>
              </a:br>
              <a:r>
                <a:rPr lang="en-US" altLang="en-US" sz="1200">
                  <a:solidFill>
                    <a:schemeClr val="tx1"/>
                  </a:solidFill>
                  <a:latin typeface="+mn-lt"/>
                </a:rPr>
                <a:t>&lt; 50 c/mL</a:t>
              </a:r>
            </a:p>
          </p:txBody>
        </p:sp>
        <p:sp>
          <p:nvSpPr>
            <p:cNvPr id="60" name="TextBox 32"/>
            <p:cNvSpPr txBox="1">
              <a:spLocks noChangeArrowheads="1"/>
            </p:cNvSpPr>
            <p:nvPr/>
          </p:nvSpPr>
          <p:spPr bwMode="auto">
            <a:xfrm>
              <a:off x="4893938" y="5668053"/>
              <a:ext cx="959500"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a:solidFill>
                    <a:schemeClr val="tx1"/>
                  </a:solidFill>
                  <a:latin typeface="+mn-lt"/>
                </a:rPr>
                <a:t>No Data</a:t>
              </a:r>
            </a:p>
          </p:txBody>
        </p:sp>
        <p:cxnSp>
          <p:nvCxnSpPr>
            <p:cNvPr id="61" name="Straight Connector 2"/>
            <p:cNvCxnSpPr>
              <a:cxnSpLocks noChangeShapeType="1"/>
            </p:cNvCxnSpPr>
            <p:nvPr/>
          </p:nvCxnSpPr>
          <p:spPr bwMode="auto">
            <a:xfrm>
              <a:off x="1527175" y="2999268"/>
              <a:ext cx="0" cy="268478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2" name="Straight Connector 6"/>
            <p:cNvCxnSpPr>
              <a:cxnSpLocks noChangeShapeType="1"/>
            </p:cNvCxnSpPr>
            <p:nvPr/>
          </p:nvCxnSpPr>
          <p:spPr bwMode="auto">
            <a:xfrm>
              <a:off x="1452563" y="3011714"/>
              <a:ext cx="650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3" name="Straight Connector 12"/>
            <p:cNvCxnSpPr>
              <a:cxnSpLocks noChangeShapeType="1"/>
            </p:cNvCxnSpPr>
            <p:nvPr/>
          </p:nvCxnSpPr>
          <p:spPr bwMode="auto">
            <a:xfrm>
              <a:off x="1452563" y="3546894"/>
              <a:ext cx="650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4" name="Straight Connector 13"/>
            <p:cNvCxnSpPr>
              <a:cxnSpLocks noChangeShapeType="1"/>
            </p:cNvCxnSpPr>
            <p:nvPr/>
          </p:nvCxnSpPr>
          <p:spPr bwMode="auto">
            <a:xfrm>
              <a:off x="1452563" y="4080295"/>
              <a:ext cx="650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5" name="Straight Connector 14"/>
            <p:cNvCxnSpPr>
              <a:cxnSpLocks noChangeShapeType="1"/>
            </p:cNvCxnSpPr>
            <p:nvPr/>
          </p:nvCxnSpPr>
          <p:spPr bwMode="auto">
            <a:xfrm>
              <a:off x="1452563" y="4615474"/>
              <a:ext cx="650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6" name="Straight Connector 15"/>
            <p:cNvCxnSpPr>
              <a:cxnSpLocks noChangeShapeType="1"/>
            </p:cNvCxnSpPr>
            <p:nvPr/>
          </p:nvCxnSpPr>
          <p:spPr bwMode="auto">
            <a:xfrm>
              <a:off x="1452563" y="5148875"/>
              <a:ext cx="650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 name="Straight Connector 16"/>
            <p:cNvCxnSpPr>
              <a:cxnSpLocks noChangeShapeType="1"/>
            </p:cNvCxnSpPr>
            <p:nvPr/>
          </p:nvCxnSpPr>
          <p:spPr bwMode="auto">
            <a:xfrm>
              <a:off x="1458913" y="5684055"/>
              <a:ext cx="650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68" name="TextBox 8"/>
            <p:cNvSpPr txBox="1">
              <a:spLocks noChangeArrowheads="1"/>
            </p:cNvSpPr>
            <p:nvPr/>
          </p:nvSpPr>
          <p:spPr bwMode="auto">
            <a:xfrm>
              <a:off x="891291" y="2833322"/>
              <a:ext cx="583498"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a:solidFill>
                    <a:schemeClr val="tx1"/>
                  </a:solidFill>
                  <a:latin typeface="+mn-lt"/>
                </a:rPr>
                <a:t>100</a:t>
              </a:r>
            </a:p>
          </p:txBody>
        </p:sp>
        <p:sp>
          <p:nvSpPr>
            <p:cNvPr id="69" name="TextBox 18"/>
            <p:cNvSpPr txBox="1">
              <a:spLocks noChangeArrowheads="1"/>
            </p:cNvSpPr>
            <p:nvPr/>
          </p:nvSpPr>
          <p:spPr bwMode="auto">
            <a:xfrm>
              <a:off x="1000334" y="3361390"/>
              <a:ext cx="474453"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a:solidFill>
                    <a:schemeClr val="tx1"/>
                  </a:solidFill>
                  <a:latin typeface="+mn-lt"/>
                </a:rPr>
                <a:t>80</a:t>
              </a:r>
            </a:p>
          </p:txBody>
        </p:sp>
        <p:sp>
          <p:nvSpPr>
            <p:cNvPr id="70" name="TextBox 19"/>
            <p:cNvSpPr txBox="1">
              <a:spLocks noChangeArrowheads="1"/>
            </p:cNvSpPr>
            <p:nvPr/>
          </p:nvSpPr>
          <p:spPr bwMode="auto">
            <a:xfrm>
              <a:off x="1000334" y="3894792"/>
              <a:ext cx="474453"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a:solidFill>
                    <a:schemeClr val="tx1"/>
                  </a:solidFill>
                  <a:latin typeface="+mn-lt"/>
                </a:rPr>
                <a:t>60</a:t>
              </a:r>
            </a:p>
          </p:txBody>
        </p:sp>
        <p:sp>
          <p:nvSpPr>
            <p:cNvPr id="71" name="TextBox 20"/>
            <p:cNvSpPr txBox="1">
              <a:spLocks noChangeArrowheads="1"/>
            </p:cNvSpPr>
            <p:nvPr/>
          </p:nvSpPr>
          <p:spPr bwMode="auto">
            <a:xfrm>
              <a:off x="1000334" y="4429969"/>
              <a:ext cx="474453"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a:solidFill>
                    <a:schemeClr val="tx1"/>
                  </a:solidFill>
                  <a:latin typeface="+mn-lt"/>
                </a:rPr>
                <a:t>40</a:t>
              </a:r>
            </a:p>
          </p:txBody>
        </p:sp>
        <p:sp>
          <p:nvSpPr>
            <p:cNvPr id="72" name="TextBox 21"/>
            <p:cNvSpPr txBox="1">
              <a:spLocks noChangeArrowheads="1"/>
            </p:cNvSpPr>
            <p:nvPr/>
          </p:nvSpPr>
          <p:spPr bwMode="auto">
            <a:xfrm>
              <a:off x="1000334" y="4965150"/>
              <a:ext cx="474453"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a:solidFill>
                    <a:schemeClr val="tx1"/>
                  </a:solidFill>
                  <a:latin typeface="+mn-lt"/>
                </a:rPr>
                <a:t>20</a:t>
              </a:r>
            </a:p>
          </p:txBody>
        </p:sp>
        <p:sp>
          <p:nvSpPr>
            <p:cNvPr id="73" name="TextBox 22"/>
            <p:cNvSpPr txBox="1">
              <a:spLocks noChangeArrowheads="1"/>
            </p:cNvSpPr>
            <p:nvPr/>
          </p:nvSpPr>
          <p:spPr bwMode="auto">
            <a:xfrm>
              <a:off x="1109377" y="5498552"/>
              <a:ext cx="365410"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a:solidFill>
                    <a:schemeClr val="tx1"/>
                  </a:solidFill>
                  <a:latin typeface="+mn-lt"/>
                </a:rPr>
                <a:t>0</a:t>
              </a:r>
            </a:p>
          </p:txBody>
        </p:sp>
        <p:sp>
          <p:nvSpPr>
            <p:cNvPr id="74" name="TextBox 23"/>
            <p:cNvSpPr txBox="1">
              <a:spLocks noChangeArrowheads="1"/>
            </p:cNvSpPr>
            <p:nvPr/>
          </p:nvSpPr>
          <p:spPr bwMode="auto">
            <a:xfrm rot="16200000">
              <a:off x="-491302" y="4170722"/>
              <a:ext cx="2773687" cy="38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a:solidFill>
                    <a:schemeClr val="tx1"/>
                  </a:solidFill>
                  <a:latin typeface="+mn-lt"/>
                </a:rPr>
                <a:t>Pts (%)</a:t>
              </a:r>
            </a:p>
          </p:txBody>
        </p:sp>
        <p:cxnSp>
          <p:nvCxnSpPr>
            <p:cNvPr id="75" name="Straight Connector 24"/>
            <p:cNvCxnSpPr>
              <a:cxnSpLocks noChangeShapeType="1"/>
            </p:cNvCxnSpPr>
            <p:nvPr/>
          </p:nvCxnSpPr>
          <p:spPr bwMode="auto">
            <a:xfrm rot="5400000">
              <a:off x="6092190" y="5733839"/>
              <a:ext cx="7112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6" name="Straight Connector 25"/>
            <p:cNvCxnSpPr>
              <a:cxnSpLocks noChangeShapeType="1"/>
            </p:cNvCxnSpPr>
            <p:nvPr/>
          </p:nvCxnSpPr>
          <p:spPr bwMode="auto">
            <a:xfrm rot="5400000">
              <a:off x="4568190" y="5733839"/>
              <a:ext cx="7112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7" name="Straight Connector 26"/>
            <p:cNvCxnSpPr>
              <a:cxnSpLocks noChangeShapeType="1"/>
            </p:cNvCxnSpPr>
            <p:nvPr/>
          </p:nvCxnSpPr>
          <p:spPr bwMode="auto">
            <a:xfrm rot="5400000">
              <a:off x="3031490" y="5733839"/>
              <a:ext cx="7112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8" name="Straight Connector 27"/>
            <p:cNvCxnSpPr>
              <a:cxnSpLocks noChangeShapeType="1"/>
            </p:cNvCxnSpPr>
            <p:nvPr/>
          </p:nvCxnSpPr>
          <p:spPr bwMode="auto">
            <a:xfrm rot="5400000">
              <a:off x="1494790" y="5733839"/>
              <a:ext cx="7112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9" name="TextBox 37"/>
            <p:cNvSpPr txBox="1">
              <a:spLocks noChangeArrowheads="1"/>
            </p:cNvSpPr>
            <p:nvPr/>
          </p:nvSpPr>
          <p:spPr bwMode="auto">
            <a:xfrm>
              <a:off x="1745726" y="2870526"/>
              <a:ext cx="636907"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a:solidFill>
                    <a:schemeClr val="tx1"/>
                  </a:solidFill>
                  <a:latin typeface="+mn-lt"/>
                </a:rPr>
                <a:t>92.1</a:t>
              </a:r>
            </a:p>
          </p:txBody>
        </p:sp>
        <p:sp>
          <p:nvSpPr>
            <p:cNvPr id="80" name="TextBox 38"/>
            <p:cNvSpPr txBox="1">
              <a:spLocks noChangeArrowheads="1"/>
            </p:cNvSpPr>
            <p:nvPr/>
          </p:nvSpPr>
          <p:spPr bwMode="auto">
            <a:xfrm>
              <a:off x="2316100" y="2939974"/>
              <a:ext cx="636907"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a:solidFill>
                    <a:schemeClr val="tx1"/>
                  </a:solidFill>
                  <a:latin typeface="+mn-lt"/>
                </a:rPr>
                <a:t>88.9</a:t>
              </a:r>
            </a:p>
          </p:txBody>
        </p:sp>
        <p:sp>
          <p:nvSpPr>
            <p:cNvPr id="81" name="TextBox 39"/>
            <p:cNvSpPr txBox="1">
              <a:spLocks noChangeArrowheads="1"/>
            </p:cNvSpPr>
            <p:nvPr/>
          </p:nvSpPr>
          <p:spPr bwMode="auto">
            <a:xfrm>
              <a:off x="3365818" y="5265465"/>
              <a:ext cx="527862"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a:solidFill>
                    <a:schemeClr val="tx1"/>
                  </a:solidFill>
                  <a:latin typeface="+mn-lt"/>
                </a:rPr>
                <a:t>1.7</a:t>
              </a:r>
            </a:p>
          </p:txBody>
        </p:sp>
        <p:sp>
          <p:nvSpPr>
            <p:cNvPr id="82" name="TextBox 40"/>
            <p:cNvSpPr txBox="1">
              <a:spLocks noChangeArrowheads="1"/>
            </p:cNvSpPr>
            <p:nvPr/>
          </p:nvSpPr>
          <p:spPr bwMode="auto">
            <a:xfrm>
              <a:off x="3922713" y="5265465"/>
              <a:ext cx="527862"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a:solidFill>
                    <a:schemeClr val="tx1"/>
                  </a:solidFill>
                  <a:latin typeface="+mn-lt"/>
                </a:rPr>
                <a:t>1.7</a:t>
              </a:r>
            </a:p>
          </p:txBody>
        </p:sp>
        <p:sp>
          <p:nvSpPr>
            <p:cNvPr id="83" name="TextBox 41"/>
            <p:cNvSpPr txBox="1">
              <a:spLocks noChangeArrowheads="1"/>
            </p:cNvSpPr>
            <p:nvPr/>
          </p:nvSpPr>
          <p:spPr bwMode="auto">
            <a:xfrm>
              <a:off x="4886008" y="5179899"/>
              <a:ext cx="527862"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a:solidFill>
                    <a:schemeClr val="tx1"/>
                  </a:solidFill>
                  <a:latin typeface="+mn-lt"/>
                </a:rPr>
                <a:t>6.2</a:t>
              </a:r>
            </a:p>
          </p:txBody>
        </p:sp>
        <p:sp>
          <p:nvSpPr>
            <p:cNvPr id="84" name="TextBox 42"/>
            <p:cNvSpPr txBox="1">
              <a:spLocks noChangeArrowheads="1"/>
            </p:cNvSpPr>
            <p:nvPr/>
          </p:nvSpPr>
          <p:spPr bwMode="auto">
            <a:xfrm>
              <a:off x="5442903" y="5099890"/>
              <a:ext cx="527862"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a:solidFill>
                    <a:schemeClr val="tx1"/>
                  </a:solidFill>
                  <a:latin typeface="+mn-lt"/>
                </a:rPr>
                <a:t>9.4</a:t>
              </a:r>
            </a:p>
          </p:txBody>
        </p:sp>
        <p:sp>
          <p:nvSpPr>
            <p:cNvPr id="85" name="Rectangle 63">
              <a:extLst>
                <a:ext uri="{FF2B5EF4-FFF2-40B4-BE49-F238E27FC236}">
                  <a16:creationId xmlns="" xmlns:a16="http://schemas.microsoft.com/office/drawing/2014/main" id="{4CEBBA9D-2F8F-46D5-997C-8885B4C9EF7C}"/>
                </a:ext>
              </a:extLst>
            </p:cNvPr>
            <p:cNvSpPr/>
            <p:nvPr/>
          </p:nvSpPr>
          <p:spPr bwMode="auto">
            <a:xfrm>
              <a:off x="1759537" y="3208759"/>
              <a:ext cx="558681" cy="2469450"/>
            </a:xfrm>
            <a:prstGeom prst="rect">
              <a:avLst/>
            </a:prstGeom>
            <a:solidFill>
              <a:schemeClr val="accent2"/>
            </a:solidFill>
            <a:ln w="317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200" dirty="0"/>
            </a:p>
          </p:txBody>
        </p:sp>
        <p:sp>
          <p:nvSpPr>
            <p:cNvPr id="86" name="Rectangle 64">
              <a:extLst>
                <a:ext uri="{FF2B5EF4-FFF2-40B4-BE49-F238E27FC236}">
                  <a16:creationId xmlns="" xmlns:a16="http://schemas.microsoft.com/office/drawing/2014/main" id="{09469863-C825-4D8F-B9AF-9CB349B96824}"/>
                </a:ext>
              </a:extLst>
            </p:cNvPr>
            <p:cNvSpPr/>
            <p:nvPr/>
          </p:nvSpPr>
          <p:spPr bwMode="auto">
            <a:xfrm>
              <a:off x="2326481" y="3278589"/>
              <a:ext cx="557028" cy="2413902"/>
            </a:xfrm>
            <a:prstGeom prst="rect">
              <a:avLst/>
            </a:prstGeom>
            <a:solidFill>
              <a:schemeClr val="accent3"/>
            </a:solidFill>
            <a:ln w="317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200" dirty="0"/>
            </a:p>
          </p:txBody>
        </p:sp>
        <p:sp>
          <p:nvSpPr>
            <p:cNvPr id="87" name="Rectangle 65">
              <a:extLst>
                <a:ext uri="{FF2B5EF4-FFF2-40B4-BE49-F238E27FC236}">
                  <a16:creationId xmlns="" xmlns:a16="http://schemas.microsoft.com/office/drawing/2014/main" id="{86AEF6F1-B565-4AF1-AE18-B9E13797A5D4}"/>
                </a:ext>
              </a:extLst>
            </p:cNvPr>
            <p:cNvSpPr/>
            <p:nvPr/>
          </p:nvSpPr>
          <p:spPr bwMode="auto">
            <a:xfrm>
              <a:off x="3311611" y="5602030"/>
              <a:ext cx="555375" cy="90461"/>
            </a:xfrm>
            <a:prstGeom prst="rect">
              <a:avLst/>
            </a:prstGeom>
            <a:solidFill>
              <a:schemeClr val="accent2"/>
            </a:solidFill>
            <a:ln w="317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200" dirty="0"/>
            </a:p>
          </p:txBody>
        </p:sp>
        <p:sp>
          <p:nvSpPr>
            <p:cNvPr id="88" name="Rectangle 66">
              <a:extLst>
                <a:ext uri="{FF2B5EF4-FFF2-40B4-BE49-F238E27FC236}">
                  <a16:creationId xmlns="" xmlns:a16="http://schemas.microsoft.com/office/drawing/2014/main" id="{4F49B936-5CE2-4651-B13F-A13D2D7F7413}"/>
                </a:ext>
              </a:extLst>
            </p:cNvPr>
            <p:cNvSpPr/>
            <p:nvPr/>
          </p:nvSpPr>
          <p:spPr bwMode="auto">
            <a:xfrm>
              <a:off x="4828974" y="5519503"/>
              <a:ext cx="555375" cy="149183"/>
            </a:xfrm>
            <a:prstGeom prst="rect">
              <a:avLst/>
            </a:prstGeom>
            <a:solidFill>
              <a:schemeClr val="accent2"/>
            </a:solidFill>
            <a:ln w="317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200" dirty="0"/>
            </a:p>
          </p:txBody>
        </p:sp>
        <p:sp>
          <p:nvSpPr>
            <p:cNvPr id="89" name="Rectangle 67">
              <a:extLst>
                <a:ext uri="{FF2B5EF4-FFF2-40B4-BE49-F238E27FC236}">
                  <a16:creationId xmlns="" xmlns:a16="http://schemas.microsoft.com/office/drawing/2014/main" id="{565DD4CC-A111-4A02-9DF7-F78AB222286D}"/>
                </a:ext>
              </a:extLst>
            </p:cNvPr>
            <p:cNvSpPr/>
            <p:nvPr/>
          </p:nvSpPr>
          <p:spPr bwMode="auto">
            <a:xfrm>
              <a:off x="3873597" y="5602030"/>
              <a:ext cx="557028" cy="90461"/>
            </a:xfrm>
            <a:prstGeom prst="rect">
              <a:avLst/>
            </a:prstGeom>
            <a:solidFill>
              <a:schemeClr val="accent3"/>
            </a:solidFill>
            <a:ln w="317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200" dirty="0"/>
            </a:p>
          </p:txBody>
        </p:sp>
        <p:sp>
          <p:nvSpPr>
            <p:cNvPr id="91" name="Rectangle 68">
              <a:extLst>
                <a:ext uri="{FF2B5EF4-FFF2-40B4-BE49-F238E27FC236}">
                  <a16:creationId xmlns="" xmlns:a16="http://schemas.microsoft.com/office/drawing/2014/main" id="{E3891301-2562-4DEE-9CE8-66FB5A2FDADE}"/>
                </a:ext>
              </a:extLst>
            </p:cNvPr>
            <p:cNvSpPr/>
            <p:nvPr/>
          </p:nvSpPr>
          <p:spPr bwMode="auto">
            <a:xfrm>
              <a:off x="5394266" y="5432215"/>
              <a:ext cx="555375" cy="238057"/>
            </a:xfrm>
            <a:prstGeom prst="rect">
              <a:avLst/>
            </a:prstGeom>
            <a:solidFill>
              <a:schemeClr val="accent3"/>
            </a:solidFill>
            <a:ln w="3175" cap="flat" cmpd="sng" algn="ctr">
              <a:solidFill>
                <a:schemeClr val="bg2">
                  <a:lumMod val="1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200" dirty="0"/>
            </a:p>
          </p:txBody>
        </p:sp>
        <p:cxnSp>
          <p:nvCxnSpPr>
            <p:cNvPr id="98" name="Straight Connector 4"/>
            <p:cNvCxnSpPr>
              <a:cxnSpLocks noChangeShapeType="1"/>
            </p:cNvCxnSpPr>
            <p:nvPr/>
          </p:nvCxnSpPr>
          <p:spPr bwMode="auto">
            <a:xfrm>
              <a:off x="1530350" y="5684055"/>
              <a:ext cx="460851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99" name="Rectangle 6">
              <a:extLst>
                <a:ext uri="{FF2B5EF4-FFF2-40B4-BE49-F238E27FC236}">
                  <a16:creationId xmlns="" xmlns:a16="http://schemas.microsoft.com/office/drawing/2014/main" id="{1F9481F2-CACD-43D5-AC9F-0BDB412305B4}"/>
                </a:ext>
              </a:extLst>
            </p:cNvPr>
            <p:cNvSpPr>
              <a:spLocks noChangeArrowheads="1"/>
            </p:cNvSpPr>
            <p:nvPr/>
          </p:nvSpPr>
          <p:spPr bwMode="auto">
            <a:xfrm>
              <a:off x="2539706" y="3838817"/>
              <a:ext cx="3459522" cy="110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1" eaLnBrk="1" hangingPunct="1">
                <a:lnSpc>
                  <a:spcPct val="100000"/>
                </a:lnSpc>
                <a:spcBef>
                  <a:spcPct val="0"/>
                </a:spcBef>
                <a:spcAft>
                  <a:spcPct val="0"/>
                </a:spcAft>
                <a:buClrTx/>
                <a:buFontTx/>
                <a:buNone/>
                <a:defRPr/>
              </a:pPr>
              <a:r>
                <a:rPr lang="en-US" altLang="en-US" sz="1200" dirty="0">
                  <a:solidFill>
                    <a:schemeClr val="tx1"/>
                  </a:solidFill>
                  <a:latin typeface="+mn-lt"/>
                </a:rPr>
                <a:t>Switch noninferior by primary endpoint (HIV-1 RNA ≥ 50 c/mL) treatment difference: </a:t>
              </a:r>
            </a:p>
            <a:p>
              <a:pPr lvl="1" eaLnBrk="1" hangingPunct="1">
                <a:lnSpc>
                  <a:spcPct val="100000"/>
                </a:lnSpc>
                <a:spcBef>
                  <a:spcPct val="0"/>
                </a:spcBef>
                <a:spcAft>
                  <a:spcPct val="0"/>
                </a:spcAft>
                <a:buClrTx/>
                <a:buFontTx/>
                <a:buNone/>
                <a:defRPr/>
              </a:pPr>
              <a:r>
                <a:rPr lang="en-US" altLang="en-US" sz="1200" dirty="0">
                  <a:solidFill>
                    <a:schemeClr val="tx1"/>
                  </a:solidFill>
                  <a:latin typeface="+mn-lt"/>
                </a:rPr>
                <a:t>0% (95% CI: </a:t>
              </a:r>
              <a:r>
                <a:rPr lang="en-US" altLang="en-US" sz="1200" kern="0" dirty="0">
                  <a:solidFill>
                    <a:schemeClr val="tx1"/>
                  </a:solidFill>
                  <a:latin typeface="+mn-lt"/>
                </a:rPr>
                <a:t>-2.5% to 2.5%)</a:t>
              </a:r>
              <a:endParaRPr lang="en-US" altLang="en-US" sz="1200" dirty="0">
                <a:solidFill>
                  <a:schemeClr val="tx1"/>
                </a:solidFill>
                <a:latin typeface="+mn-lt"/>
              </a:endParaRPr>
            </a:p>
          </p:txBody>
        </p:sp>
        <p:sp>
          <p:nvSpPr>
            <p:cNvPr id="100" name="TextBox 35"/>
            <p:cNvSpPr txBox="1">
              <a:spLocks noChangeArrowheads="1"/>
            </p:cNvSpPr>
            <p:nvPr/>
          </p:nvSpPr>
          <p:spPr bwMode="auto">
            <a:xfrm>
              <a:off x="3574759" y="3006296"/>
              <a:ext cx="2716212"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a:solidFill>
                    <a:schemeClr val="tx1"/>
                  </a:solidFill>
                  <a:latin typeface="+mn-lt"/>
                </a:rPr>
                <a:t>BIC/FTC/TAF (n = 290)</a:t>
              </a:r>
            </a:p>
          </p:txBody>
        </p:sp>
        <p:sp>
          <p:nvSpPr>
            <p:cNvPr id="101" name="TextBox 36"/>
            <p:cNvSpPr txBox="1">
              <a:spLocks noChangeArrowheads="1"/>
            </p:cNvSpPr>
            <p:nvPr/>
          </p:nvSpPr>
          <p:spPr bwMode="auto">
            <a:xfrm>
              <a:off x="3574759" y="3265865"/>
              <a:ext cx="2194858"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a:solidFill>
                    <a:schemeClr val="tx1"/>
                  </a:solidFill>
                  <a:latin typeface="+mn-lt"/>
                </a:rPr>
                <a:t>Baseline ART (n = 287)</a:t>
              </a:r>
            </a:p>
          </p:txBody>
        </p:sp>
        <p:sp>
          <p:nvSpPr>
            <p:cNvPr id="102" name="TextBox 92"/>
            <p:cNvSpPr txBox="1">
              <a:spLocks noChangeArrowheads="1"/>
            </p:cNvSpPr>
            <p:nvPr/>
          </p:nvSpPr>
          <p:spPr bwMode="auto">
            <a:xfrm>
              <a:off x="949325" y="2502521"/>
              <a:ext cx="5489575"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dirty="0" err="1">
                  <a:solidFill>
                    <a:schemeClr val="tx1"/>
                  </a:solidFill>
                  <a:latin typeface="+mn-lt"/>
                  <a:ea typeface="MS PGothic" pitchFamily="34" charset="-128"/>
                </a:rPr>
                <a:t>Virologic</a:t>
              </a:r>
              <a:r>
                <a:rPr lang="en-US" altLang="en-US" sz="1200" dirty="0">
                  <a:solidFill>
                    <a:schemeClr val="tx1"/>
                  </a:solidFill>
                  <a:latin typeface="+mn-lt"/>
                  <a:ea typeface="MS PGothic" pitchFamily="34" charset="-128"/>
                </a:rPr>
                <a:t> Efficacy, </a:t>
              </a:r>
              <a:r>
                <a:rPr lang="en-US" altLang="en-US" sz="1200" dirty="0" err="1">
                  <a:solidFill>
                    <a:schemeClr val="tx1"/>
                  </a:solidFill>
                  <a:latin typeface="+mn-lt"/>
                  <a:ea typeface="MS PGothic" pitchFamily="34" charset="-128"/>
                </a:rPr>
                <a:t>Wk</a:t>
              </a:r>
              <a:r>
                <a:rPr lang="en-US" altLang="en-US" sz="1200" dirty="0">
                  <a:solidFill>
                    <a:schemeClr val="tx1"/>
                  </a:solidFill>
                  <a:latin typeface="+mn-lt"/>
                  <a:ea typeface="MS PGothic" pitchFamily="34" charset="-128"/>
                </a:rPr>
                <a:t> 48</a:t>
              </a:r>
              <a:endParaRPr lang="en-US" altLang="en-US" sz="1200" baseline="30000" dirty="0">
                <a:solidFill>
                  <a:schemeClr val="tx1"/>
                </a:solidFill>
                <a:latin typeface="+mn-lt"/>
                <a:ea typeface="MS PGothic" pitchFamily="34" charset="-128"/>
              </a:endParaRPr>
            </a:p>
          </p:txBody>
        </p:sp>
      </p:grpSp>
      <p:sp>
        <p:nvSpPr>
          <p:cNvPr id="6" name="Rectángulo 5"/>
          <p:cNvSpPr/>
          <p:nvPr/>
        </p:nvSpPr>
        <p:spPr>
          <a:xfrm>
            <a:off x="48173" y="1588981"/>
            <a:ext cx="4355936"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spcBef>
                <a:spcPts val="750"/>
              </a:spcBef>
              <a:defRPr/>
            </a:pPr>
            <a:r>
              <a:rPr lang="en-US" altLang="en-US" sz="1400" b="1" dirty="0">
                <a:solidFill>
                  <a:prstClr val="black"/>
                </a:solidFill>
              </a:rPr>
              <a:t>DTG: </a:t>
            </a:r>
            <a:r>
              <a:rPr lang="en-US" altLang="en-US" sz="1400" dirty="0">
                <a:solidFill>
                  <a:prstClr val="black"/>
                </a:solidFill>
              </a:rPr>
              <a:t>Randomized, open-label phase IV study in patients receiving PI/RTV + 2 NRTIs, no resistance, and no VF continued baseline ART through 48 </a:t>
            </a:r>
            <a:r>
              <a:rPr lang="en-US" altLang="en-US" sz="1400" dirty="0" err="1">
                <a:solidFill>
                  <a:prstClr val="black"/>
                </a:solidFill>
              </a:rPr>
              <a:t>wks</a:t>
            </a:r>
            <a:r>
              <a:rPr lang="en-US" altLang="en-US" sz="1400" dirty="0">
                <a:solidFill>
                  <a:prstClr val="black"/>
                </a:solidFill>
              </a:rPr>
              <a:t> or immediately switched to DTG + 2 NRTIs (N = 415)</a:t>
            </a:r>
          </a:p>
        </p:txBody>
      </p:sp>
      <p:sp>
        <p:nvSpPr>
          <p:cNvPr id="10" name="CuadroTexto 9"/>
          <p:cNvSpPr txBox="1"/>
          <p:nvPr/>
        </p:nvSpPr>
        <p:spPr>
          <a:xfrm>
            <a:off x="470444" y="2650940"/>
            <a:ext cx="8245783" cy="30008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en-US" sz="1350" b="1" dirty="0">
                <a:solidFill>
                  <a:srgbClr val="FF0000"/>
                </a:solidFill>
              </a:rPr>
              <a:t>No treatment-emergent resistance, lipid parameters significantly improved, median </a:t>
            </a:r>
            <a:r>
              <a:rPr lang="en-US" altLang="en-US" sz="1350" b="1" dirty="0" err="1">
                <a:solidFill>
                  <a:srgbClr val="FF0000"/>
                </a:solidFill>
              </a:rPr>
              <a:t>eGFR</a:t>
            </a:r>
            <a:r>
              <a:rPr lang="en-US" altLang="en-US" sz="1350" b="1" dirty="0">
                <a:solidFill>
                  <a:srgbClr val="FF0000"/>
                </a:solidFill>
              </a:rPr>
              <a:t> decreased with switch </a:t>
            </a:r>
            <a:endParaRPr lang="es-AR" sz="1350" b="1" dirty="0">
              <a:solidFill>
                <a:srgbClr val="FF0000"/>
              </a:solidFill>
            </a:endParaRPr>
          </a:p>
        </p:txBody>
      </p:sp>
      <p:sp>
        <p:nvSpPr>
          <p:cNvPr id="104" name="CuadroTexto 103"/>
          <p:cNvSpPr txBox="1"/>
          <p:nvPr/>
        </p:nvSpPr>
        <p:spPr>
          <a:xfrm>
            <a:off x="250250" y="424809"/>
            <a:ext cx="2849085"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000" b="1" dirty="0" err="1"/>
              <a:t>InSTIs</a:t>
            </a:r>
            <a:r>
              <a:rPr lang="es-AR" sz="2000" b="1" dirty="0"/>
              <a:t> in </a:t>
            </a:r>
            <a:r>
              <a:rPr lang="es-AR" sz="2000" b="1" dirty="0" err="1" smtClean="0"/>
              <a:t>switch</a:t>
            </a:r>
            <a:endParaRPr lang="es-AR" sz="2000" b="1" dirty="0"/>
          </a:p>
        </p:txBody>
      </p:sp>
      <p:pic>
        <p:nvPicPr>
          <p:cNvPr id="106" name="Picture 3" descr="HUESPED_template_ppt_V2-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41" y="6060425"/>
            <a:ext cx="3147003" cy="609885"/>
          </a:xfrm>
          <a:prstGeom prst="rect">
            <a:avLst/>
          </a:prstGeom>
        </p:spPr>
      </p:pic>
    </p:spTree>
    <p:extLst>
      <p:ext uri="{BB962C8B-B14F-4D97-AF65-F5344CB8AC3E}">
        <p14:creationId xmlns:p14="http://schemas.microsoft.com/office/powerpoint/2010/main" val="102221381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4048" y="4597147"/>
            <a:ext cx="2916324" cy="1113530"/>
          </a:xfrm>
        </p:spPr>
        <p:txBody>
          <a:bodyPr/>
          <a:lstStyle/>
          <a:p>
            <a:pPr marL="129779" indent="-129779">
              <a:buClr>
                <a:srgbClr val="C00000"/>
              </a:buClr>
            </a:pPr>
            <a:r>
              <a:rPr lang="en-GB" sz="1200" dirty="0"/>
              <a:t>DTG + 2 NRTIs is </a:t>
            </a:r>
            <a:r>
              <a:rPr lang="en-GB" sz="1200" b="1" dirty="0"/>
              <a:t>superior</a:t>
            </a:r>
            <a:r>
              <a:rPr lang="en-GB" sz="1200" dirty="0"/>
              <a:t> to LPV/RTV + 2 NRTIs with respect to snapshot in the ITT-E (&lt;50 c/mL) at Week 24, </a:t>
            </a:r>
            <a:r>
              <a:rPr lang="en-GB" sz="1200" b="1" i="1" dirty="0"/>
              <a:t>P</a:t>
            </a:r>
            <a:r>
              <a:rPr lang="en-GB" sz="1200" b="1" dirty="0"/>
              <a:t>&lt;0.001</a:t>
            </a:r>
          </a:p>
          <a:p>
            <a:endParaRPr lang="en-US" sz="1200" dirty="0"/>
          </a:p>
        </p:txBody>
      </p:sp>
      <p:sp>
        <p:nvSpPr>
          <p:cNvPr id="6" name="Title 5"/>
          <p:cNvSpPr>
            <a:spLocks noGrp="1"/>
          </p:cNvSpPr>
          <p:nvPr>
            <p:ph type="title"/>
          </p:nvPr>
        </p:nvSpPr>
        <p:spPr>
          <a:xfrm>
            <a:off x="846387" y="1005684"/>
            <a:ext cx="7543799" cy="628650"/>
          </a:xfrm>
        </p:spPr>
        <p:txBody>
          <a:bodyPr>
            <a:noAutofit/>
          </a:bodyPr>
          <a:lstStyle/>
          <a:p>
            <a:pPr lvl="0" algn="ctr"/>
            <a:r>
              <a:rPr lang="en-US" sz="2000" b="1" dirty="0"/>
              <a:t>DTG outperforms LPV/R as 2</a:t>
            </a:r>
            <a:r>
              <a:rPr lang="en-US" sz="2000" b="1" baseline="30000" dirty="0"/>
              <a:t>nd</a:t>
            </a:r>
            <a:r>
              <a:rPr lang="en-US" sz="2000" b="1" dirty="0"/>
              <a:t> line Regimens after NNRTI- based failure</a:t>
            </a:r>
            <a:br>
              <a:rPr lang="en-US" sz="2000" b="1" dirty="0"/>
            </a:br>
            <a:r>
              <a:rPr lang="en-US" sz="2000" b="1" dirty="0"/>
              <a:t>Snapshot Outcomes at Week 24 (Dawning study) </a:t>
            </a:r>
            <a:br>
              <a:rPr lang="en-US" sz="2000" b="1" dirty="0"/>
            </a:br>
            <a:endParaRPr lang="en-GB" sz="2000" b="1" dirty="0"/>
          </a:p>
        </p:txBody>
      </p:sp>
      <p:sp>
        <p:nvSpPr>
          <p:cNvPr id="25" name="Text Placeholder 4"/>
          <p:cNvSpPr>
            <a:spLocks noGrp="1"/>
          </p:cNvSpPr>
          <p:nvPr>
            <p:ph type="body" sz="quarter" idx="11"/>
          </p:nvPr>
        </p:nvSpPr>
        <p:spPr>
          <a:xfrm>
            <a:off x="2738995" y="5965074"/>
            <a:ext cx="6268641" cy="136922"/>
          </a:xfrm>
        </p:spPr>
        <p:txBody>
          <a:bodyPr>
            <a:noAutofit/>
          </a:bodyPr>
          <a:lstStyle/>
          <a:p>
            <a:r>
              <a:rPr lang="en-US" altLang="en-US" sz="600" dirty="0">
                <a:cs typeface="Arial" charset="0"/>
              </a:rPr>
              <a:t>Aboud et al. IAS 2017; Paris, France. Slides TUAB0105LB.</a:t>
            </a:r>
            <a:endParaRPr lang="en-US" altLang="en-US" sz="600" dirty="0">
              <a:solidFill>
                <a:srgbClr val="FF0000"/>
              </a:solidFill>
              <a:cs typeface="Arial" charset="0"/>
            </a:endParaRPr>
          </a:p>
        </p:txBody>
      </p:sp>
      <p:sp>
        <p:nvSpPr>
          <p:cNvPr id="3" name="Text Placeholder 2"/>
          <p:cNvSpPr>
            <a:spLocks noGrp="1"/>
          </p:cNvSpPr>
          <p:nvPr>
            <p:ph type="body" sz="quarter" idx="13"/>
          </p:nvPr>
        </p:nvSpPr>
        <p:spPr>
          <a:xfrm>
            <a:off x="1543050" y="5151328"/>
            <a:ext cx="6268212" cy="137160"/>
          </a:xfrm>
          <a:prstGeom prst="rect">
            <a:avLst/>
          </a:prstGeom>
        </p:spPr>
        <p:txBody>
          <a:bodyPr>
            <a:noAutofit/>
          </a:bodyPr>
          <a:lstStyle/>
          <a:p>
            <a:pPr algn="l"/>
            <a:r>
              <a:rPr lang="en-US" sz="700" dirty="0"/>
              <a:t>CI, confidence interval; ITT-E, intent-to-treat exposed; PP, per protocol.</a:t>
            </a:r>
          </a:p>
        </p:txBody>
      </p:sp>
      <p:graphicFrame>
        <p:nvGraphicFramePr>
          <p:cNvPr id="27" name="Chart 10"/>
          <p:cNvGraphicFramePr>
            <a:graphicFrameLocks/>
          </p:cNvGraphicFramePr>
          <p:nvPr>
            <p:extLst>
              <p:ext uri="{D42A27DB-BD31-4B8C-83A1-F6EECF244321}">
                <p14:modId xmlns:p14="http://schemas.microsoft.com/office/powerpoint/2010/main" val="95370335"/>
              </p:ext>
            </p:extLst>
          </p:nvPr>
        </p:nvGraphicFramePr>
        <p:xfrm>
          <a:off x="1439654" y="1984260"/>
          <a:ext cx="3564397" cy="321260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501380" y="1632870"/>
            <a:ext cx="3502819" cy="254794"/>
          </a:xfrm>
          <a:prstGeom prst="rect">
            <a:avLst/>
          </a:prstGeom>
          <a:solidFill>
            <a:srgbClr val="002F5F"/>
          </a:solidFill>
          <a:ln w="25400" cap="flat" cmpd="sng" algn="ctr">
            <a:noFill/>
            <a:prstDash val="solid"/>
          </a:ln>
          <a:effectLst/>
        </p:spPr>
        <p:txBody>
          <a:bodyPr tIns="67500" bIns="67500" anchor="ctr"/>
          <a:lstStyle/>
          <a:p>
            <a:pPr marL="0" lvl="1" algn="ctr">
              <a:defRPr/>
            </a:pPr>
            <a:r>
              <a:rPr lang="en-GB" sz="1350" b="1" kern="0" dirty="0">
                <a:solidFill>
                  <a:prstClr val="white"/>
                </a:solidFill>
                <a:latin typeface="Arial" panose="020B0604020202020204" pitchFamily="34" charset="0"/>
                <a:cs typeface="Arial" panose="020B0604020202020204" pitchFamily="34" charset="0"/>
              </a:rPr>
              <a:t>Virologic outcomes </a:t>
            </a:r>
          </a:p>
        </p:txBody>
      </p:sp>
      <p:sp>
        <p:nvSpPr>
          <p:cNvPr id="8" name="Rectangle 7"/>
          <p:cNvSpPr/>
          <p:nvPr/>
        </p:nvSpPr>
        <p:spPr>
          <a:xfrm>
            <a:off x="5133122" y="1632870"/>
            <a:ext cx="2787253" cy="254794"/>
          </a:xfrm>
          <a:prstGeom prst="rect">
            <a:avLst/>
          </a:prstGeom>
          <a:solidFill>
            <a:srgbClr val="002F5F"/>
          </a:solidFill>
          <a:ln w="25400" cap="flat" cmpd="sng" algn="ctr">
            <a:noFill/>
            <a:prstDash val="solid"/>
          </a:ln>
          <a:effectLst/>
        </p:spPr>
        <p:txBody>
          <a:bodyPr tIns="67500" bIns="67500" anchor="ctr"/>
          <a:lstStyle/>
          <a:p>
            <a:pPr marL="0" lvl="1" algn="ctr">
              <a:defRPr/>
            </a:pPr>
            <a:r>
              <a:rPr lang="en-GB" sz="1350" b="1" kern="0" dirty="0">
                <a:solidFill>
                  <a:prstClr val="white"/>
                </a:solidFill>
                <a:latin typeface="Arial" panose="020B0604020202020204" pitchFamily="34" charset="0"/>
                <a:cs typeface="Arial" panose="020B0604020202020204" pitchFamily="34" charset="0"/>
              </a:rPr>
              <a:t>Treatment differences (95% CI)</a:t>
            </a:r>
          </a:p>
        </p:txBody>
      </p:sp>
      <p:sp>
        <p:nvSpPr>
          <p:cNvPr id="12" name="Down Arrow 11"/>
          <p:cNvSpPr/>
          <p:nvPr/>
        </p:nvSpPr>
        <p:spPr>
          <a:xfrm rot="5400000">
            <a:off x="5253194" y="1680274"/>
            <a:ext cx="486889" cy="1093187"/>
          </a:xfrm>
          <a:prstGeom prst="downArrow">
            <a:avLst/>
          </a:prstGeom>
          <a:solidFill>
            <a:srgbClr val="FF6600"/>
          </a:solidFill>
          <a:ln w="25400" cap="flat" cmpd="sng" algn="ctr">
            <a:noFill/>
            <a:prstDash val="solid"/>
          </a:ln>
          <a:effectLst/>
        </p:spPr>
        <p:txBody>
          <a:bodyPr anchor="ctr"/>
          <a:lstStyle/>
          <a:p>
            <a:pPr algn="ctr">
              <a:defRPr/>
            </a:pPr>
            <a:endParaRPr lang="en-US" sz="938" kern="0" dirty="0">
              <a:solidFill>
                <a:prstClr val="white"/>
              </a:solidFill>
            </a:endParaRPr>
          </a:p>
        </p:txBody>
      </p:sp>
      <p:sp>
        <p:nvSpPr>
          <p:cNvPr id="11" name="Down Arrow 10"/>
          <p:cNvSpPr/>
          <p:nvPr/>
        </p:nvSpPr>
        <p:spPr>
          <a:xfrm rot="16200000">
            <a:off x="6296399" y="1686964"/>
            <a:ext cx="486889" cy="1079813"/>
          </a:xfrm>
          <a:prstGeom prst="downArrow">
            <a:avLst/>
          </a:prstGeom>
          <a:solidFill>
            <a:srgbClr val="002F5F"/>
          </a:solidFill>
          <a:ln w="25400" cap="flat" cmpd="sng" algn="ctr">
            <a:noFill/>
            <a:prstDash val="solid"/>
          </a:ln>
          <a:effectLst/>
        </p:spPr>
        <p:txBody>
          <a:bodyPr anchor="ctr"/>
          <a:lstStyle/>
          <a:p>
            <a:pPr algn="ctr">
              <a:defRPr/>
            </a:pPr>
            <a:endParaRPr lang="en-US" sz="938" kern="0" dirty="0">
              <a:solidFill>
                <a:prstClr val="white"/>
              </a:solidFill>
            </a:endParaRPr>
          </a:p>
        </p:txBody>
      </p:sp>
      <p:sp>
        <p:nvSpPr>
          <p:cNvPr id="13" name="TextBox 24"/>
          <p:cNvSpPr txBox="1">
            <a:spLocks noChangeArrowheads="1"/>
          </p:cNvSpPr>
          <p:nvPr/>
        </p:nvSpPr>
        <p:spPr bwMode="auto">
          <a:xfrm>
            <a:off x="4979213" y="2120111"/>
            <a:ext cx="1100631" cy="23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938" b="1" dirty="0">
                <a:solidFill>
                  <a:prstClr val="white"/>
                </a:solidFill>
                <a:latin typeface="Arial" panose="020B0604020202020204" pitchFamily="34" charset="0"/>
                <a:cs typeface="Arial" panose="020B0604020202020204" pitchFamily="34" charset="0"/>
              </a:rPr>
              <a:t>LPV/RTV</a:t>
            </a:r>
          </a:p>
        </p:txBody>
      </p:sp>
      <p:sp>
        <p:nvSpPr>
          <p:cNvPr id="14" name="TextBox 26"/>
          <p:cNvSpPr txBox="1">
            <a:spLocks noChangeArrowheads="1"/>
          </p:cNvSpPr>
          <p:nvPr/>
        </p:nvSpPr>
        <p:spPr bwMode="auto">
          <a:xfrm>
            <a:off x="5999932" y="2117222"/>
            <a:ext cx="1020293" cy="23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938" b="1" kern="0" dirty="0">
                <a:solidFill>
                  <a:prstClr val="white"/>
                </a:solidFill>
                <a:latin typeface="Arial" panose="020B0604020202020204" pitchFamily="34" charset="0"/>
                <a:cs typeface="Arial" panose="020B0604020202020204" pitchFamily="34" charset="0"/>
              </a:rPr>
              <a:t>DTG</a:t>
            </a:r>
          </a:p>
        </p:txBody>
      </p:sp>
      <p:grpSp>
        <p:nvGrpSpPr>
          <p:cNvPr id="16" name="Group 4"/>
          <p:cNvGrpSpPr/>
          <p:nvPr/>
        </p:nvGrpSpPr>
        <p:grpSpPr>
          <a:xfrm>
            <a:off x="4950042" y="2524323"/>
            <a:ext cx="3050958" cy="1986850"/>
            <a:chOff x="4706606" y="2477133"/>
            <a:chExt cx="4728916" cy="1621904"/>
          </a:xfrm>
        </p:grpSpPr>
        <p:graphicFrame>
          <p:nvGraphicFramePr>
            <p:cNvPr id="23" name="Chart 17"/>
            <p:cNvGraphicFramePr>
              <a:graphicFrameLocks/>
            </p:cNvGraphicFramePr>
            <p:nvPr>
              <p:extLst/>
            </p:nvPr>
          </p:nvGraphicFramePr>
          <p:xfrm>
            <a:off x="4706606" y="2477133"/>
            <a:ext cx="4728916" cy="1621904"/>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Straight Connector 23"/>
            <p:cNvCxnSpPr/>
            <p:nvPr/>
          </p:nvCxnSpPr>
          <p:spPr bwMode="auto">
            <a:xfrm>
              <a:off x="4957730" y="2512833"/>
              <a:ext cx="0" cy="1426423"/>
            </a:xfrm>
            <a:prstGeom prst="line">
              <a:avLst/>
            </a:prstGeom>
            <a:noFill/>
            <a:ln w="19050" cap="flat" cmpd="sng" algn="ctr">
              <a:solidFill>
                <a:sysClr val="windowText" lastClr="000000"/>
              </a:solidFill>
              <a:prstDash val="sysDash"/>
            </a:ln>
            <a:effectLst/>
          </p:spPr>
        </p:cxnSp>
      </p:grpSp>
      <p:sp>
        <p:nvSpPr>
          <p:cNvPr id="17" name="TextBox 16"/>
          <p:cNvSpPr txBox="1"/>
          <p:nvPr/>
        </p:nvSpPr>
        <p:spPr>
          <a:xfrm>
            <a:off x="7306473" y="3104181"/>
            <a:ext cx="492444" cy="233397"/>
          </a:xfrm>
          <a:prstGeom prst="rect">
            <a:avLst/>
          </a:prstGeom>
          <a:noFill/>
        </p:spPr>
        <p:txBody>
          <a:bodyPr wrap="none" rtlCol="0">
            <a:spAutoFit/>
          </a:bodyPr>
          <a:lstStyle/>
          <a:p>
            <a:pPr algn="ctr">
              <a:lnSpc>
                <a:spcPts val="1125"/>
              </a:lnSpc>
            </a:pPr>
            <a:r>
              <a:rPr lang="en-US" sz="1050" b="1" dirty="0">
                <a:solidFill>
                  <a:srgbClr val="000000"/>
                </a:solidFill>
                <a:ea typeface="Times New Roman"/>
                <a:cs typeface="Times New Roman"/>
              </a:rPr>
              <a:t>ITT-E </a:t>
            </a:r>
          </a:p>
        </p:txBody>
      </p:sp>
      <p:sp>
        <p:nvSpPr>
          <p:cNvPr id="18" name="TextBox 17"/>
          <p:cNvSpPr txBox="1"/>
          <p:nvPr/>
        </p:nvSpPr>
        <p:spPr>
          <a:xfrm>
            <a:off x="7385544" y="3859898"/>
            <a:ext cx="328937" cy="253916"/>
          </a:xfrm>
          <a:prstGeom prst="rect">
            <a:avLst/>
          </a:prstGeom>
          <a:noFill/>
        </p:spPr>
        <p:txBody>
          <a:bodyPr wrap="none" rtlCol="0">
            <a:spAutoFit/>
          </a:bodyPr>
          <a:lstStyle/>
          <a:p>
            <a:pPr algn="ctr"/>
            <a:r>
              <a:rPr lang="en-US" sz="1050" b="1" dirty="0">
                <a:solidFill>
                  <a:srgbClr val="000000"/>
                </a:solidFill>
                <a:ea typeface="Times New Roman"/>
                <a:cs typeface="Times New Roman"/>
              </a:rPr>
              <a:t>PP</a:t>
            </a:r>
          </a:p>
        </p:txBody>
      </p:sp>
      <p:sp>
        <p:nvSpPr>
          <p:cNvPr id="19" name="TextBox 18"/>
          <p:cNvSpPr txBox="1"/>
          <p:nvPr/>
        </p:nvSpPr>
        <p:spPr>
          <a:xfrm>
            <a:off x="6247992" y="2868364"/>
            <a:ext cx="371660" cy="161583"/>
          </a:xfrm>
          <a:prstGeom prst="rect">
            <a:avLst/>
          </a:prstGeom>
          <a:noFill/>
        </p:spPr>
        <p:txBody>
          <a:bodyPr wrap="square" lIns="0" tIns="0" rIns="0" bIns="0" rtlCol="0">
            <a:spAutoFit/>
          </a:bodyPr>
          <a:lstStyle/>
          <a:p>
            <a:pPr algn="ctr"/>
            <a:r>
              <a:rPr lang="en-US" sz="1050" b="1" dirty="0">
                <a:solidFill>
                  <a:prstClr val="black"/>
                </a:solidFill>
              </a:rPr>
              <a:t>7.3</a:t>
            </a:r>
          </a:p>
        </p:txBody>
      </p:sp>
      <p:sp>
        <p:nvSpPr>
          <p:cNvPr id="20" name="TextBox 19"/>
          <p:cNvSpPr txBox="1"/>
          <p:nvPr/>
        </p:nvSpPr>
        <p:spPr>
          <a:xfrm>
            <a:off x="7629340" y="2848357"/>
            <a:ext cx="371660" cy="161583"/>
          </a:xfrm>
          <a:prstGeom prst="rect">
            <a:avLst/>
          </a:prstGeom>
          <a:noFill/>
        </p:spPr>
        <p:txBody>
          <a:bodyPr wrap="square" lIns="0" tIns="0" rIns="0" bIns="0" rtlCol="0">
            <a:spAutoFit/>
          </a:bodyPr>
          <a:lstStyle/>
          <a:p>
            <a:pPr algn="ctr"/>
            <a:r>
              <a:rPr lang="en-US" sz="1050" b="1" dirty="0">
                <a:solidFill>
                  <a:prstClr val="black"/>
                </a:solidFill>
              </a:rPr>
              <a:t>20.3</a:t>
            </a:r>
          </a:p>
        </p:txBody>
      </p:sp>
      <p:sp>
        <p:nvSpPr>
          <p:cNvPr id="21" name="TextBox 20"/>
          <p:cNvSpPr txBox="1"/>
          <p:nvPr/>
        </p:nvSpPr>
        <p:spPr>
          <a:xfrm>
            <a:off x="7629340" y="3656265"/>
            <a:ext cx="371660" cy="161583"/>
          </a:xfrm>
          <a:prstGeom prst="rect">
            <a:avLst/>
          </a:prstGeom>
          <a:noFill/>
        </p:spPr>
        <p:txBody>
          <a:bodyPr wrap="square" lIns="0" tIns="0" rIns="0" bIns="0" rtlCol="0">
            <a:spAutoFit/>
          </a:bodyPr>
          <a:lstStyle/>
          <a:p>
            <a:pPr algn="ctr"/>
            <a:r>
              <a:rPr lang="en-US" sz="1050" b="1" dirty="0">
                <a:solidFill>
                  <a:prstClr val="black"/>
                </a:solidFill>
              </a:rPr>
              <a:t>21.0</a:t>
            </a:r>
          </a:p>
        </p:txBody>
      </p:sp>
      <p:sp>
        <p:nvSpPr>
          <p:cNvPr id="22" name="TextBox 21"/>
          <p:cNvSpPr txBox="1"/>
          <p:nvPr/>
        </p:nvSpPr>
        <p:spPr>
          <a:xfrm>
            <a:off x="6300192" y="3656265"/>
            <a:ext cx="371660" cy="161583"/>
          </a:xfrm>
          <a:prstGeom prst="rect">
            <a:avLst/>
          </a:prstGeom>
          <a:noFill/>
        </p:spPr>
        <p:txBody>
          <a:bodyPr wrap="square" lIns="0" tIns="0" rIns="0" bIns="0" rtlCol="0">
            <a:spAutoFit/>
          </a:bodyPr>
          <a:lstStyle/>
          <a:p>
            <a:pPr algn="ctr"/>
            <a:r>
              <a:rPr lang="en-US" sz="1050" b="1" dirty="0">
                <a:solidFill>
                  <a:prstClr val="black"/>
                </a:solidFill>
              </a:rPr>
              <a:t>8.1</a:t>
            </a:r>
          </a:p>
        </p:txBody>
      </p:sp>
      <p:sp>
        <p:nvSpPr>
          <p:cNvPr id="4" name="CuadroTexto 3"/>
          <p:cNvSpPr txBox="1"/>
          <p:nvPr/>
        </p:nvSpPr>
        <p:spPr>
          <a:xfrm>
            <a:off x="1423845" y="5288490"/>
            <a:ext cx="6382169"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1400" dirty="0" err="1"/>
              <a:t>Translation</a:t>
            </a:r>
            <a:r>
              <a:rPr lang="es-AR" sz="1400" dirty="0"/>
              <a:t> of </a:t>
            </a:r>
            <a:r>
              <a:rPr lang="es-AR" sz="1400" dirty="0" err="1"/>
              <a:t>the</a:t>
            </a:r>
            <a:r>
              <a:rPr lang="es-AR" sz="1400" dirty="0"/>
              <a:t>  </a:t>
            </a:r>
            <a:r>
              <a:rPr lang="es-AR" sz="1400" dirty="0" err="1"/>
              <a:t>study</a:t>
            </a:r>
            <a:r>
              <a:rPr lang="es-AR" sz="1400" dirty="0"/>
              <a:t> </a:t>
            </a:r>
            <a:r>
              <a:rPr lang="es-AR" sz="1400" dirty="0" err="1"/>
              <a:t>results</a:t>
            </a:r>
            <a:r>
              <a:rPr lang="es-AR" sz="1400" dirty="0"/>
              <a:t> </a:t>
            </a:r>
            <a:r>
              <a:rPr lang="es-AR" sz="1400" dirty="0" err="1"/>
              <a:t>require</a:t>
            </a:r>
            <a:r>
              <a:rPr lang="es-AR" sz="1400" dirty="0"/>
              <a:t> </a:t>
            </a:r>
            <a:r>
              <a:rPr lang="es-AR" sz="1400" dirty="0" err="1"/>
              <a:t>caution</a:t>
            </a:r>
            <a:r>
              <a:rPr lang="es-AR" sz="1400" dirty="0"/>
              <a:t> as i</a:t>
            </a:r>
            <a:r>
              <a:rPr lang="en-GB" sz="1400" dirty="0" err="1"/>
              <a:t>nvestigator</a:t>
            </a:r>
            <a:r>
              <a:rPr lang="en-GB" sz="1400" dirty="0"/>
              <a:t>-selected NRTIs had to include </a:t>
            </a:r>
            <a:r>
              <a:rPr lang="en-GB" sz="1400" dirty="0" smtClean="0"/>
              <a:t>at </a:t>
            </a:r>
            <a:r>
              <a:rPr lang="en-GB" sz="1400" dirty="0"/>
              <a:t>least </a:t>
            </a:r>
            <a:r>
              <a:rPr lang="en-GB" sz="1400" i="1" dirty="0"/>
              <a:t>one fully active NRTI </a:t>
            </a:r>
            <a:r>
              <a:rPr lang="en-GB" sz="1400" dirty="0"/>
              <a:t>based on viral resistance testing at screening. </a:t>
            </a:r>
            <a:endParaRPr lang="es-AR" sz="1400" dirty="0"/>
          </a:p>
        </p:txBody>
      </p:sp>
      <p:sp>
        <p:nvSpPr>
          <p:cNvPr id="5" name="Rectángulo 4"/>
          <p:cNvSpPr/>
          <p:nvPr/>
        </p:nvSpPr>
        <p:spPr>
          <a:xfrm>
            <a:off x="105156" y="2895578"/>
            <a:ext cx="1256359"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200" dirty="0"/>
              <a:t>Patients who switched their NRTIs at randomization showed the highest rates of HIV RNA suppression</a:t>
            </a:r>
            <a:endParaRPr lang="es-AR" sz="1200" dirty="0"/>
          </a:p>
        </p:txBody>
      </p:sp>
      <p:pic>
        <p:nvPicPr>
          <p:cNvPr id="29" name="Picture 3" descr="HUESPED_template_ppt_V2-0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41" y="6060425"/>
            <a:ext cx="3147003" cy="609885"/>
          </a:xfrm>
          <a:prstGeom prst="rect">
            <a:avLst/>
          </a:prstGeom>
        </p:spPr>
      </p:pic>
      <p:sp>
        <p:nvSpPr>
          <p:cNvPr id="30" name="CuadroTexto 29"/>
          <p:cNvSpPr txBox="1"/>
          <p:nvPr/>
        </p:nvSpPr>
        <p:spPr>
          <a:xfrm>
            <a:off x="250250" y="424809"/>
            <a:ext cx="2849085"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000" b="1" dirty="0" err="1"/>
              <a:t>InSTIs</a:t>
            </a:r>
            <a:r>
              <a:rPr lang="es-AR" sz="2000" b="1" dirty="0"/>
              <a:t> in </a:t>
            </a:r>
            <a:r>
              <a:rPr lang="es-AR" sz="2000" b="1" dirty="0" smtClean="0"/>
              <a:t>2nd line</a:t>
            </a:r>
            <a:endParaRPr lang="es-AR" sz="2000" b="1" dirty="0"/>
          </a:p>
        </p:txBody>
      </p:sp>
    </p:spTree>
    <p:extLst>
      <p:ext uri="{BB962C8B-B14F-4D97-AF65-F5344CB8AC3E}">
        <p14:creationId xmlns:p14="http://schemas.microsoft.com/office/powerpoint/2010/main" val="307170430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tângulo 6"/>
          <p:cNvSpPr/>
          <p:nvPr/>
        </p:nvSpPr>
        <p:spPr>
          <a:xfrm>
            <a:off x="0" y="1189008"/>
            <a:ext cx="9144000" cy="913070"/>
          </a:xfrm>
          <a:prstGeom prst="rect">
            <a:avLst/>
          </a:prstGeom>
        </p:spPr>
        <p:txBody>
          <a:bodyPr wrap="square">
            <a:spAutoFit/>
          </a:bodyPr>
          <a:lstStyle/>
          <a:p>
            <a:pPr algn="ctr">
              <a:lnSpc>
                <a:spcPts val="3225"/>
              </a:lnSpc>
            </a:pPr>
            <a:r>
              <a:rPr lang="en-US" sz="2000" b="1" dirty="0">
                <a:latin typeface="+mj-lt"/>
                <a:ea typeface="Arial" charset="0"/>
                <a:cs typeface="Arial" charset="0"/>
              </a:rPr>
              <a:t>ACTG 5288 - 3</a:t>
            </a:r>
            <a:r>
              <a:rPr lang="en-US" sz="2000" b="1" baseline="30000" dirty="0">
                <a:latin typeface="+mj-lt"/>
                <a:ea typeface="Arial" charset="0"/>
                <a:cs typeface="Arial" charset="0"/>
              </a:rPr>
              <a:t>rd</a:t>
            </a:r>
            <a:r>
              <a:rPr lang="en-US" sz="2000" b="1" dirty="0">
                <a:latin typeface="+mj-lt"/>
                <a:ea typeface="Arial" charset="0"/>
                <a:cs typeface="Arial" charset="0"/>
              </a:rPr>
              <a:t> line ART in RLS based on RAL+ DRV/r + NRTIs:                                                                 74 to 100%  achieved HIV-1 RNA ≤ 200 copies/mL at 48 weeks</a:t>
            </a:r>
            <a:endParaRPr lang="pt-BR" sz="2000" b="1" dirty="0">
              <a:latin typeface="+mj-lt"/>
              <a:ea typeface="Arial" charset="0"/>
              <a:cs typeface="Arial"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64040" y="2060430"/>
            <a:ext cx="6472622" cy="38835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74684" y="4715797"/>
            <a:ext cx="703677" cy="461665"/>
          </a:xfrm>
          <a:prstGeom prst="rect">
            <a:avLst/>
          </a:prstGeom>
          <a:noFill/>
        </p:spPr>
        <p:txBody>
          <a:bodyPr wrap="square" rtlCol="0">
            <a:spAutoFit/>
          </a:bodyPr>
          <a:lstStyle/>
          <a:p>
            <a:r>
              <a:rPr lang="en-US" sz="2400" b="1" dirty="0"/>
              <a:t>44</a:t>
            </a:r>
            <a:r>
              <a:rPr lang="en-US" sz="2100" dirty="0"/>
              <a:t>%</a:t>
            </a:r>
          </a:p>
        </p:txBody>
      </p:sp>
      <p:sp>
        <p:nvSpPr>
          <p:cNvPr id="11" name="TextBox 10"/>
          <p:cNvSpPr txBox="1"/>
          <p:nvPr/>
        </p:nvSpPr>
        <p:spPr>
          <a:xfrm>
            <a:off x="2915548" y="4715790"/>
            <a:ext cx="738651" cy="461665"/>
          </a:xfrm>
          <a:prstGeom prst="rect">
            <a:avLst/>
          </a:prstGeom>
          <a:noFill/>
        </p:spPr>
        <p:txBody>
          <a:bodyPr wrap="square" rtlCol="0">
            <a:spAutoFit/>
          </a:bodyPr>
          <a:lstStyle/>
          <a:p>
            <a:r>
              <a:rPr lang="en-US" sz="2400" b="1" dirty="0"/>
              <a:t>88</a:t>
            </a:r>
            <a:r>
              <a:rPr lang="en-US" sz="2400" dirty="0"/>
              <a:t>%</a:t>
            </a:r>
          </a:p>
        </p:txBody>
      </p:sp>
      <p:sp>
        <p:nvSpPr>
          <p:cNvPr id="12" name="TextBox 11"/>
          <p:cNvSpPr txBox="1"/>
          <p:nvPr/>
        </p:nvSpPr>
        <p:spPr>
          <a:xfrm>
            <a:off x="3733793" y="4715790"/>
            <a:ext cx="733430" cy="461665"/>
          </a:xfrm>
          <a:prstGeom prst="rect">
            <a:avLst/>
          </a:prstGeom>
          <a:noFill/>
        </p:spPr>
        <p:txBody>
          <a:bodyPr wrap="square" rtlCol="0">
            <a:spAutoFit/>
          </a:bodyPr>
          <a:lstStyle/>
          <a:p>
            <a:r>
              <a:rPr lang="en-US" sz="2400" b="1" dirty="0"/>
              <a:t>88</a:t>
            </a:r>
            <a:r>
              <a:rPr lang="en-US" sz="2400" dirty="0"/>
              <a:t>%</a:t>
            </a:r>
          </a:p>
        </p:txBody>
      </p:sp>
      <p:sp>
        <p:nvSpPr>
          <p:cNvPr id="13" name="TextBox 12"/>
          <p:cNvSpPr txBox="1"/>
          <p:nvPr/>
        </p:nvSpPr>
        <p:spPr>
          <a:xfrm>
            <a:off x="4477906" y="4738870"/>
            <a:ext cx="850314" cy="415498"/>
          </a:xfrm>
          <a:prstGeom prst="rect">
            <a:avLst/>
          </a:prstGeom>
          <a:noFill/>
        </p:spPr>
        <p:txBody>
          <a:bodyPr wrap="square" rtlCol="0">
            <a:spAutoFit/>
          </a:bodyPr>
          <a:lstStyle/>
          <a:p>
            <a:r>
              <a:rPr lang="en-US" sz="2100" b="1" dirty="0"/>
              <a:t>100</a:t>
            </a:r>
            <a:r>
              <a:rPr lang="en-US" sz="2100" dirty="0"/>
              <a:t>%</a:t>
            </a:r>
          </a:p>
        </p:txBody>
      </p:sp>
      <p:sp>
        <p:nvSpPr>
          <p:cNvPr id="14" name="TextBox 13"/>
          <p:cNvSpPr txBox="1"/>
          <p:nvPr/>
        </p:nvSpPr>
        <p:spPr>
          <a:xfrm>
            <a:off x="5345059" y="4715790"/>
            <a:ext cx="761238" cy="461665"/>
          </a:xfrm>
          <a:prstGeom prst="rect">
            <a:avLst/>
          </a:prstGeom>
          <a:noFill/>
        </p:spPr>
        <p:txBody>
          <a:bodyPr wrap="square" rtlCol="0">
            <a:spAutoFit/>
          </a:bodyPr>
          <a:lstStyle/>
          <a:p>
            <a:r>
              <a:rPr lang="en-US" sz="2400" b="1" dirty="0"/>
              <a:t>90</a:t>
            </a:r>
            <a:r>
              <a:rPr lang="en-US" sz="2400" dirty="0"/>
              <a:t>%</a:t>
            </a:r>
          </a:p>
        </p:txBody>
      </p:sp>
      <p:sp>
        <p:nvSpPr>
          <p:cNvPr id="15" name="TextBox 14"/>
          <p:cNvSpPr txBox="1"/>
          <p:nvPr/>
        </p:nvSpPr>
        <p:spPr>
          <a:xfrm>
            <a:off x="6089133" y="4715790"/>
            <a:ext cx="748396" cy="461665"/>
          </a:xfrm>
          <a:prstGeom prst="rect">
            <a:avLst/>
          </a:prstGeom>
          <a:noFill/>
        </p:spPr>
        <p:txBody>
          <a:bodyPr wrap="square" rtlCol="0">
            <a:spAutoFit/>
          </a:bodyPr>
          <a:lstStyle/>
          <a:p>
            <a:r>
              <a:rPr lang="en-US" sz="2400" b="1" dirty="0"/>
              <a:t>74</a:t>
            </a:r>
            <a:r>
              <a:rPr lang="en-US" sz="2400" dirty="0"/>
              <a:t>%</a:t>
            </a:r>
          </a:p>
        </p:txBody>
      </p:sp>
      <p:sp>
        <p:nvSpPr>
          <p:cNvPr id="16" name="TextBox 15"/>
          <p:cNvSpPr txBox="1"/>
          <p:nvPr/>
        </p:nvSpPr>
        <p:spPr>
          <a:xfrm>
            <a:off x="6923560" y="4715790"/>
            <a:ext cx="779970" cy="461665"/>
          </a:xfrm>
          <a:prstGeom prst="rect">
            <a:avLst/>
          </a:prstGeom>
          <a:noFill/>
        </p:spPr>
        <p:txBody>
          <a:bodyPr wrap="square" rtlCol="0">
            <a:spAutoFit/>
          </a:bodyPr>
          <a:lstStyle/>
          <a:p>
            <a:r>
              <a:rPr lang="en-US" sz="2400" b="1" dirty="0"/>
              <a:t>64</a:t>
            </a:r>
            <a:r>
              <a:rPr lang="en-US" sz="2400" dirty="0"/>
              <a:t>%</a:t>
            </a:r>
          </a:p>
        </p:txBody>
      </p:sp>
      <p:sp>
        <p:nvSpPr>
          <p:cNvPr id="19" name="Rectangle 18"/>
          <p:cNvSpPr/>
          <p:nvPr/>
        </p:nvSpPr>
        <p:spPr bwMode="white">
          <a:xfrm>
            <a:off x="1177130" y="2060430"/>
            <a:ext cx="757451" cy="3231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p:cNvSpPr/>
          <p:nvPr/>
        </p:nvSpPr>
        <p:spPr bwMode="white">
          <a:xfrm>
            <a:off x="2088109" y="5291735"/>
            <a:ext cx="5476165" cy="652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p:cNvSpPr txBox="1"/>
          <p:nvPr/>
        </p:nvSpPr>
        <p:spPr>
          <a:xfrm>
            <a:off x="1852685" y="5187216"/>
            <a:ext cx="1207828" cy="692497"/>
          </a:xfrm>
          <a:prstGeom prst="rect">
            <a:avLst/>
          </a:prstGeom>
          <a:noFill/>
        </p:spPr>
        <p:txBody>
          <a:bodyPr wrap="square" rtlCol="0">
            <a:spAutoFit/>
          </a:bodyPr>
          <a:lstStyle/>
          <a:p>
            <a:pPr algn="ctr"/>
            <a:r>
              <a:rPr lang="en-US" sz="2100" b="1" dirty="0"/>
              <a:t>A</a:t>
            </a:r>
            <a:endParaRPr lang="en-US" sz="1200" b="1" dirty="0"/>
          </a:p>
          <a:p>
            <a:pPr algn="ctr"/>
            <a:r>
              <a:rPr lang="en-US" b="1" dirty="0"/>
              <a:t>(N=287)</a:t>
            </a:r>
          </a:p>
        </p:txBody>
      </p:sp>
      <p:sp>
        <p:nvSpPr>
          <p:cNvPr id="24" name="TextBox 23"/>
          <p:cNvSpPr txBox="1"/>
          <p:nvPr/>
        </p:nvSpPr>
        <p:spPr>
          <a:xfrm>
            <a:off x="2657243" y="5187216"/>
            <a:ext cx="1207828" cy="692497"/>
          </a:xfrm>
          <a:prstGeom prst="rect">
            <a:avLst/>
          </a:prstGeom>
          <a:noFill/>
        </p:spPr>
        <p:txBody>
          <a:bodyPr wrap="square" rtlCol="0">
            <a:spAutoFit/>
          </a:bodyPr>
          <a:lstStyle/>
          <a:p>
            <a:pPr algn="ctr"/>
            <a:r>
              <a:rPr lang="en-US" sz="2100" b="1" dirty="0"/>
              <a:t>B1</a:t>
            </a:r>
          </a:p>
          <a:p>
            <a:pPr algn="ctr"/>
            <a:r>
              <a:rPr lang="en-US" b="1" dirty="0"/>
              <a:t>(N=74)</a:t>
            </a:r>
          </a:p>
        </p:txBody>
      </p:sp>
      <p:sp>
        <p:nvSpPr>
          <p:cNvPr id="25" name="TextBox 24"/>
          <p:cNvSpPr txBox="1"/>
          <p:nvPr/>
        </p:nvSpPr>
        <p:spPr>
          <a:xfrm>
            <a:off x="3451286" y="5187216"/>
            <a:ext cx="1207828" cy="692497"/>
          </a:xfrm>
          <a:prstGeom prst="rect">
            <a:avLst/>
          </a:prstGeom>
          <a:noFill/>
        </p:spPr>
        <p:txBody>
          <a:bodyPr wrap="square" rtlCol="0">
            <a:spAutoFit/>
          </a:bodyPr>
          <a:lstStyle/>
          <a:p>
            <a:pPr algn="ctr"/>
            <a:r>
              <a:rPr lang="en-US" sz="2100" b="1" dirty="0"/>
              <a:t>B2</a:t>
            </a:r>
          </a:p>
          <a:p>
            <a:pPr algn="ctr"/>
            <a:r>
              <a:rPr lang="en-US" b="1" dirty="0"/>
              <a:t>(N=72)</a:t>
            </a:r>
          </a:p>
        </p:txBody>
      </p:sp>
      <p:sp>
        <p:nvSpPr>
          <p:cNvPr id="26" name="TextBox 25"/>
          <p:cNvSpPr txBox="1"/>
          <p:nvPr/>
        </p:nvSpPr>
        <p:spPr>
          <a:xfrm>
            <a:off x="4232513" y="5187216"/>
            <a:ext cx="1207828" cy="692497"/>
          </a:xfrm>
          <a:prstGeom prst="rect">
            <a:avLst/>
          </a:prstGeom>
          <a:noFill/>
        </p:spPr>
        <p:txBody>
          <a:bodyPr wrap="square" rtlCol="0">
            <a:spAutoFit/>
          </a:bodyPr>
          <a:lstStyle/>
          <a:p>
            <a:pPr algn="ctr"/>
            <a:r>
              <a:rPr lang="en-US" sz="2100" b="1" dirty="0"/>
              <a:t>B3</a:t>
            </a:r>
          </a:p>
          <a:p>
            <a:pPr algn="ctr"/>
            <a:r>
              <a:rPr lang="en-US" b="1" dirty="0"/>
              <a:t>(N=8)</a:t>
            </a:r>
          </a:p>
        </p:txBody>
      </p:sp>
      <p:sp>
        <p:nvSpPr>
          <p:cNvPr id="27" name="TextBox 26"/>
          <p:cNvSpPr txBox="1"/>
          <p:nvPr/>
        </p:nvSpPr>
        <p:spPr>
          <a:xfrm>
            <a:off x="5029643" y="5187216"/>
            <a:ext cx="1207828" cy="692497"/>
          </a:xfrm>
          <a:prstGeom prst="rect">
            <a:avLst/>
          </a:prstGeom>
          <a:noFill/>
        </p:spPr>
        <p:txBody>
          <a:bodyPr wrap="square" rtlCol="0">
            <a:spAutoFit/>
          </a:bodyPr>
          <a:lstStyle/>
          <a:p>
            <a:pPr algn="ctr"/>
            <a:r>
              <a:rPr lang="en-US" sz="2100" b="1" dirty="0"/>
              <a:t>C</a:t>
            </a:r>
          </a:p>
          <a:p>
            <a:pPr algn="ctr"/>
            <a:r>
              <a:rPr lang="en-US" b="1" dirty="0"/>
              <a:t>(N=74)</a:t>
            </a:r>
          </a:p>
        </p:txBody>
      </p:sp>
      <p:sp>
        <p:nvSpPr>
          <p:cNvPr id="28" name="TextBox 27"/>
          <p:cNvSpPr txBox="1"/>
          <p:nvPr/>
        </p:nvSpPr>
        <p:spPr>
          <a:xfrm>
            <a:off x="5837294" y="5187216"/>
            <a:ext cx="1207828" cy="692497"/>
          </a:xfrm>
          <a:prstGeom prst="rect">
            <a:avLst/>
          </a:prstGeom>
          <a:noFill/>
        </p:spPr>
        <p:txBody>
          <a:bodyPr wrap="square" rtlCol="0">
            <a:spAutoFit/>
          </a:bodyPr>
          <a:lstStyle/>
          <a:p>
            <a:pPr algn="ctr"/>
            <a:r>
              <a:rPr lang="en-US" sz="2100" b="1" dirty="0"/>
              <a:t>D</a:t>
            </a:r>
          </a:p>
          <a:p>
            <a:pPr algn="ctr"/>
            <a:r>
              <a:rPr lang="en-US" b="1" dirty="0"/>
              <a:t>(N=74)</a:t>
            </a:r>
          </a:p>
        </p:txBody>
      </p:sp>
      <p:sp>
        <p:nvSpPr>
          <p:cNvPr id="29" name="TextBox 28"/>
          <p:cNvSpPr txBox="1"/>
          <p:nvPr/>
        </p:nvSpPr>
        <p:spPr>
          <a:xfrm>
            <a:off x="6609695" y="5187216"/>
            <a:ext cx="1207828" cy="692497"/>
          </a:xfrm>
          <a:prstGeom prst="rect">
            <a:avLst/>
          </a:prstGeom>
          <a:noFill/>
        </p:spPr>
        <p:txBody>
          <a:bodyPr wrap="square" rtlCol="0">
            <a:spAutoFit/>
          </a:bodyPr>
          <a:lstStyle/>
          <a:p>
            <a:pPr algn="ctr"/>
            <a:r>
              <a:rPr lang="en-US" sz="2100" b="1" dirty="0"/>
              <a:t>Total</a:t>
            </a:r>
          </a:p>
          <a:p>
            <a:pPr algn="ctr"/>
            <a:r>
              <a:rPr lang="en-US" b="1" dirty="0"/>
              <a:t>(N=545)</a:t>
            </a:r>
          </a:p>
        </p:txBody>
      </p:sp>
      <p:sp>
        <p:nvSpPr>
          <p:cNvPr id="22" name="TextBox 21"/>
          <p:cNvSpPr txBox="1"/>
          <p:nvPr/>
        </p:nvSpPr>
        <p:spPr>
          <a:xfrm rot="16200000">
            <a:off x="133861" y="3360941"/>
            <a:ext cx="1985750" cy="461665"/>
          </a:xfrm>
          <a:prstGeom prst="rect">
            <a:avLst/>
          </a:prstGeom>
          <a:noFill/>
        </p:spPr>
        <p:txBody>
          <a:bodyPr wrap="square" rtlCol="0">
            <a:spAutoFit/>
          </a:bodyPr>
          <a:lstStyle/>
          <a:p>
            <a:pPr algn="ctr"/>
            <a:r>
              <a:rPr lang="en-US" sz="2400" dirty="0"/>
              <a:t>Percent (%)</a:t>
            </a:r>
          </a:p>
        </p:txBody>
      </p:sp>
      <p:sp>
        <p:nvSpPr>
          <p:cNvPr id="23" name="TextBox 22"/>
          <p:cNvSpPr txBox="1"/>
          <p:nvPr/>
        </p:nvSpPr>
        <p:spPr>
          <a:xfrm>
            <a:off x="1747406" y="4980772"/>
            <a:ext cx="320922" cy="415498"/>
          </a:xfrm>
          <a:prstGeom prst="rect">
            <a:avLst/>
          </a:prstGeom>
          <a:noFill/>
        </p:spPr>
        <p:txBody>
          <a:bodyPr wrap="none" rtlCol="0">
            <a:spAutoFit/>
          </a:bodyPr>
          <a:lstStyle/>
          <a:p>
            <a:r>
              <a:rPr lang="en-US" sz="2100" b="1" dirty="0"/>
              <a:t>0</a:t>
            </a:r>
          </a:p>
        </p:txBody>
      </p:sp>
      <p:sp>
        <p:nvSpPr>
          <p:cNvPr id="32" name="TextBox 31"/>
          <p:cNvSpPr txBox="1"/>
          <p:nvPr/>
        </p:nvSpPr>
        <p:spPr>
          <a:xfrm>
            <a:off x="1610361" y="4388427"/>
            <a:ext cx="457176" cy="415498"/>
          </a:xfrm>
          <a:prstGeom prst="rect">
            <a:avLst/>
          </a:prstGeom>
          <a:noFill/>
        </p:spPr>
        <p:txBody>
          <a:bodyPr wrap="none" rtlCol="0">
            <a:spAutoFit/>
          </a:bodyPr>
          <a:lstStyle/>
          <a:p>
            <a:r>
              <a:rPr lang="en-US" sz="2100" b="1" dirty="0"/>
              <a:t>20</a:t>
            </a:r>
          </a:p>
        </p:txBody>
      </p:sp>
      <p:sp>
        <p:nvSpPr>
          <p:cNvPr id="33" name="TextBox 32"/>
          <p:cNvSpPr txBox="1"/>
          <p:nvPr/>
        </p:nvSpPr>
        <p:spPr>
          <a:xfrm>
            <a:off x="1610361" y="3795772"/>
            <a:ext cx="457176" cy="415498"/>
          </a:xfrm>
          <a:prstGeom prst="rect">
            <a:avLst/>
          </a:prstGeom>
          <a:noFill/>
        </p:spPr>
        <p:txBody>
          <a:bodyPr wrap="none" rtlCol="0">
            <a:spAutoFit/>
          </a:bodyPr>
          <a:lstStyle/>
          <a:p>
            <a:r>
              <a:rPr lang="en-US" sz="2100" b="1" dirty="0"/>
              <a:t>40</a:t>
            </a:r>
          </a:p>
        </p:txBody>
      </p:sp>
      <p:sp>
        <p:nvSpPr>
          <p:cNvPr id="34" name="TextBox 33"/>
          <p:cNvSpPr txBox="1"/>
          <p:nvPr/>
        </p:nvSpPr>
        <p:spPr>
          <a:xfrm>
            <a:off x="1610361" y="3203801"/>
            <a:ext cx="457176" cy="415498"/>
          </a:xfrm>
          <a:prstGeom prst="rect">
            <a:avLst/>
          </a:prstGeom>
          <a:noFill/>
        </p:spPr>
        <p:txBody>
          <a:bodyPr wrap="none" rtlCol="0">
            <a:spAutoFit/>
          </a:bodyPr>
          <a:lstStyle/>
          <a:p>
            <a:r>
              <a:rPr lang="en-US" sz="2100" b="1" dirty="0"/>
              <a:t>60</a:t>
            </a:r>
          </a:p>
        </p:txBody>
      </p:sp>
      <p:sp>
        <p:nvSpPr>
          <p:cNvPr id="35" name="TextBox 34"/>
          <p:cNvSpPr txBox="1"/>
          <p:nvPr/>
        </p:nvSpPr>
        <p:spPr>
          <a:xfrm>
            <a:off x="1610361" y="2599888"/>
            <a:ext cx="457176" cy="415498"/>
          </a:xfrm>
          <a:prstGeom prst="rect">
            <a:avLst/>
          </a:prstGeom>
          <a:noFill/>
        </p:spPr>
        <p:txBody>
          <a:bodyPr wrap="none" rtlCol="0">
            <a:spAutoFit/>
          </a:bodyPr>
          <a:lstStyle/>
          <a:p>
            <a:r>
              <a:rPr lang="en-US" sz="2100" b="1" dirty="0"/>
              <a:t>80</a:t>
            </a:r>
          </a:p>
        </p:txBody>
      </p:sp>
      <p:sp>
        <p:nvSpPr>
          <p:cNvPr id="36" name="TextBox 35"/>
          <p:cNvSpPr txBox="1"/>
          <p:nvPr/>
        </p:nvSpPr>
        <p:spPr>
          <a:xfrm>
            <a:off x="1473296" y="2054698"/>
            <a:ext cx="593432" cy="415498"/>
          </a:xfrm>
          <a:prstGeom prst="rect">
            <a:avLst/>
          </a:prstGeom>
          <a:noFill/>
        </p:spPr>
        <p:txBody>
          <a:bodyPr wrap="none" rtlCol="0">
            <a:spAutoFit/>
          </a:bodyPr>
          <a:lstStyle/>
          <a:p>
            <a:r>
              <a:rPr lang="en-US" sz="2100" b="1" dirty="0"/>
              <a:t>100</a:t>
            </a:r>
          </a:p>
        </p:txBody>
      </p:sp>
      <p:pic>
        <p:nvPicPr>
          <p:cNvPr id="3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3609" y="275578"/>
            <a:ext cx="1500667" cy="596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085526" y="4051987"/>
            <a:ext cx="705983" cy="692497"/>
          </a:xfrm>
          <a:prstGeom prst="rect">
            <a:avLst/>
          </a:prstGeom>
        </p:spPr>
        <p:txBody>
          <a:bodyPr wrap="square">
            <a:spAutoFit/>
          </a:bodyPr>
          <a:lstStyle/>
          <a:p>
            <a:pPr algn="ctr">
              <a:spcBef>
                <a:spcPts val="375"/>
              </a:spcBef>
              <a:spcAft>
                <a:spcPts val="450"/>
              </a:spcAft>
              <a:defRPr/>
            </a:pPr>
            <a:r>
              <a:rPr lang="en-US" sz="1050" b="1" dirty="0">
                <a:solidFill>
                  <a:prstClr val="black"/>
                </a:solidFill>
                <a:ea typeface="Arial" charset="0"/>
                <a:cs typeface="Arial" charset="0"/>
              </a:rPr>
              <a:t>Continue </a:t>
            </a:r>
          </a:p>
          <a:p>
            <a:pPr algn="ctr">
              <a:spcBef>
                <a:spcPts val="375"/>
              </a:spcBef>
              <a:spcAft>
                <a:spcPts val="450"/>
              </a:spcAft>
              <a:defRPr/>
            </a:pPr>
            <a:r>
              <a:rPr lang="en-US" sz="1050" b="1" dirty="0">
                <a:solidFill>
                  <a:prstClr val="black"/>
                </a:solidFill>
                <a:ea typeface="Arial" charset="0"/>
                <a:cs typeface="Arial" charset="0"/>
              </a:rPr>
              <a:t>2nd line ART </a:t>
            </a:r>
          </a:p>
        </p:txBody>
      </p:sp>
      <p:sp>
        <p:nvSpPr>
          <p:cNvPr id="4" name="Rectángulo 3"/>
          <p:cNvSpPr/>
          <p:nvPr/>
        </p:nvSpPr>
        <p:spPr>
          <a:xfrm>
            <a:off x="2864831" y="3951793"/>
            <a:ext cx="861597" cy="738664"/>
          </a:xfrm>
          <a:prstGeom prst="rect">
            <a:avLst/>
          </a:prstGeom>
        </p:spPr>
        <p:txBody>
          <a:bodyPr wrap="square">
            <a:spAutoFit/>
          </a:bodyPr>
          <a:lstStyle/>
          <a:p>
            <a:pPr algn="ctr">
              <a:spcBef>
                <a:spcPts val="375"/>
              </a:spcBef>
              <a:spcAft>
                <a:spcPts val="450"/>
              </a:spcAft>
            </a:pPr>
            <a:r>
              <a:rPr lang="en-US" altLang="en-US" sz="1050" b="1" dirty="0">
                <a:solidFill>
                  <a:prstClr val="black"/>
                </a:solidFill>
                <a:ea typeface="Arial" charset="0"/>
                <a:cs typeface="Arial" charset="0"/>
              </a:rPr>
              <a:t>Best available NRTIs, RAL   &amp; DRV/r </a:t>
            </a:r>
          </a:p>
        </p:txBody>
      </p:sp>
      <p:sp>
        <p:nvSpPr>
          <p:cNvPr id="5" name="Rectángulo 4"/>
          <p:cNvSpPr/>
          <p:nvPr/>
        </p:nvSpPr>
        <p:spPr>
          <a:xfrm>
            <a:off x="3603277" y="3816750"/>
            <a:ext cx="963662" cy="892552"/>
          </a:xfrm>
          <a:prstGeom prst="rect">
            <a:avLst/>
          </a:prstGeom>
        </p:spPr>
        <p:txBody>
          <a:bodyPr wrap="square">
            <a:spAutoFit/>
          </a:bodyPr>
          <a:lstStyle/>
          <a:p>
            <a:pPr algn="ctr">
              <a:spcBef>
                <a:spcPts val="375"/>
              </a:spcBef>
              <a:defRPr/>
            </a:pPr>
            <a:endParaRPr lang="en-US" altLang="en-US" sz="1050" dirty="0">
              <a:solidFill>
                <a:prstClr val="black"/>
              </a:solidFill>
              <a:ea typeface="Arial" charset="0"/>
              <a:cs typeface="Arial" charset="0"/>
            </a:endParaRPr>
          </a:p>
          <a:p>
            <a:pPr algn="ctr">
              <a:spcBef>
                <a:spcPts val="375"/>
              </a:spcBef>
              <a:defRPr/>
            </a:pPr>
            <a:r>
              <a:rPr lang="en-US" altLang="pt-BR" sz="1050" b="1" dirty="0">
                <a:solidFill>
                  <a:prstClr val="black"/>
                </a:solidFill>
                <a:ea typeface="Arial" charset="0"/>
                <a:cs typeface="Arial" charset="0"/>
              </a:rPr>
              <a:t>ETR, </a:t>
            </a:r>
          </a:p>
          <a:p>
            <a:pPr algn="ctr">
              <a:spcBef>
                <a:spcPts val="375"/>
              </a:spcBef>
              <a:defRPr/>
            </a:pPr>
            <a:r>
              <a:rPr lang="en-US" altLang="pt-BR" sz="1050" b="1" dirty="0">
                <a:solidFill>
                  <a:prstClr val="black"/>
                </a:solidFill>
                <a:ea typeface="Arial" charset="0"/>
                <a:cs typeface="Arial" charset="0"/>
              </a:rPr>
              <a:t>DRV/r </a:t>
            </a:r>
          </a:p>
          <a:p>
            <a:pPr algn="ctr">
              <a:spcBef>
                <a:spcPts val="375"/>
              </a:spcBef>
              <a:defRPr/>
            </a:pPr>
            <a:r>
              <a:rPr lang="en-US" altLang="pt-BR" sz="1050" b="1" dirty="0">
                <a:solidFill>
                  <a:prstClr val="black"/>
                </a:solidFill>
                <a:ea typeface="Arial" charset="0"/>
                <a:cs typeface="Arial" charset="0"/>
              </a:rPr>
              <a:t>&amp; RAL</a:t>
            </a:r>
          </a:p>
        </p:txBody>
      </p:sp>
      <p:sp>
        <p:nvSpPr>
          <p:cNvPr id="10" name="Rectángulo 9"/>
          <p:cNvSpPr/>
          <p:nvPr/>
        </p:nvSpPr>
        <p:spPr>
          <a:xfrm>
            <a:off x="6021763" y="3719029"/>
            <a:ext cx="857928" cy="807913"/>
          </a:xfrm>
          <a:prstGeom prst="rect">
            <a:avLst/>
          </a:prstGeom>
        </p:spPr>
        <p:txBody>
          <a:bodyPr wrap="none">
            <a:spAutoFit/>
          </a:bodyPr>
          <a:lstStyle/>
          <a:p>
            <a:pPr algn="ctr">
              <a:spcBef>
                <a:spcPts val="375"/>
              </a:spcBef>
              <a:spcAft>
                <a:spcPts val="450"/>
              </a:spcAft>
              <a:defRPr/>
            </a:pPr>
            <a:r>
              <a:rPr lang="en-US" altLang="en-US" sz="1050" b="1" dirty="0">
                <a:solidFill>
                  <a:prstClr val="black"/>
                </a:solidFill>
                <a:ea typeface="Arial" charset="0"/>
                <a:cs typeface="Arial" charset="0"/>
              </a:rPr>
              <a:t>Not eligible </a:t>
            </a:r>
          </a:p>
          <a:p>
            <a:pPr algn="ctr">
              <a:spcBef>
                <a:spcPts val="375"/>
              </a:spcBef>
              <a:spcAft>
                <a:spcPts val="450"/>
              </a:spcAft>
              <a:defRPr/>
            </a:pPr>
            <a:r>
              <a:rPr lang="en-US" altLang="en-US" sz="1050" b="1" dirty="0">
                <a:solidFill>
                  <a:prstClr val="black"/>
                </a:solidFill>
                <a:ea typeface="Arial" charset="0"/>
                <a:cs typeface="Arial" charset="0"/>
              </a:rPr>
              <a:t>for Cohorts</a:t>
            </a:r>
          </a:p>
          <a:p>
            <a:pPr algn="ctr">
              <a:spcBef>
                <a:spcPts val="375"/>
              </a:spcBef>
              <a:spcAft>
                <a:spcPts val="450"/>
              </a:spcAft>
              <a:defRPr/>
            </a:pPr>
            <a:r>
              <a:rPr lang="en-US" altLang="en-US" sz="1050" b="1" dirty="0">
                <a:solidFill>
                  <a:prstClr val="black"/>
                </a:solidFill>
                <a:ea typeface="Arial" charset="0"/>
                <a:cs typeface="Arial" charset="0"/>
              </a:rPr>
              <a:t> A, B, or C</a:t>
            </a:r>
          </a:p>
        </p:txBody>
      </p:sp>
      <p:sp>
        <p:nvSpPr>
          <p:cNvPr id="17" name="CuadroTexto 16"/>
          <p:cNvSpPr txBox="1"/>
          <p:nvPr/>
        </p:nvSpPr>
        <p:spPr>
          <a:xfrm>
            <a:off x="6982257" y="4188187"/>
            <a:ext cx="524631" cy="300082"/>
          </a:xfrm>
          <a:prstGeom prst="rect">
            <a:avLst/>
          </a:prstGeom>
          <a:noFill/>
        </p:spPr>
        <p:txBody>
          <a:bodyPr wrap="none" rtlCol="0">
            <a:spAutoFit/>
          </a:bodyPr>
          <a:lstStyle/>
          <a:p>
            <a:r>
              <a:rPr lang="es-AR" sz="1350" dirty="0"/>
              <a:t>Total</a:t>
            </a:r>
          </a:p>
        </p:txBody>
      </p:sp>
      <p:sp>
        <p:nvSpPr>
          <p:cNvPr id="18" name="Rectángulo 17"/>
          <p:cNvSpPr/>
          <p:nvPr/>
        </p:nvSpPr>
        <p:spPr>
          <a:xfrm>
            <a:off x="5135932" y="3263538"/>
            <a:ext cx="1020265" cy="1377300"/>
          </a:xfrm>
          <a:prstGeom prst="rect">
            <a:avLst/>
          </a:prstGeom>
        </p:spPr>
        <p:txBody>
          <a:bodyPr wrap="square">
            <a:spAutoFit/>
          </a:bodyPr>
          <a:lstStyle/>
          <a:p>
            <a:pPr algn="ctr"/>
            <a:r>
              <a:rPr lang="en-US" altLang="pt-BR" sz="1050" dirty="0">
                <a:ea typeface="Arial" charset="0"/>
                <a:cs typeface="Arial" charset="0"/>
              </a:rPr>
              <a:t>Resistant to LPV/r &amp; ETR</a:t>
            </a:r>
            <a:endParaRPr lang="en-US" altLang="en-US" sz="1050" dirty="0">
              <a:ea typeface="Arial" charset="0"/>
              <a:cs typeface="Arial" charset="0"/>
            </a:endParaRPr>
          </a:p>
          <a:p>
            <a:pPr algn="ctr"/>
            <a:endParaRPr lang="en-US" altLang="en-US" sz="1050" dirty="0">
              <a:solidFill>
                <a:schemeClr val="bg1"/>
              </a:solidFill>
              <a:ea typeface="Arial" charset="0"/>
              <a:cs typeface="Arial" charset="0"/>
            </a:endParaRPr>
          </a:p>
          <a:p>
            <a:pPr algn="ctr"/>
            <a:endParaRPr lang="en-US" altLang="en-US" sz="1050" dirty="0">
              <a:solidFill>
                <a:schemeClr val="bg1"/>
              </a:solidFill>
              <a:ea typeface="Arial" charset="0"/>
              <a:cs typeface="Arial" charset="0"/>
            </a:endParaRPr>
          </a:p>
          <a:p>
            <a:pPr algn="ctr">
              <a:spcBef>
                <a:spcPts val="375"/>
              </a:spcBef>
              <a:defRPr/>
            </a:pPr>
            <a:r>
              <a:rPr lang="en-US" altLang="en-US" sz="1050" b="1" dirty="0">
                <a:ea typeface="Arial" charset="0"/>
                <a:cs typeface="Arial" charset="0"/>
              </a:rPr>
              <a:t>RAL, </a:t>
            </a:r>
          </a:p>
          <a:p>
            <a:pPr algn="ctr">
              <a:spcBef>
                <a:spcPts val="375"/>
              </a:spcBef>
              <a:defRPr/>
            </a:pPr>
            <a:r>
              <a:rPr lang="en-US" altLang="en-US" sz="1050" b="1" dirty="0">
                <a:ea typeface="Arial" charset="0"/>
                <a:cs typeface="Arial" charset="0"/>
              </a:rPr>
              <a:t>DRV/r &amp;</a:t>
            </a:r>
          </a:p>
          <a:p>
            <a:pPr algn="ctr">
              <a:spcBef>
                <a:spcPts val="375"/>
              </a:spcBef>
              <a:defRPr/>
            </a:pPr>
            <a:r>
              <a:rPr lang="en-US" altLang="en-US" sz="1050" b="1" dirty="0">
                <a:ea typeface="Arial" charset="0"/>
                <a:cs typeface="Arial" charset="0"/>
              </a:rPr>
              <a:t>TDF/FTC</a:t>
            </a:r>
            <a:endParaRPr lang="pt-BR" altLang="en-US" sz="1050" b="1" dirty="0">
              <a:ea typeface="Arial" charset="0"/>
              <a:cs typeface="Arial" charset="0"/>
            </a:endParaRPr>
          </a:p>
        </p:txBody>
      </p:sp>
      <p:sp>
        <p:nvSpPr>
          <p:cNvPr id="30" name="Rectángulo 29"/>
          <p:cNvSpPr/>
          <p:nvPr/>
        </p:nvSpPr>
        <p:spPr>
          <a:xfrm>
            <a:off x="4380289" y="3842012"/>
            <a:ext cx="910661" cy="1054135"/>
          </a:xfrm>
          <a:prstGeom prst="rect">
            <a:avLst/>
          </a:prstGeom>
        </p:spPr>
        <p:txBody>
          <a:bodyPr wrap="square">
            <a:spAutoFit/>
          </a:bodyPr>
          <a:lstStyle/>
          <a:p>
            <a:pPr algn="ctr">
              <a:spcBef>
                <a:spcPts val="375"/>
              </a:spcBef>
              <a:defRPr/>
            </a:pPr>
            <a:r>
              <a:rPr lang="en-US" altLang="pt-BR" sz="1050" b="1" dirty="0">
                <a:ea typeface="Arial" charset="0"/>
                <a:cs typeface="Arial" charset="0"/>
              </a:rPr>
              <a:t>Best       available </a:t>
            </a:r>
          </a:p>
          <a:p>
            <a:pPr algn="ctr">
              <a:spcBef>
                <a:spcPts val="375"/>
              </a:spcBef>
              <a:defRPr/>
            </a:pPr>
            <a:r>
              <a:rPr lang="en-US" altLang="pt-BR" sz="1050" b="1" dirty="0">
                <a:ea typeface="Arial" charset="0"/>
                <a:cs typeface="Arial" charset="0"/>
              </a:rPr>
              <a:t>NRTIs, </a:t>
            </a:r>
          </a:p>
          <a:p>
            <a:pPr algn="ctr">
              <a:spcBef>
                <a:spcPts val="375"/>
              </a:spcBef>
              <a:defRPr/>
            </a:pPr>
            <a:r>
              <a:rPr lang="en-US" altLang="pt-BR" sz="1050" b="1" dirty="0">
                <a:ea typeface="Arial" charset="0"/>
                <a:cs typeface="Arial" charset="0"/>
              </a:rPr>
              <a:t>DRV/r &amp;</a:t>
            </a:r>
          </a:p>
          <a:p>
            <a:pPr algn="ctr">
              <a:spcBef>
                <a:spcPts val="375"/>
              </a:spcBef>
              <a:defRPr/>
            </a:pPr>
            <a:r>
              <a:rPr lang="en-US" altLang="pt-BR" sz="1050" b="1" dirty="0">
                <a:ea typeface="Arial" charset="0"/>
                <a:cs typeface="Arial" charset="0"/>
              </a:rPr>
              <a:t> RAL</a:t>
            </a:r>
          </a:p>
        </p:txBody>
      </p:sp>
      <p:sp>
        <p:nvSpPr>
          <p:cNvPr id="31" name="CuadroTexto 30"/>
          <p:cNvSpPr txBox="1"/>
          <p:nvPr/>
        </p:nvSpPr>
        <p:spPr>
          <a:xfrm>
            <a:off x="7765307" y="5935641"/>
            <a:ext cx="1130438" cy="338554"/>
          </a:xfrm>
          <a:prstGeom prst="rect">
            <a:avLst/>
          </a:prstGeom>
          <a:noFill/>
        </p:spPr>
        <p:txBody>
          <a:bodyPr wrap="none" rtlCol="0">
            <a:spAutoFit/>
          </a:bodyPr>
          <a:lstStyle/>
          <a:p>
            <a:pPr algn="r"/>
            <a:r>
              <a:rPr lang="es-AR" sz="800" i="1" dirty="0" err="1"/>
              <a:t>Grinjztejn</a:t>
            </a:r>
            <a:r>
              <a:rPr lang="es-AR" sz="800" i="1" dirty="0"/>
              <a:t> B: </a:t>
            </a:r>
          </a:p>
          <a:p>
            <a:pPr algn="r"/>
            <a:r>
              <a:rPr lang="es-AR" sz="800" i="1" dirty="0"/>
              <a:t>CROI 2018, </a:t>
            </a:r>
            <a:r>
              <a:rPr lang="es-AR" sz="800" i="1" dirty="0" err="1"/>
              <a:t>Abstr</a:t>
            </a:r>
            <a:r>
              <a:rPr lang="es-AR" sz="800" i="1" dirty="0"/>
              <a:t> 30 LB</a:t>
            </a:r>
          </a:p>
        </p:txBody>
      </p:sp>
      <p:sp>
        <p:nvSpPr>
          <p:cNvPr id="38" name="Rectángulo 37"/>
          <p:cNvSpPr/>
          <p:nvPr/>
        </p:nvSpPr>
        <p:spPr>
          <a:xfrm>
            <a:off x="2073241" y="3015508"/>
            <a:ext cx="782393"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spcBef>
                <a:spcPts val="375"/>
              </a:spcBef>
              <a:spcAft>
                <a:spcPts val="450"/>
              </a:spcAft>
              <a:defRPr/>
            </a:pPr>
            <a:r>
              <a:rPr lang="en-US" sz="1000" dirty="0">
                <a:solidFill>
                  <a:schemeClr val="tx1"/>
                </a:solidFill>
                <a:ea typeface="Arial" charset="0"/>
                <a:cs typeface="Arial" charset="0"/>
              </a:rPr>
              <a:t>No LPV/r resistance;` Susceptible to ≥1 NRTI</a:t>
            </a:r>
          </a:p>
        </p:txBody>
      </p:sp>
      <p:sp>
        <p:nvSpPr>
          <p:cNvPr id="41" name="Rectángulo 40"/>
          <p:cNvSpPr/>
          <p:nvPr/>
        </p:nvSpPr>
        <p:spPr>
          <a:xfrm>
            <a:off x="2549620" y="3220339"/>
            <a:ext cx="4572000" cy="646331"/>
          </a:xfrm>
          <a:prstGeom prst="rect">
            <a:avLst/>
          </a:prstGeom>
        </p:spPr>
        <p:txBody>
          <a:bodyPr>
            <a:spAutoFit/>
          </a:bodyPr>
          <a:lstStyle/>
          <a:p>
            <a:pPr algn="ctr"/>
            <a:r>
              <a:rPr lang="en-US" altLang="en-US" sz="900" dirty="0">
                <a:solidFill>
                  <a:schemeClr val="bg1"/>
                </a:solidFill>
                <a:ea typeface="Arial" charset="0"/>
                <a:cs typeface="Arial" charset="0"/>
              </a:rPr>
              <a:t>Resistant</a:t>
            </a:r>
          </a:p>
          <a:p>
            <a:pPr algn="ctr"/>
            <a:r>
              <a:rPr lang="en-US" altLang="en-US" sz="900" dirty="0">
                <a:solidFill>
                  <a:schemeClr val="bg1"/>
                </a:solidFill>
                <a:ea typeface="Arial" charset="0"/>
                <a:cs typeface="Arial" charset="0"/>
              </a:rPr>
              <a:t> to LPV/r; </a:t>
            </a:r>
          </a:p>
          <a:p>
            <a:pPr algn="ctr"/>
            <a:r>
              <a:rPr lang="en-US" altLang="en-US" sz="900" dirty="0">
                <a:solidFill>
                  <a:schemeClr val="bg1"/>
                </a:solidFill>
                <a:ea typeface="Arial" charset="0"/>
                <a:cs typeface="Arial" charset="0"/>
              </a:rPr>
              <a:t> susceptible</a:t>
            </a:r>
          </a:p>
          <a:p>
            <a:pPr algn="ctr"/>
            <a:r>
              <a:rPr lang="en-US" altLang="en-US" sz="900" dirty="0">
                <a:solidFill>
                  <a:schemeClr val="bg1"/>
                </a:solidFill>
                <a:ea typeface="Arial" charset="0"/>
                <a:cs typeface="Arial" charset="0"/>
              </a:rPr>
              <a:t> to ETR</a:t>
            </a:r>
          </a:p>
        </p:txBody>
      </p:sp>
      <p:sp>
        <p:nvSpPr>
          <p:cNvPr id="42" name="Rectángulo 41"/>
          <p:cNvSpPr/>
          <p:nvPr/>
        </p:nvSpPr>
        <p:spPr>
          <a:xfrm>
            <a:off x="973365" y="3264858"/>
            <a:ext cx="4572000" cy="738664"/>
          </a:xfrm>
          <a:prstGeom prst="rect">
            <a:avLst/>
          </a:prstGeom>
        </p:spPr>
        <p:txBody>
          <a:bodyPr>
            <a:spAutoFit/>
          </a:bodyPr>
          <a:lstStyle/>
          <a:p>
            <a:pPr algn="ctr"/>
            <a:r>
              <a:rPr lang="en-US" altLang="en-US" sz="1050" dirty="0">
                <a:solidFill>
                  <a:schemeClr val="bg1"/>
                </a:solidFill>
                <a:ea typeface="Arial" charset="0"/>
                <a:cs typeface="Arial" charset="0"/>
              </a:rPr>
              <a:t>Resistant</a:t>
            </a:r>
          </a:p>
          <a:p>
            <a:pPr algn="ctr"/>
            <a:r>
              <a:rPr lang="en-US" altLang="en-US" sz="1050" dirty="0">
                <a:solidFill>
                  <a:schemeClr val="bg1"/>
                </a:solidFill>
                <a:ea typeface="Arial" charset="0"/>
                <a:cs typeface="Arial" charset="0"/>
              </a:rPr>
              <a:t> to LPV/r; </a:t>
            </a:r>
          </a:p>
          <a:p>
            <a:pPr algn="ctr"/>
            <a:r>
              <a:rPr lang="en-US" altLang="en-US" sz="1050" dirty="0">
                <a:solidFill>
                  <a:schemeClr val="bg1"/>
                </a:solidFill>
                <a:ea typeface="Arial" charset="0"/>
                <a:cs typeface="Arial" charset="0"/>
              </a:rPr>
              <a:t> susceptible</a:t>
            </a:r>
          </a:p>
          <a:p>
            <a:pPr algn="ctr"/>
            <a:r>
              <a:rPr lang="en-US" altLang="en-US" sz="1050" dirty="0">
                <a:solidFill>
                  <a:schemeClr val="bg1"/>
                </a:solidFill>
                <a:ea typeface="Arial" charset="0"/>
                <a:cs typeface="Arial" charset="0"/>
              </a:rPr>
              <a:t> to ETR</a:t>
            </a:r>
          </a:p>
        </p:txBody>
      </p:sp>
      <p:sp>
        <p:nvSpPr>
          <p:cNvPr id="43" name="CuadroTexto 42"/>
          <p:cNvSpPr txBox="1"/>
          <p:nvPr/>
        </p:nvSpPr>
        <p:spPr>
          <a:xfrm>
            <a:off x="3662259" y="3276267"/>
            <a:ext cx="800219" cy="946413"/>
          </a:xfrm>
          <a:prstGeom prst="rect">
            <a:avLst/>
          </a:prstGeom>
          <a:noFill/>
        </p:spPr>
        <p:txBody>
          <a:bodyPr wrap="none" rtlCol="0">
            <a:spAutoFit/>
          </a:bodyPr>
          <a:lstStyle/>
          <a:p>
            <a:pPr algn="ctr"/>
            <a:r>
              <a:rPr lang="en-US" altLang="en-US" sz="1050" dirty="0">
                <a:ea typeface="Arial" charset="0"/>
                <a:cs typeface="Arial" charset="0"/>
              </a:rPr>
              <a:t>Resistant</a:t>
            </a:r>
          </a:p>
          <a:p>
            <a:pPr algn="ctr"/>
            <a:r>
              <a:rPr lang="en-US" altLang="en-US" sz="1050" dirty="0">
                <a:ea typeface="Arial" charset="0"/>
                <a:cs typeface="Arial" charset="0"/>
              </a:rPr>
              <a:t> to LPV/r;  </a:t>
            </a:r>
          </a:p>
          <a:p>
            <a:pPr algn="ctr"/>
            <a:r>
              <a:rPr lang="en-US" altLang="en-US" sz="1050" dirty="0">
                <a:ea typeface="Arial" charset="0"/>
                <a:cs typeface="Arial" charset="0"/>
              </a:rPr>
              <a:t>susceptible</a:t>
            </a:r>
          </a:p>
          <a:p>
            <a:pPr algn="ctr"/>
            <a:r>
              <a:rPr lang="en-US" altLang="en-US" sz="1050" dirty="0">
                <a:ea typeface="Arial" charset="0"/>
                <a:cs typeface="Arial" charset="0"/>
              </a:rPr>
              <a:t> to ETR </a:t>
            </a:r>
          </a:p>
          <a:p>
            <a:endParaRPr lang="es-AR" sz="1350" dirty="0"/>
          </a:p>
        </p:txBody>
      </p:sp>
      <p:sp>
        <p:nvSpPr>
          <p:cNvPr id="44" name="CuadroTexto 43"/>
          <p:cNvSpPr txBox="1"/>
          <p:nvPr/>
        </p:nvSpPr>
        <p:spPr>
          <a:xfrm>
            <a:off x="250250" y="424809"/>
            <a:ext cx="2849085"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000" b="1" dirty="0" err="1"/>
              <a:t>InSTIs</a:t>
            </a:r>
            <a:r>
              <a:rPr lang="es-AR" sz="2000" b="1" dirty="0"/>
              <a:t> in </a:t>
            </a:r>
            <a:r>
              <a:rPr lang="es-AR" sz="2000" b="1" dirty="0" smtClean="0"/>
              <a:t>3rd line</a:t>
            </a:r>
            <a:endParaRPr lang="es-AR" sz="2000" b="1" dirty="0"/>
          </a:p>
        </p:txBody>
      </p:sp>
      <p:pic>
        <p:nvPicPr>
          <p:cNvPr id="45" name="Picture 3" descr="HUESPED_template_ppt_V2-0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41" y="6060425"/>
            <a:ext cx="3147003" cy="609885"/>
          </a:xfrm>
          <a:prstGeom prst="rect">
            <a:avLst/>
          </a:prstGeom>
        </p:spPr>
      </p:pic>
    </p:spTree>
    <p:extLst>
      <p:ext uri="{BB962C8B-B14F-4D97-AF65-F5344CB8AC3E}">
        <p14:creationId xmlns:p14="http://schemas.microsoft.com/office/powerpoint/2010/main" val="893845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669496"/>
            <a:ext cx="7886700" cy="1325563"/>
          </a:xfrm>
        </p:spPr>
        <p:txBody>
          <a:bodyPr>
            <a:normAutofit/>
          </a:bodyPr>
          <a:lstStyle/>
          <a:p>
            <a:pPr algn="ctr"/>
            <a:r>
              <a:rPr lang="es-AR" sz="2400" b="1" dirty="0" err="1"/>
              <a:t>What</a:t>
            </a:r>
            <a:r>
              <a:rPr lang="es-AR" sz="2400" b="1" dirty="0"/>
              <a:t> </a:t>
            </a:r>
            <a:r>
              <a:rPr lang="es-AR" sz="2400" b="1" dirty="0" err="1"/>
              <a:t>about</a:t>
            </a:r>
            <a:r>
              <a:rPr lang="es-AR" sz="2400" b="1" dirty="0"/>
              <a:t> </a:t>
            </a:r>
            <a:r>
              <a:rPr lang="es-AR" sz="2400" b="1" dirty="0" err="1"/>
              <a:t>InSTIs</a:t>
            </a:r>
            <a:r>
              <a:rPr lang="es-AR" sz="2400" b="1" dirty="0"/>
              <a:t> </a:t>
            </a:r>
            <a:r>
              <a:rPr lang="es-AR" sz="2400" b="1" dirty="0" err="1"/>
              <a:t>monotherapy</a:t>
            </a:r>
            <a:r>
              <a:rPr lang="es-AR" sz="2400" b="1" dirty="0"/>
              <a:t>?</a:t>
            </a:r>
          </a:p>
        </p:txBody>
      </p:sp>
      <p:sp>
        <p:nvSpPr>
          <p:cNvPr id="3" name="Marcador de contenido 2"/>
          <p:cNvSpPr>
            <a:spLocks noGrp="1"/>
          </p:cNvSpPr>
          <p:nvPr>
            <p:ph idx="1"/>
          </p:nvPr>
        </p:nvSpPr>
        <p:spPr/>
        <p:txBody>
          <a:bodyPr>
            <a:noAutofit/>
          </a:bodyPr>
          <a:lstStyle/>
          <a:p>
            <a:r>
              <a:rPr lang="es-AR" sz="2400" dirty="0" err="1"/>
              <a:t>Only</a:t>
            </a:r>
            <a:r>
              <a:rPr lang="es-AR" sz="2400" dirty="0"/>
              <a:t> </a:t>
            </a:r>
            <a:r>
              <a:rPr lang="es-AR" sz="2400" dirty="0" err="1"/>
              <a:t>tested</a:t>
            </a:r>
            <a:r>
              <a:rPr lang="es-AR" sz="2400" dirty="0"/>
              <a:t> </a:t>
            </a:r>
            <a:r>
              <a:rPr lang="es-AR" sz="2400" dirty="0" err="1"/>
              <a:t>with</a:t>
            </a:r>
            <a:r>
              <a:rPr lang="es-AR" sz="2400" dirty="0"/>
              <a:t> DTG</a:t>
            </a:r>
          </a:p>
          <a:p>
            <a:r>
              <a:rPr lang="es-AR" sz="2400" dirty="0" err="1"/>
              <a:t>Mixed</a:t>
            </a:r>
            <a:r>
              <a:rPr lang="es-AR" sz="2400" dirty="0"/>
              <a:t> </a:t>
            </a:r>
            <a:r>
              <a:rPr lang="es-AR" sz="2400" dirty="0" err="1"/>
              <a:t>results</a:t>
            </a:r>
            <a:r>
              <a:rPr lang="es-AR" sz="2400" dirty="0"/>
              <a:t> in </a:t>
            </a:r>
            <a:r>
              <a:rPr lang="es-AR" sz="2400" dirty="0" err="1"/>
              <a:t>regards</a:t>
            </a:r>
            <a:r>
              <a:rPr lang="es-AR" sz="2400" dirty="0"/>
              <a:t> to </a:t>
            </a:r>
            <a:r>
              <a:rPr lang="es-AR" sz="2400" dirty="0" err="1"/>
              <a:t>efficacy</a:t>
            </a:r>
            <a:endParaRPr lang="es-AR" sz="2400" dirty="0"/>
          </a:p>
          <a:p>
            <a:r>
              <a:rPr lang="es-AR" sz="2400" b="1" dirty="0"/>
              <a:t>High </a:t>
            </a:r>
            <a:r>
              <a:rPr lang="es-AR" sz="2400" b="1" dirty="0" err="1"/>
              <a:t>rate</a:t>
            </a:r>
            <a:r>
              <a:rPr lang="es-AR" sz="2400" b="1" dirty="0"/>
              <a:t> of </a:t>
            </a:r>
            <a:r>
              <a:rPr lang="es-AR" sz="2400" b="1" dirty="0" err="1"/>
              <a:t>resistance</a:t>
            </a:r>
            <a:r>
              <a:rPr lang="es-AR" sz="2400" b="1" dirty="0"/>
              <a:t> </a:t>
            </a:r>
            <a:r>
              <a:rPr lang="es-AR" sz="2400" b="1" dirty="0" err="1"/>
              <a:t>selection</a:t>
            </a:r>
            <a:r>
              <a:rPr lang="es-AR" sz="2400" b="1" dirty="0"/>
              <a:t> in </a:t>
            </a:r>
            <a:r>
              <a:rPr lang="es-AR" sz="2400" b="1" dirty="0" err="1"/>
              <a:t>the</a:t>
            </a:r>
            <a:r>
              <a:rPr lang="es-AR" sz="2400" b="1" dirty="0"/>
              <a:t> integrase gene in case of VF</a:t>
            </a:r>
          </a:p>
          <a:p>
            <a:r>
              <a:rPr lang="es-AR" sz="2400" dirty="0" err="1"/>
              <a:t>Resistance</a:t>
            </a:r>
            <a:r>
              <a:rPr lang="es-AR" sz="2400" dirty="0"/>
              <a:t>  </a:t>
            </a:r>
            <a:r>
              <a:rPr lang="es-AR" sz="2400" dirty="0" err="1"/>
              <a:t>mutations</a:t>
            </a:r>
            <a:r>
              <a:rPr lang="es-AR" sz="2400" dirty="0"/>
              <a:t> </a:t>
            </a:r>
            <a:r>
              <a:rPr lang="es-AR" sz="2400" dirty="0" err="1"/>
              <a:t>selected</a:t>
            </a:r>
            <a:r>
              <a:rPr lang="es-AR" sz="2400" dirty="0"/>
              <a:t>: 92Q; 97A; 118R; 140S; 148 K, R, H; 155H; 230R; 263K, </a:t>
            </a:r>
            <a:r>
              <a:rPr lang="es-AR" sz="2400" dirty="0" err="1"/>
              <a:t>among</a:t>
            </a:r>
            <a:r>
              <a:rPr lang="es-AR" sz="2400" dirty="0"/>
              <a:t> </a:t>
            </a:r>
            <a:r>
              <a:rPr lang="es-AR" sz="2400" dirty="0" err="1" smtClean="0"/>
              <a:t>others</a:t>
            </a:r>
            <a:r>
              <a:rPr lang="es-AR" sz="2400" dirty="0" smtClean="0"/>
              <a:t> </a:t>
            </a:r>
            <a:r>
              <a:rPr lang="es-AR" sz="1100" dirty="0" smtClean="0"/>
              <a:t>1,2</a:t>
            </a:r>
            <a:r>
              <a:rPr lang="es-AR" sz="2400" dirty="0" smtClean="0"/>
              <a:t>.  </a:t>
            </a:r>
            <a:endParaRPr lang="es-AR" sz="2400" dirty="0"/>
          </a:p>
          <a:p>
            <a:r>
              <a:rPr lang="es-AR" sz="2400" dirty="0"/>
              <a:t>DTG </a:t>
            </a:r>
            <a:r>
              <a:rPr lang="es-AR" sz="2400" dirty="0" err="1"/>
              <a:t>monotherapy</a:t>
            </a:r>
            <a:r>
              <a:rPr lang="es-AR" sz="2400" dirty="0"/>
              <a:t> </a:t>
            </a:r>
            <a:r>
              <a:rPr lang="es-AR" sz="2400" i="1" dirty="0" err="1"/>
              <a:t>should</a:t>
            </a:r>
            <a:r>
              <a:rPr lang="es-AR" sz="2400" i="1" dirty="0"/>
              <a:t> </a:t>
            </a:r>
            <a:r>
              <a:rPr lang="es-AR" sz="2400" i="1" dirty="0" err="1"/>
              <a:t>not</a:t>
            </a:r>
            <a:r>
              <a:rPr lang="es-AR" sz="2400" i="1" dirty="0"/>
              <a:t> be </a:t>
            </a:r>
            <a:r>
              <a:rPr lang="es-AR" sz="2400" i="1" dirty="0" err="1"/>
              <a:t>used</a:t>
            </a:r>
            <a:r>
              <a:rPr lang="es-AR" sz="2400" i="1" dirty="0"/>
              <a:t> </a:t>
            </a:r>
            <a:r>
              <a:rPr lang="es-AR" sz="2400" dirty="0" err="1"/>
              <a:t>for</a:t>
            </a:r>
            <a:r>
              <a:rPr lang="es-AR" sz="2400" dirty="0"/>
              <a:t> </a:t>
            </a:r>
            <a:r>
              <a:rPr lang="es-AR" sz="2400" dirty="0" err="1"/>
              <a:t>initial</a:t>
            </a:r>
            <a:r>
              <a:rPr lang="es-AR" sz="2400" dirty="0"/>
              <a:t> </a:t>
            </a:r>
            <a:r>
              <a:rPr lang="es-AR" sz="2400" dirty="0" err="1"/>
              <a:t>therapy</a:t>
            </a:r>
            <a:r>
              <a:rPr lang="es-AR" sz="2400" dirty="0"/>
              <a:t> </a:t>
            </a:r>
            <a:r>
              <a:rPr lang="es-AR" sz="2400" dirty="0" err="1"/>
              <a:t>or</a:t>
            </a:r>
            <a:r>
              <a:rPr lang="es-AR" sz="2400" dirty="0"/>
              <a:t> as a </a:t>
            </a:r>
            <a:r>
              <a:rPr lang="es-AR" sz="2400" dirty="0" err="1"/>
              <a:t>simplification</a:t>
            </a:r>
            <a:r>
              <a:rPr lang="es-AR" sz="2400" dirty="0"/>
              <a:t> </a:t>
            </a:r>
            <a:r>
              <a:rPr lang="es-AR" sz="2400" dirty="0" err="1"/>
              <a:t>strategy</a:t>
            </a:r>
            <a:endParaRPr lang="es-AR" sz="2400" dirty="0"/>
          </a:p>
        </p:txBody>
      </p:sp>
      <p:sp>
        <p:nvSpPr>
          <p:cNvPr id="7" name="CuadroTexto 6"/>
          <p:cNvSpPr txBox="1"/>
          <p:nvPr/>
        </p:nvSpPr>
        <p:spPr>
          <a:xfrm>
            <a:off x="5562868" y="6360729"/>
            <a:ext cx="2893220" cy="230832"/>
          </a:xfrm>
          <a:prstGeom prst="rect">
            <a:avLst/>
          </a:prstGeom>
          <a:noFill/>
        </p:spPr>
        <p:txBody>
          <a:bodyPr wrap="square" rtlCol="0">
            <a:spAutoFit/>
          </a:bodyPr>
          <a:lstStyle/>
          <a:p>
            <a:r>
              <a:rPr lang="es-AR" sz="900" dirty="0"/>
              <a:t>2 . </a:t>
            </a:r>
            <a:r>
              <a:rPr lang="es-AR" sz="900" i="1" dirty="0"/>
              <a:t>Blanco </a:t>
            </a:r>
            <a:r>
              <a:rPr lang="es-AR" sz="900" i="1" dirty="0" err="1"/>
              <a:t>Jl</a:t>
            </a:r>
            <a:r>
              <a:rPr lang="es-AR" sz="900" i="1" dirty="0"/>
              <a:t> et </a:t>
            </a:r>
            <a:r>
              <a:rPr lang="es-AR" sz="900" i="1" dirty="0" err="1"/>
              <a:t>al:Curr</a:t>
            </a:r>
            <a:r>
              <a:rPr lang="es-AR" sz="900" i="1" dirty="0"/>
              <a:t> </a:t>
            </a:r>
            <a:r>
              <a:rPr lang="es-AR" sz="900" i="1" dirty="0" err="1"/>
              <a:t>Opin</a:t>
            </a:r>
            <a:r>
              <a:rPr lang="es-AR" sz="900" i="1" dirty="0"/>
              <a:t> </a:t>
            </a:r>
            <a:r>
              <a:rPr lang="es-AR" sz="900" i="1" dirty="0" err="1"/>
              <a:t>Infect</a:t>
            </a:r>
            <a:r>
              <a:rPr lang="es-AR" sz="900" i="1" dirty="0"/>
              <a:t> </a:t>
            </a:r>
            <a:r>
              <a:rPr lang="es-AR" sz="900" i="1" dirty="0" err="1"/>
              <a:t>Dis</a:t>
            </a:r>
            <a:r>
              <a:rPr lang="es-AR" sz="900" i="1" dirty="0"/>
              <a:t> 2018 </a:t>
            </a:r>
          </a:p>
        </p:txBody>
      </p:sp>
      <p:sp>
        <p:nvSpPr>
          <p:cNvPr id="9" name="CuadroTexto 8"/>
          <p:cNvSpPr txBox="1"/>
          <p:nvPr/>
        </p:nvSpPr>
        <p:spPr>
          <a:xfrm>
            <a:off x="5635373" y="6106808"/>
            <a:ext cx="3129383" cy="230832"/>
          </a:xfrm>
          <a:prstGeom prst="rect">
            <a:avLst/>
          </a:prstGeom>
          <a:noFill/>
        </p:spPr>
        <p:txBody>
          <a:bodyPr wrap="none" rtlCol="0">
            <a:spAutoFit/>
          </a:bodyPr>
          <a:lstStyle/>
          <a:p>
            <a:r>
              <a:rPr lang="es-AR" sz="900" i="1" dirty="0"/>
              <a:t>1. </a:t>
            </a:r>
            <a:r>
              <a:rPr lang="es-AR" sz="900" i="1" dirty="0" err="1"/>
              <a:t>Wensing</a:t>
            </a:r>
            <a:r>
              <a:rPr lang="es-AR" sz="900" i="1" dirty="0"/>
              <a:t> A et al: </a:t>
            </a:r>
            <a:r>
              <a:rPr lang="es-AR" sz="900" i="1" dirty="0" err="1"/>
              <a:t>Topics</a:t>
            </a:r>
            <a:r>
              <a:rPr lang="es-AR" sz="900" i="1" dirty="0"/>
              <a:t> in Antiviral Medicine (IAS-USA), 2017</a:t>
            </a:r>
          </a:p>
        </p:txBody>
      </p:sp>
      <p:pic>
        <p:nvPicPr>
          <p:cNvPr id="10" name="Picture 3" descr="HUESPED_template_ppt_V2-0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41" y="6060425"/>
            <a:ext cx="3147003" cy="609885"/>
          </a:xfrm>
          <a:prstGeom prst="rect">
            <a:avLst/>
          </a:prstGeom>
        </p:spPr>
      </p:pic>
      <p:sp>
        <p:nvSpPr>
          <p:cNvPr id="11" name="CuadroTexto 10"/>
          <p:cNvSpPr txBox="1"/>
          <p:nvPr/>
        </p:nvSpPr>
        <p:spPr>
          <a:xfrm>
            <a:off x="250250" y="424809"/>
            <a:ext cx="2849085"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000" b="1" dirty="0" smtClean="0"/>
              <a:t>Mono &amp; dual </a:t>
            </a:r>
            <a:r>
              <a:rPr lang="es-AR" sz="2000" b="1" dirty="0" err="1" smtClean="0"/>
              <a:t>therapy</a:t>
            </a:r>
            <a:endParaRPr lang="es-AR" sz="2000" b="1" dirty="0"/>
          </a:p>
        </p:txBody>
      </p:sp>
    </p:spTree>
    <p:extLst>
      <p:ext uri="{BB962C8B-B14F-4D97-AF65-F5344CB8AC3E}">
        <p14:creationId xmlns:p14="http://schemas.microsoft.com/office/powerpoint/2010/main" val="3154458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628650" y="627257"/>
            <a:ext cx="7886700" cy="1325563"/>
          </a:xfrm>
          <a:ln>
            <a:noFill/>
          </a:ln>
        </p:spPr>
        <p:style>
          <a:lnRef idx="2">
            <a:schemeClr val="dk1"/>
          </a:lnRef>
          <a:fillRef idx="1">
            <a:schemeClr val="lt1"/>
          </a:fillRef>
          <a:effectRef idx="0">
            <a:schemeClr val="dk1"/>
          </a:effectRef>
          <a:fontRef idx="minor">
            <a:schemeClr val="dk1"/>
          </a:fontRef>
        </p:style>
        <p:txBody>
          <a:bodyPr>
            <a:noAutofit/>
          </a:bodyPr>
          <a:lstStyle/>
          <a:p>
            <a:pPr algn="ctr"/>
            <a:r>
              <a:rPr lang="en-US" altLang="en-US" sz="2100" b="1" dirty="0">
                <a:latin typeface="Calibri Light" panose="020F0302020204030204" pitchFamily="34" charset="0"/>
                <a:cs typeface="Calibri Light" panose="020F0302020204030204" pitchFamily="34" charset="0"/>
              </a:rPr>
              <a:t>Dual Therapy: </a:t>
            </a:r>
            <a:br>
              <a:rPr lang="en-US" altLang="en-US" sz="2100" b="1" dirty="0">
                <a:latin typeface="Calibri Light" panose="020F0302020204030204" pitchFamily="34" charset="0"/>
                <a:cs typeface="Calibri Light" panose="020F0302020204030204" pitchFamily="34" charset="0"/>
              </a:rPr>
            </a:br>
            <a:r>
              <a:rPr lang="en-US" altLang="en-US" sz="2100" b="1" dirty="0">
                <a:latin typeface="Calibri Light" panose="020F0302020204030204" pitchFamily="34" charset="0"/>
                <a:cs typeface="Calibri Light" panose="020F0302020204030204" pitchFamily="34" charset="0"/>
              </a:rPr>
              <a:t>Potential </a:t>
            </a:r>
            <a:r>
              <a:rPr lang="en-US" altLang="en-US" sz="2100" b="1" dirty="0" err="1">
                <a:latin typeface="Calibri Light" panose="020F0302020204030204" pitchFamily="34" charset="0"/>
                <a:cs typeface="Calibri Light" panose="020F0302020204030204" pitchFamily="34" charset="0"/>
              </a:rPr>
              <a:t>InSTI</a:t>
            </a:r>
            <a:r>
              <a:rPr lang="en-US" altLang="en-US" sz="2100" b="1" dirty="0">
                <a:latin typeface="Calibri Light" panose="020F0302020204030204" pitchFamily="34" charset="0"/>
                <a:cs typeface="Calibri Light" panose="020F0302020204030204" pitchFamily="34" charset="0"/>
              </a:rPr>
              <a:t>-Based Regimens for Initial/Maintenance Therapy</a:t>
            </a:r>
          </a:p>
        </p:txBody>
      </p:sp>
      <p:graphicFrame>
        <p:nvGraphicFramePr>
          <p:cNvPr id="7" name="Group 32"/>
          <p:cNvGraphicFramePr>
            <a:graphicFrameLocks noGrp="1"/>
          </p:cNvGraphicFramePr>
          <p:nvPr>
            <p:extLst>
              <p:ext uri="{D42A27DB-BD31-4B8C-83A1-F6EECF244321}">
                <p14:modId xmlns:p14="http://schemas.microsoft.com/office/powerpoint/2010/main" val="3662243738"/>
              </p:ext>
            </p:extLst>
          </p:nvPr>
        </p:nvGraphicFramePr>
        <p:xfrm>
          <a:off x="557019" y="2155268"/>
          <a:ext cx="8177328" cy="3053729"/>
        </p:xfrm>
        <a:graphic>
          <a:graphicData uri="http://schemas.openxmlformats.org/drawingml/2006/table">
            <a:tbl>
              <a:tblPr>
                <a:effectLst>
                  <a:outerShdw blurRad="63500" sx="102000" sy="102000" algn="ctr" rotWithShape="0">
                    <a:prstClr val="black">
                      <a:alpha val="40000"/>
                    </a:prstClr>
                  </a:outerShdw>
                </a:effectLst>
                <a:tableStyleId>{125E5076-3810-47DD-B79F-674D7AD40C01}</a:tableStyleId>
              </a:tblPr>
              <a:tblGrid>
                <a:gridCol w="1953965">
                  <a:extLst>
                    <a:ext uri="{9D8B030D-6E8A-4147-A177-3AD203B41FA5}">
                      <a16:colId xmlns:a16="http://schemas.microsoft.com/office/drawing/2014/main" xmlns="" val="20000"/>
                    </a:ext>
                  </a:extLst>
                </a:gridCol>
                <a:gridCol w="2368145">
                  <a:extLst>
                    <a:ext uri="{9D8B030D-6E8A-4147-A177-3AD203B41FA5}">
                      <a16:colId xmlns:a16="http://schemas.microsoft.com/office/drawing/2014/main" xmlns="" val="20001"/>
                    </a:ext>
                  </a:extLst>
                </a:gridCol>
                <a:gridCol w="3855218">
                  <a:extLst>
                    <a:ext uri="{9D8B030D-6E8A-4147-A177-3AD203B41FA5}">
                      <a16:colId xmlns:a16="http://schemas.microsoft.com/office/drawing/2014/main" xmlns="" val="20004"/>
                    </a:ext>
                  </a:extLst>
                </a:gridCol>
              </a:tblGrid>
              <a:tr h="317667">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1" u="none" strike="noStrike" cap="none" normalizeH="0" baseline="0" dirty="0">
                          <a:ln>
                            <a:noFill/>
                          </a:ln>
                          <a:effectLst/>
                          <a:latin typeface="+mn-lt"/>
                        </a:rPr>
                        <a:t>Regimen</a:t>
                      </a:r>
                      <a:endParaRPr kumimoji="0" lang="en-US" sz="1600" b="1" i="0" u="none" strike="noStrike" cap="none" normalizeH="0" baseline="0" dirty="0">
                        <a:ln>
                          <a:noFill/>
                        </a:ln>
                        <a:solidFill>
                          <a:schemeClr val="tx1"/>
                        </a:solidFill>
                        <a:effectLst/>
                        <a:latin typeface="+mn-lt"/>
                      </a:endParaRPr>
                    </a:p>
                  </a:txBody>
                  <a:tcPr marL="61732" marR="61732" marT="30831" marB="308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1" u="none" strike="noStrike" cap="none" normalizeH="0" baseline="0" dirty="0">
                          <a:ln>
                            <a:noFill/>
                          </a:ln>
                          <a:effectLst/>
                          <a:latin typeface="+mn-lt"/>
                        </a:rPr>
                        <a:t>Treatment Setting</a:t>
                      </a:r>
                      <a:endParaRPr kumimoji="0" lang="en-US" sz="1600" b="1" i="0" u="none" strike="noStrike" cap="none" normalizeH="0" baseline="0" dirty="0">
                        <a:ln>
                          <a:noFill/>
                        </a:ln>
                        <a:solidFill>
                          <a:schemeClr val="tx1"/>
                        </a:solidFill>
                        <a:effectLst/>
                        <a:latin typeface="+mn-lt"/>
                      </a:endParaRPr>
                    </a:p>
                  </a:txBody>
                  <a:tcPr marL="61732" marR="61732" marT="30831" marB="308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600" b="1" u="none" strike="noStrike" cap="none" normalizeH="0" baseline="0" dirty="0">
                          <a:ln>
                            <a:noFill/>
                          </a:ln>
                          <a:effectLst/>
                          <a:latin typeface="+mn-lt"/>
                        </a:rPr>
                        <a:t>Studies</a:t>
                      </a:r>
                      <a:endParaRPr kumimoji="0" lang="en-US" sz="1600" b="1" i="0" u="none" strike="noStrike" cap="none" normalizeH="0" baseline="0" dirty="0">
                        <a:ln>
                          <a:noFill/>
                        </a:ln>
                        <a:solidFill>
                          <a:schemeClr val="tx1"/>
                        </a:solidFill>
                        <a:effectLst/>
                        <a:latin typeface="+mn-lt"/>
                      </a:endParaRPr>
                    </a:p>
                  </a:txBody>
                  <a:tcPr marL="61732" marR="61732" marT="30831" marB="308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10000"/>
                  </a:ext>
                </a:extLst>
              </a:tr>
              <a:tr h="829732">
                <a:tc rowSpan="2">
                  <a:txBody>
                    <a:bodyPr/>
                    <a:lstStyle>
                      <a:lvl1pPr>
                        <a:lnSpc>
                          <a:spcPct val="90000"/>
                        </a:lnSpc>
                        <a:spcBef>
                          <a:spcPts val="1000"/>
                        </a:spcBef>
                        <a:spcAft>
                          <a:spcPts val="700"/>
                        </a:spcAft>
                        <a:buClr>
                          <a:schemeClr val="accent2"/>
                        </a:buClr>
                        <a:buFont typeface="Wingdings" pitchFamily="2" charset="2"/>
                        <a:defRPr sz="2000">
                          <a:solidFill>
                            <a:srgbClr val="FEFDDE"/>
                          </a:solidFill>
                          <a:latin typeface="Arial" pitchFamily="34" charset="0"/>
                          <a:ea typeface="MS PGothic" pitchFamily="34" charset="-128"/>
                        </a:defRPr>
                      </a:lvl1pPr>
                      <a:lvl2pPr marL="742950" indent="-285750">
                        <a:lnSpc>
                          <a:spcPct val="90000"/>
                        </a:lnSpc>
                        <a:spcBef>
                          <a:spcPts val="1000"/>
                        </a:spcBef>
                        <a:spcAft>
                          <a:spcPts val="700"/>
                        </a:spcAft>
                        <a:buClr>
                          <a:schemeClr val="accent2"/>
                        </a:buClr>
                        <a:buFont typeface="Arial" pitchFamily="34" charset="0"/>
                        <a:defRPr sz="2000">
                          <a:solidFill>
                            <a:srgbClr val="FEFDDE"/>
                          </a:solidFill>
                          <a:latin typeface="Arial" pitchFamily="34" charset="0"/>
                          <a:ea typeface="MS PGothic" pitchFamily="34" charset="-128"/>
                        </a:defRPr>
                      </a:lvl2pPr>
                      <a:lvl3pPr marL="1143000" indent="-228600">
                        <a:lnSpc>
                          <a:spcPct val="90000"/>
                        </a:lnSpc>
                        <a:spcBef>
                          <a:spcPts val="1000"/>
                        </a:spcBef>
                        <a:spcAft>
                          <a:spcPts val="700"/>
                        </a:spcAft>
                        <a:buClr>
                          <a:schemeClr val="accent2"/>
                        </a:buClr>
                        <a:buFont typeface="Arial" pitchFamily="34" charset="0"/>
                        <a:defRPr>
                          <a:solidFill>
                            <a:srgbClr val="FEFDDE"/>
                          </a:solidFill>
                          <a:latin typeface="Arial" pitchFamily="34" charset="0"/>
                          <a:ea typeface="MS PGothic" pitchFamily="34" charset="-128"/>
                        </a:defRPr>
                      </a:lvl3pPr>
                      <a:lvl4pPr marL="1600200" indent="-228600">
                        <a:lnSpc>
                          <a:spcPct val="90000"/>
                        </a:lnSpc>
                        <a:spcBef>
                          <a:spcPts val="1000"/>
                        </a:spcBef>
                        <a:spcAft>
                          <a:spcPts val="700"/>
                        </a:spcAft>
                        <a:buClr>
                          <a:schemeClr val="accent2"/>
                        </a:buClr>
                        <a:buFont typeface="Arial" pitchFamily="34" charset="0"/>
                        <a:defRPr sz="1600">
                          <a:solidFill>
                            <a:srgbClr val="FEFDDE"/>
                          </a:solidFill>
                          <a:latin typeface="Arial" pitchFamily="34" charset="0"/>
                          <a:ea typeface="MS PGothic" pitchFamily="34" charset="-128"/>
                        </a:defRPr>
                      </a:lvl4pPr>
                      <a:lvl5pPr marL="2057400" indent="-22860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5pPr>
                      <a:lvl6pPr marL="25146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6pPr>
                      <a:lvl7pPr marL="29718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7pPr>
                      <a:lvl8pPr marL="34290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8pPr>
                      <a:lvl9pPr marL="38862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u="none" strike="noStrike" cap="none" normalizeH="0" baseline="0" dirty="0">
                          <a:ln>
                            <a:noFill/>
                          </a:ln>
                          <a:effectLst/>
                          <a:latin typeface="+mn-lt"/>
                        </a:rPr>
                        <a:t>DTG + 3TC</a:t>
                      </a:r>
                      <a:endParaRPr kumimoji="0" lang="en-US" altLang="en-US" sz="1600" b="1" i="0" u="none" strike="noStrike" cap="none" normalizeH="0" baseline="0" dirty="0">
                        <a:ln>
                          <a:noFill/>
                        </a:ln>
                        <a:solidFill>
                          <a:schemeClr val="tx1"/>
                        </a:solidFill>
                        <a:effectLst/>
                        <a:latin typeface="+mn-lt"/>
                        <a:ea typeface="MS PGothic" pitchFamily="34" charset="-128"/>
                        <a:cs typeface="Arial" pitchFamily="34" charset="0"/>
                      </a:endParaRPr>
                    </a:p>
                  </a:txBody>
                  <a:tcPr marL="61728" marR="61728" marT="30858" marB="308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u="none" strike="noStrike" cap="none" normalizeH="0" baseline="0" dirty="0">
                          <a:ln>
                            <a:noFill/>
                          </a:ln>
                          <a:solidFill>
                            <a:srgbClr val="FFFF00"/>
                          </a:solidFill>
                          <a:effectLst/>
                          <a:latin typeface="+mn-lt"/>
                        </a:rPr>
                        <a:t>Initial</a:t>
                      </a:r>
                      <a:endParaRPr kumimoji="0" lang="en-US" altLang="en-US" sz="1600" b="1" i="0" u="none" strike="noStrike" cap="none" normalizeH="0" baseline="0" dirty="0">
                        <a:ln>
                          <a:noFill/>
                        </a:ln>
                        <a:solidFill>
                          <a:srgbClr val="FFFF00"/>
                        </a:solidFill>
                        <a:effectLst/>
                        <a:latin typeface="+mn-lt"/>
                        <a:ea typeface="MS PGothic" pitchFamily="34" charset="-128"/>
                        <a:cs typeface="Arial" pitchFamily="34" charset="0"/>
                      </a:endParaRPr>
                    </a:p>
                  </a:txBody>
                  <a:tcPr marL="61728" marR="61728" marT="30858" marB="308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lvl1pPr>
                        <a:lnSpc>
                          <a:spcPct val="90000"/>
                        </a:lnSpc>
                        <a:spcBef>
                          <a:spcPts val="1000"/>
                        </a:spcBef>
                        <a:spcAft>
                          <a:spcPts val="700"/>
                        </a:spcAft>
                        <a:buClr>
                          <a:schemeClr val="accent2"/>
                        </a:buClr>
                        <a:buFont typeface="Wingdings" pitchFamily="2" charset="2"/>
                        <a:defRPr sz="2000">
                          <a:solidFill>
                            <a:srgbClr val="FEFDDE"/>
                          </a:solidFill>
                          <a:latin typeface="Arial" pitchFamily="34" charset="0"/>
                          <a:ea typeface="MS PGothic" pitchFamily="34" charset="-128"/>
                        </a:defRPr>
                      </a:lvl1pPr>
                      <a:lvl2pPr marL="742950" indent="-285750">
                        <a:lnSpc>
                          <a:spcPct val="90000"/>
                        </a:lnSpc>
                        <a:spcBef>
                          <a:spcPts val="1000"/>
                        </a:spcBef>
                        <a:spcAft>
                          <a:spcPts val="700"/>
                        </a:spcAft>
                        <a:buClr>
                          <a:schemeClr val="accent2"/>
                        </a:buClr>
                        <a:buFont typeface="Arial" pitchFamily="34" charset="0"/>
                        <a:defRPr sz="2000">
                          <a:solidFill>
                            <a:srgbClr val="FEFDDE"/>
                          </a:solidFill>
                          <a:latin typeface="Arial" pitchFamily="34" charset="0"/>
                          <a:ea typeface="MS PGothic" pitchFamily="34" charset="-128"/>
                        </a:defRPr>
                      </a:lvl2pPr>
                      <a:lvl3pPr marL="1143000" indent="-228600">
                        <a:lnSpc>
                          <a:spcPct val="90000"/>
                        </a:lnSpc>
                        <a:spcBef>
                          <a:spcPts val="1000"/>
                        </a:spcBef>
                        <a:spcAft>
                          <a:spcPts val="700"/>
                        </a:spcAft>
                        <a:buClr>
                          <a:schemeClr val="accent2"/>
                        </a:buClr>
                        <a:buFont typeface="Arial" pitchFamily="34" charset="0"/>
                        <a:defRPr>
                          <a:solidFill>
                            <a:srgbClr val="FEFDDE"/>
                          </a:solidFill>
                          <a:latin typeface="Arial" pitchFamily="34" charset="0"/>
                          <a:ea typeface="MS PGothic" pitchFamily="34" charset="-128"/>
                        </a:defRPr>
                      </a:lvl3pPr>
                      <a:lvl4pPr marL="1600200" indent="-228600">
                        <a:lnSpc>
                          <a:spcPct val="90000"/>
                        </a:lnSpc>
                        <a:spcBef>
                          <a:spcPts val="1000"/>
                        </a:spcBef>
                        <a:spcAft>
                          <a:spcPts val="700"/>
                        </a:spcAft>
                        <a:buClr>
                          <a:schemeClr val="accent2"/>
                        </a:buClr>
                        <a:buFont typeface="Arial" pitchFamily="34" charset="0"/>
                        <a:defRPr sz="1600">
                          <a:solidFill>
                            <a:srgbClr val="FEFDDE"/>
                          </a:solidFill>
                          <a:latin typeface="Arial" pitchFamily="34" charset="0"/>
                          <a:ea typeface="MS PGothic" pitchFamily="34" charset="-128"/>
                        </a:defRPr>
                      </a:lvl4pPr>
                      <a:lvl5pPr marL="2057400" indent="-22860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5pPr>
                      <a:lvl6pPr marL="25146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6pPr>
                      <a:lvl7pPr marL="29718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7pPr>
                      <a:lvl8pPr marL="34290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8pPr>
                      <a:lvl9pPr marL="38862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en-US" sz="1600" b="1" u="none" strike="noStrike" cap="none" normalizeH="0" baseline="0" dirty="0" smtClean="0">
                          <a:ln>
                            <a:noFill/>
                          </a:ln>
                          <a:solidFill>
                            <a:srgbClr val="FFFF00"/>
                          </a:solidFill>
                          <a:effectLst/>
                          <a:latin typeface="+mn-lt"/>
                        </a:rPr>
                        <a:t>PADDLE </a:t>
                      </a:r>
                      <a:r>
                        <a:rPr kumimoji="0" lang="en-US" altLang="en-US" sz="1600" b="1" u="none" strike="noStrike" cap="none" normalizeH="0" baseline="0" dirty="0">
                          <a:ln>
                            <a:noFill/>
                          </a:ln>
                          <a:solidFill>
                            <a:srgbClr val="FFFF00"/>
                          </a:solidFill>
                          <a:effectLst/>
                          <a:latin typeface="+mn-lt"/>
                        </a:rPr>
                        <a:t>(open-label phase IV</a:t>
                      </a:r>
                      <a:r>
                        <a:rPr kumimoji="0" lang="en-US" altLang="en-US" sz="1600" b="1" u="none" strike="noStrike" cap="none" normalizeH="0" baseline="0" dirty="0" smtClean="0">
                          <a:ln>
                            <a:noFill/>
                          </a:ln>
                          <a:solidFill>
                            <a:srgbClr val="FFFF00"/>
                          </a:solidFill>
                          <a:effectLst/>
                          <a:latin typeface="+mn-lt"/>
                        </a:rPr>
                        <a:t>)</a:t>
                      </a:r>
                      <a:endParaRPr kumimoji="0" lang="en-US" altLang="en-US" sz="1600" b="1" u="none" strike="noStrike" cap="none" normalizeH="0" baseline="30000" dirty="0">
                        <a:ln>
                          <a:noFill/>
                        </a:ln>
                        <a:solidFill>
                          <a:srgbClr val="FFFF00"/>
                        </a:solidFill>
                        <a:effectLst/>
                        <a:latin typeface="+mn-lt"/>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en-US" sz="1600" b="1" u="none" strike="noStrike" cap="none" normalizeH="0" baseline="0" dirty="0">
                          <a:ln>
                            <a:noFill/>
                          </a:ln>
                          <a:solidFill>
                            <a:srgbClr val="FFFF00"/>
                          </a:solidFill>
                          <a:effectLst/>
                          <a:latin typeface="+mn-lt"/>
                        </a:rPr>
                        <a:t>ACTG </a:t>
                      </a:r>
                      <a:r>
                        <a:rPr kumimoji="0" lang="en-US" altLang="en-US" sz="1600" b="1" u="none" strike="noStrike" cap="none" normalizeH="0" baseline="0" dirty="0" smtClean="0">
                          <a:ln>
                            <a:noFill/>
                          </a:ln>
                          <a:solidFill>
                            <a:srgbClr val="FFFF00"/>
                          </a:solidFill>
                          <a:effectLst/>
                          <a:latin typeface="+mn-lt"/>
                        </a:rPr>
                        <a:t>A5353 </a:t>
                      </a:r>
                      <a:r>
                        <a:rPr kumimoji="0" lang="en-US" altLang="en-US" sz="1600" b="1" u="none" strike="noStrike" cap="none" normalizeH="0" baseline="0" dirty="0">
                          <a:ln>
                            <a:noFill/>
                          </a:ln>
                          <a:solidFill>
                            <a:srgbClr val="FFFF00"/>
                          </a:solidFill>
                          <a:effectLst/>
                          <a:latin typeface="+mn-lt"/>
                        </a:rPr>
                        <a:t>(phase II</a:t>
                      </a:r>
                      <a:r>
                        <a:rPr kumimoji="0" lang="en-US" altLang="en-US" sz="1600" b="1" u="none" strike="noStrike" cap="none" normalizeH="0" baseline="0" dirty="0" smtClean="0">
                          <a:ln>
                            <a:noFill/>
                          </a:ln>
                          <a:solidFill>
                            <a:srgbClr val="FFFF00"/>
                          </a:solidFill>
                          <a:effectLst/>
                          <a:latin typeface="+mn-lt"/>
                        </a:rPr>
                        <a:t>)</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600" b="1" u="none" strike="noStrike" kern="1200" cap="none" normalizeH="0" baseline="0" dirty="0" smtClean="0">
                          <a:ln>
                            <a:noFill/>
                          </a:ln>
                          <a:solidFill>
                            <a:srgbClr val="FFFF00"/>
                          </a:solidFill>
                          <a:effectLst/>
                          <a:latin typeface="+mn-lt"/>
                          <a:ea typeface="MS PGothic" pitchFamily="34" charset="-128"/>
                          <a:cs typeface="+mn-cs"/>
                        </a:rPr>
                        <a:t>GEMINI 1/2 (randomized phase III)</a:t>
                      </a:r>
                      <a:endParaRPr kumimoji="0" lang="en-US" altLang="en-US" sz="1600" b="1" i="0" u="none" strike="noStrike" cap="none" normalizeH="0" baseline="30000" dirty="0">
                        <a:ln>
                          <a:noFill/>
                        </a:ln>
                        <a:solidFill>
                          <a:srgbClr val="FFFF00"/>
                        </a:solidFill>
                        <a:effectLst/>
                        <a:latin typeface="+mn-lt"/>
                        <a:ea typeface="MS PGothic" pitchFamily="34" charset="-128"/>
                        <a:cs typeface="Arial" pitchFamily="34" charset="0"/>
                      </a:endParaRPr>
                    </a:p>
                  </a:txBody>
                  <a:tcPr marL="61728" marR="61728" marT="30858" marB="308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10002"/>
                  </a:ext>
                </a:extLst>
              </a:tr>
              <a:tr h="317722">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u="none" strike="noStrike" cap="none" normalizeH="0" baseline="0" dirty="0">
                          <a:ln>
                            <a:noFill/>
                          </a:ln>
                          <a:effectLst/>
                          <a:latin typeface="+mn-lt"/>
                        </a:rPr>
                        <a:t>Maintenance</a:t>
                      </a:r>
                      <a:endParaRPr kumimoji="0" lang="en-US" altLang="en-US" sz="1600" b="1" i="0" u="none" strike="noStrike" cap="none" normalizeH="0" baseline="0" dirty="0">
                        <a:ln>
                          <a:noFill/>
                        </a:ln>
                        <a:solidFill>
                          <a:schemeClr val="tx2"/>
                        </a:solidFill>
                        <a:effectLst/>
                        <a:latin typeface="+mn-lt"/>
                        <a:ea typeface="MS PGothic" pitchFamily="34" charset="-128"/>
                        <a:cs typeface="Arial" pitchFamily="34" charset="0"/>
                      </a:endParaRPr>
                    </a:p>
                  </a:txBody>
                  <a:tcPr marL="61728" marR="61728" marT="30858" marB="308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en-US" sz="1600" b="1" u="none" strike="noStrike" cap="none" normalizeH="0" baseline="0" dirty="0" smtClean="0">
                          <a:ln>
                            <a:noFill/>
                          </a:ln>
                          <a:effectLst/>
                          <a:latin typeface="+mn-lt"/>
                        </a:rPr>
                        <a:t>ASPIRE </a:t>
                      </a:r>
                      <a:r>
                        <a:rPr kumimoji="0" lang="en-US" altLang="en-US" sz="1600" b="1" u="none" strike="noStrike" cap="none" normalizeH="0" baseline="0" dirty="0">
                          <a:ln>
                            <a:noFill/>
                          </a:ln>
                          <a:effectLst/>
                          <a:latin typeface="+mn-lt"/>
                        </a:rPr>
                        <a:t>(randomized phase III</a:t>
                      </a:r>
                      <a:r>
                        <a:rPr kumimoji="0" lang="en-US" altLang="en-US" sz="1600" b="1" u="none" strike="noStrike" cap="none" normalizeH="0" baseline="0" dirty="0" smtClean="0">
                          <a:ln>
                            <a:noFill/>
                          </a:ln>
                          <a:effectLst/>
                          <a:latin typeface="+mn-lt"/>
                        </a:rPr>
                        <a:t>)</a:t>
                      </a:r>
                      <a:endParaRPr kumimoji="0" lang="en-US" altLang="en-US" sz="1600" b="1" i="0" u="none" strike="noStrike" cap="none" normalizeH="0" baseline="30000" dirty="0">
                        <a:ln>
                          <a:noFill/>
                        </a:ln>
                        <a:solidFill>
                          <a:schemeClr val="tx2"/>
                        </a:solidFill>
                        <a:effectLst/>
                        <a:latin typeface="+mn-lt"/>
                        <a:ea typeface="MS PGothic" pitchFamily="34" charset="-128"/>
                        <a:cs typeface="Arial" pitchFamily="34" charset="0"/>
                      </a:endParaRPr>
                    </a:p>
                  </a:txBody>
                  <a:tcPr marL="61728" marR="61728" marT="30858" marB="308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4211583749"/>
                  </a:ext>
                </a:extLst>
              </a:tr>
              <a:tr h="317720">
                <a:tc>
                  <a:txBody>
                    <a:bodyPr/>
                    <a:lstStyle>
                      <a:lvl1pPr>
                        <a:lnSpc>
                          <a:spcPct val="90000"/>
                        </a:lnSpc>
                        <a:spcBef>
                          <a:spcPts val="1000"/>
                        </a:spcBef>
                        <a:spcAft>
                          <a:spcPts val="700"/>
                        </a:spcAft>
                        <a:buClr>
                          <a:schemeClr val="accent2"/>
                        </a:buClr>
                        <a:buFont typeface="Wingdings" pitchFamily="2" charset="2"/>
                        <a:defRPr sz="2000">
                          <a:solidFill>
                            <a:srgbClr val="FEFDDE"/>
                          </a:solidFill>
                          <a:latin typeface="Arial" pitchFamily="34" charset="0"/>
                          <a:ea typeface="MS PGothic" pitchFamily="34" charset="-128"/>
                        </a:defRPr>
                      </a:lvl1pPr>
                      <a:lvl2pPr marL="742950" indent="-285750">
                        <a:lnSpc>
                          <a:spcPct val="90000"/>
                        </a:lnSpc>
                        <a:spcBef>
                          <a:spcPts val="1000"/>
                        </a:spcBef>
                        <a:spcAft>
                          <a:spcPts val="700"/>
                        </a:spcAft>
                        <a:buClr>
                          <a:schemeClr val="accent2"/>
                        </a:buClr>
                        <a:buFont typeface="Arial" pitchFamily="34" charset="0"/>
                        <a:defRPr sz="2000">
                          <a:solidFill>
                            <a:srgbClr val="FEFDDE"/>
                          </a:solidFill>
                          <a:latin typeface="Arial" pitchFamily="34" charset="0"/>
                          <a:ea typeface="MS PGothic" pitchFamily="34" charset="-128"/>
                        </a:defRPr>
                      </a:lvl2pPr>
                      <a:lvl3pPr marL="1143000" indent="-228600">
                        <a:lnSpc>
                          <a:spcPct val="90000"/>
                        </a:lnSpc>
                        <a:spcBef>
                          <a:spcPts val="1000"/>
                        </a:spcBef>
                        <a:spcAft>
                          <a:spcPts val="700"/>
                        </a:spcAft>
                        <a:buClr>
                          <a:schemeClr val="accent2"/>
                        </a:buClr>
                        <a:buFont typeface="Arial" pitchFamily="34" charset="0"/>
                        <a:defRPr>
                          <a:solidFill>
                            <a:srgbClr val="FEFDDE"/>
                          </a:solidFill>
                          <a:latin typeface="Arial" pitchFamily="34" charset="0"/>
                          <a:ea typeface="MS PGothic" pitchFamily="34" charset="-128"/>
                        </a:defRPr>
                      </a:lvl3pPr>
                      <a:lvl4pPr marL="1600200" indent="-228600">
                        <a:lnSpc>
                          <a:spcPct val="90000"/>
                        </a:lnSpc>
                        <a:spcBef>
                          <a:spcPts val="1000"/>
                        </a:spcBef>
                        <a:spcAft>
                          <a:spcPts val="700"/>
                        </a:spcAft>
                        <a:buClr>
                          <a:schemeClr val="accent2"/>
                        </a:buClr>
                        <a:buFont typeface="Arial" pitchFamily="34" charset="0"/>
                        <a:defRPr sz="1600">
                          <a:solidFill>
                            <a:srgbClr val="FEFDDE"/>
                          </a:solidFill>
                          <a:latin typeface="Arial" pitchFamily="34" charset="0"/>
                          <a:ea typeface="MS PGothic" pitchFamily="34" charset="-128"/>
                        </a:defRPr>
                      </a:lvl4pPr>
                      <a:lvl5pPr marL="2057400" indent="-22860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5pPr>
                      <a:lvl6pPr marL="25146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6pPr>
                      <a:lvl7pPr marL="29718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7pPr>
                      <a:lvl8pPr marL="34290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8pPr>
                      <a:lvl9pPr marL="38862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u="none" strike="noStrike" cap="none" normalizeH="0" baseline="0" dirty="0">
                          <a:ln>
                            <a:noFill/>
                          </a:ln>
                          <a:effectLst/>
                          <a:latin typeface="+mn-lt"/>
                        </a:rPr>
                        <a:t>DTG + RPV</a:t>
                      </a:r>
                      <a:endParaRPr kumimoji="0" lang="en-US" altLang="en-US" sz="1600" b="1" i="0" u="none" strike="noStrike" cap="none" normalizeH="0" baseline="0" dirty="0">
                        <a:ln>
                          <a:noFill/>
                        </a:ln>
                        <a:solidFill>
                          <a:schemeClr val="tx2"/>
                        </a:solidFill>
                        <a:effectLst/>
                        <a:latin typeface="+mn-lt"/>
                        <a:ea typeface="MS PGothic" pitchFamily="34" charset="-128"/>
                        <a:cs typeface="Arial" pitchFamily="34" charset="0"/>
                      </a:endParaRPr>
                    </a:p>
                  </a:txBody>
                  <a:tcPr marL="61728" marR="61728" marT="30857" marB="308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u="none" strike="noStrike" cap="none" normalizeH="0" baseline="0" dirty="0">
                          <a:ln>
                            <a:noFill/>
                          </a:ln>
                          <a:effectLst/>
                          <a:latin typeface="+mn-lt"/>
                        </a:rPr>
                        <a:t>Maintenance</a:t>
                      </a:r>
                      <a:endParaRPr kumimoji="0" lang="en-US" altLang="en-US" sz="1600" b="1" i="0" u="none" strike="noStrike" cap="none" normalizeH="0" baseline="0" dirty="0">
                        <a:ln>
                          <a:noFill/>
                        </a:ln>
                        <a:solidFill>
                          <a:schemeClr val="tx2"/>
                        </a:solidFill>
                        <a:effectLst/>
                        <a:latin typeface="+mn-lt"/>
                        <a:ea typeface="MS PGothic" pitchFamily="34" charset="-128"/>
                        <a:cs typeface="Arial" pitchFamily="34" charset="0"/>
                      </a:endParaRPr>
                    </a:p>
                  </a:txBody>
                  <a:tcPr marL="61728" marR="61728" marT="30857" marB="308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lvl1pPr>
                        <a:lnSpc>
                          <a:spcPct val="90000"/>
                        </a:lnSpc>
                        <a:spcBef>
                          <a:spcPts val="1000"/>
                        </a:spcBef>
                        <a:spcAft>
                          <a:spcPts val="700"/>
                        </a:spcAft>
                        <a:buClr>
                          <a:schemeClr val="accent2"/>
                        </a:buClr>
                        <a:buFont typeface="Wingdings" pitchFamily="2" charset="2"/>
                        <a:defRPr sz="2000">
                          <a:solidFill>
                            <a:srgbClr val="FEFDDE"/>
                          </a:solidFill>
                          <a:latin typeface="Arial" pitchFamily="34" charset="0"/>
                          <a:ea typeface="MS PGothic" pitchFamily="34" charset="-128"/>
                        </a:defRPr>
                      </a:lvl1pPr>
                      <a:lvl2pPr marL="742950" indent="-285750">
                        <a:lnSpc>
                          <a:spcPct val="90000"/>
                        </a:lnSpc>
                        <a:spcBef>
                          <a:spcPts val="1000"/>
                        </a:spcBef>
                        <a:spcAft>
                          <a:spcPts val="700"/>
                        </a:spcAft>
                        <a:buClr>
                          <a:schemeClr val="accent2"/>
                        </a:buClr>
                        <a:buFont typeface="Arial" pitchFamily="34" charset="0"/>
                        <a:defRPr sz="2000">
                          <a:solidFill>
                            <a:srgbClr val="FEFDDE"/>
                          </a:solidFill>
                          <a:latin typeface="Arial" pitchFamily="34" charset="0"/>
                          <a:ea typeface="MS PGothic" pitchFamily="34" charset="-128"/>
                        </a:defRPr>
                      </a:lvl2pPr>
                      <a:lvl3pPr marL="1143000" indent="-228600">
                        <a:lnSpc>
                          <a:spcPct val="90000"/>
                        </a:lnSpc>
                        <a:spcBef>
                          <a:spcPts val="1000"/>
                        </a:spcBef>
                        <a:spcAft>
                          <a:spcPts val="700"/>
                        </a:spcAft>
                        <a:buClr>
                          <a:schemeClr val="accent2"/>
                        </a:buClr>
                        <a:buFont typeface="Arial" pitchFamily="34" charset="0"/>
                        <a:defRPr>
                          <a:solidFill>
                            <a:srgbClr val="FEFDDE"/>
                          </a:solidFill>
                          <a:latin typeface="Arial" pitchFamily="34" charset="0"/>
                          <a:ea typeface="MS PGothic" pitchFamily="34" charset="-128"/>
                        </a:defRPr>
                      </a:lvl3pPr>
                      <a:lvl4pPr marL="1600200" indent="-228600">
                        <a:lnSpc>
                          <a:spcPct val="90000"/>
                        </a:lnSpc>
                        <a:spcBef>
                          <a:spcPts val="1000"/>
                        </a:spcBef>
                        <a:spcAft>
                          <a:spcPts val="700"/>
                        </a:spcAft>
                        <a:buClr>
                          <a:schemeClr val="accent2"/>
                        </a:buClr>
                        <a:buFont typeface="Arial" pitchFamily="34" charset="0"/>
                        <a:defRPr sz="1600">
                          <a:solidFill>
                            <a:srgbClr val="FEFDDE"/>
                          </a:solidFill>
                          <a:latin typeface="Arial" pitchFamily="34" charset="0"/>
                          <a:ea typeface="MS PGothic" pitchFamily="34" charset="-128"/>
                        </a:defRPr>
                      </a:lvl4pPr>
                      <a:lvl5pPr marL="2057400" indent="-22860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5pPr>
                      <a:lvl6pPr marL="25146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6pPr>
                      <a:lvl7pPr marL="29718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7pPr>
                      <a:lvl8pPr marL="34290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8pPr>
                      <a:lvl9pPr marL="38862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600" b="1" u="none" strike="noStrike" cap="none" normalizeH="0" baseline="0" dirty="0">
                          <a:ln>
                            <a:noFill/>
                          </a:ln>
                          <a:effectLst/>
                          <a:latin typeface="+mn-lt"/>
                        </a:rPr>
                        <a:t>SWORD 1/2* (randomized phase III</a:t>
                      </a:r>
                      <a:r>
                        <a:rPr kumimoji="0" lang="en-US" altLang="en-US" sz="1600" b="1" u="none" strike="noStrike" cap="none" normalizeH="0" baseline="0" dirty="0" smtClean="0">
                          <a:ln>
                            <a:noFill/>
                          </a:ln>
                          <a:effectLst/>
                          <a:latin typeface="+mn-lt"/>
                        </a:rPr>
                        <a:t>)</a:t>
                      </a:r>
                      <a:endParaRPr kumimoji="0" lang="en-US" altLang="en-US" sz="1600" b="1" i="0" u="none" strike="noStrike" cap="none" normalizeH="0" baseline="30000" dirty="0">
                        <a:ln>
                          <a:noFill/>
                        </a:ln>
                        <a:solidFill>
                          <a:schemeClr val="tx2"/>
                        </a:solidFill>
                        <a:effectLst/>
                        <a:latin typeface="+mn-lt"/>
                        <a:ea typeface="MS PGothic" pitchFamily="34" charset="-128"/>
                        <a:cs typeface="Arial" pitchFamily="34" charset="0"/>
                      </a:endParaRPr>
                    </a:p>
                  </a:txBody>
                  <a:tcPr marL="61728" marR="61728" marT="30857" marB="308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177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u="none" strike="noStrike" kern="1200" cap="none" normalizeH="0" baseline="0" dirty="0">
                          <a:ln>
                            <a:noFill/>
                          </a:ln>
                          <a:effectLst/>
                          <a:latin typeface="+mn-lt"/>
                        </a:rPr>
                        <a:t>DTG + DRV/RTV</a:t>
                      </a:r>
                      <a:endParaRPr kumimoji="0" lang="en-US" altLang="en-US" sz="1600" b="1" i="0" u="none" strike="noStrike" cap="none" normalizeH="0" baseline="30000" dirty="0">
                        <a:ln>
                          <a:noFill/>
                        </a:ln>
                        <a:solidFill>
                          <a:schemeClr val="tx2"/>
                        </a:solidFill>
                        <a:effectLst/>
                        <a:latin typeface="+mn-lt"/>
                        <a:ea typeface="MS PGothic" pitchFamily="34" charset="-128"/>
                        <a:cs typeface="Arial" pitchFamily="34" charset="0"/>
                      </a:endParaRPr>
                    </a:p>
                  </a:txBody>
                  <a:tcPr marL="61728" marR="61728" marT="30858" marB="308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u="none" strike="noStrike" cap="none" normalizeH="0" baseline="0" dirty="0">
                          <a:ln>
                            <a:noFill/>
                          </a:ln>
                          <a:effectLst/>
                          <a:latin typeface="+mn-lt"/>
                        </a:rPr>
                        <a:t>Maintenance</a:t>
                      </a:r>
                      <a:endParaRPr kumimoji="0" lang="en-US" altLang="en-US" sz="1600" b="1" i="0" u="none" strike="noStrike" cap="none" normalizeH="0" baseline="0" dirty="0">
                        <a:ln>
                          <a:noFill/>
                        </a:ln>
                        <a:solidFill>
                          <a:schemeClr val="tx2"/>
                        </a:solidFill>
                        <a:effectLst/>
                        <a:latin typeface="+mn-lt"/>
                        <a:ea typeface="MS PGothic" pitchFamily="34" charset="-128"/>
                        <a:cs typeface="Arial" pitchFamily="34" charset="0"/>
                      </a:endParaRPr>
                    </a:p>
                  </a:txBody>
                  <a:tcPr marL="61728" marR="61728" marT="30858" marB="308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600" b="1" u="none" strike="noStrike" cap="none" normalizeH="0" baseline="0" dirty="0">
                          <a:ln>
                            <a:noFill/>
                          </a:ln>
                          <a:effectLst/>
                          <a:latin typeface="+mn-lt"/>
                        </a:rPr>
                        <a:t>DUALIS (randomized phase III</a:t>
                      </a:r>
                      <a:r>
                        <a:rPr kumimoji="0" lang="en-US" altLang="en-US" sz="1600" b="1" u="none" strike="noStrike" cap="none" normalizeH="0" baseline="0" dirty="0" smtClean="0">
                          <a:ln>
                            <a:noFill/>
                          </a:ln>
                          <a:effectLst/>
                          <a:latin typeface="+mn-lt"/>
                        </a:rPr>
                        <a:t>)</a:t>
                      </a:r>
                      <a:endParaRPr kumimoji="0" lang="en-US" altLang="en-US" sz="1600" b="1" i="0" u="none" strike="noStrike" cap="none" normalizeH="0" baseline="30000" dirty="0">
                        <a:ln>
                          <a:noFill/>
                        </a:ln>
                        <a:solidFill>
                          <a:schemeClr val="tx2"/>
                        </a:solidFill>
                        <a:effectLst/>
                        <a:latin typeface="+mn-lt"/>
                        <a:ea typeface="MS PGothic" pitchFamily="34" charset="-128"/>
                        <a:cs typeface="Arial" pitchFamily="34" charset="0"/>
                      </a:endParaRPr>
                    </a:p>
                  </a:txBody>
                  <a:tcPr marL="61728" marR="61728" marT="30858" marB="308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10003"/>
                  </a:ext>
                </a:extLst>
              </a:tr>
              <a:tr h="3177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u="none" strike="noStrike" kern="1200" cap="none" normalizeH="0" baseline="0" dirty="0">
                          <a:ln>
                            <a:noFill/>
                          </a:ln>
                          <a:effectLst/>
                          <a:latin typeface="+mn-lt"/>
                        </a:rPr>
                        <a:t>DTG + ATV/RTV</a:t>
                      </a:r>
                      <a:endParaRPr kumimoji="0" lang="en-US" altLang="en-US" sz="1600" b="1" i="0" u="none" strike="noStrike" cap="none" normalizeH="0" baseline="30000" dirty="0">
                        <a:ln>
                          <a:noFill/>
                        </a:ln>
                        <a:solidFill>
                          <a:schemeClr val="tx2"/>
                        </a:solidFill>
                        <a:effectLst/>
                        <a:latin typeface="+mn-lt"/>
                        <a:ea typeface="MS PGothic" pitchFamily="34" charset="-128"/>
                        <a:cs typeface="Arial" pitchFamily="34" charset="0"/>
                      </a:endParaRPr>
                    </a:p>
                  </a:txBody>
                  <a:tcPr marL="61728" marR="61728" marT="30858" marB="308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u="none" strike="noStrike" cap="none" normalizeH="0" baseline="0" dirty="0">
                          <a:ln>
                            <a:noFill/>
                          </a:ln>
                          <a:effectLst/>
                          <a:latin typeface="+mn-lt"/>
                        </a:rPr>
                        <a:t>Maintenance</a:t>
                      </a:r>
                      <a:endParaRPr kumimoji="0" lang="en-US" altLang="en-US" sz="1600" b="1" i="0" u="none" strike="noStrike" cap="none" normalizeH="0" baseline="0" dirty="0">
                        <a:ln>
                          <a:noFill/>
                        </a:ln>
                        <a:solidFill>
                          <a:schemeClr val="tx2"/>
                        </a:solidFill>
                        <a:effectLst/>
                        <a:latin typeface="+mn-lt"/>
                        <a:ea typeface="MS PGothic" pitchFamily="34" charset="-128"/>
                        <a:cs typeface="Arial" pitchFamily="34" charset="0"/>
                      </a:endParaRPr>
                    </a:p>
                  </a:txBody>
                  <a:tcPr marL="61728" marR="61728" marT="30858" marB="308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600" b="1" u="none" strike="noStrike" kern="1200" cap="none" normalizeH="0" baseline="0" dirty="0">
                          <a:ln>
                            <a:noFill/>
                          </a:ln>
                          <a:effectLst/>
                          <a:latin typeface="+mn-lt"/>
                        </a:rPr>
                        <a:t>DOLATAV (phase II</a:t>
                      </a:r>
                      <a:r>
                        <a:rPr kumimoji="0" lang="en-US" altLang="en-US" sz="1600" b="1" u="none" strike="noStrike" kern="1200" cap="none" normalizeH="0" baseline="0" dirty="0" smtClean="0">
                          <a:ln>
                            <a:noFill/>
                          </a:ln>
                          <a:effectLst/>
                          <a:latin typeface="+mn-lt"/>
                        </a:rPr>
                        <a:t>)</a:t>
                      </a:r>
                      <a:endParaRPr kumimoji="0" lang="en-US" altLang="en-US" sz="1600" b="1" i="0" u="none" strike="noStrike" cap="none" normalizeH="0" baseline="30000" dirty="0">
                        <a:ln>
                          <a:noFill/>
                        </a:ln>
                        <a:solidFill>
                          <a:schemeClr val="tx2"/>
                        </a:solidFill>
                        <a:effectLst/>
                        <a:latin typeface="+mn-lt"/>
                        <a:ea typeface="MS PGothic" pitchFamily="34" charset="-128"/>
                        <a:cs typeface="Arial" pitchFamily="34" charset="0"/>
                      </a:endParaRPr>
                    </a:p>
                  </a:txBody>
                  <a:tcPr marL="61728" marR="61728" marT="30858" marB="308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4273530548"/>
                  </a:ext>
                </a:extLst>
              </a:tr>
              <a:tr h="31772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u="none" strike="noStrike" kern="1200" cap="none" normalizeH="0" baseline="0" dirty="0">
                          <a:ln>
                            <a:noFill/>
                          </a:ln>
                          <a:effectLst/>
                          <a:latin typeface="+mn-lt"/>
                        </a:rPr>
                        <a:t>DTG + MVC</a:t>
                      </a:r>
                      <a:endParaRPr kumimoji="0" lang="en-US" altLang="en-US" sz="1600" b="1" i="0" u="none" strike="noStrike" cap="none" normalizeH="0" baseline="30000" dirty="0">
                        <a:ln>
                          <a:noFill/>
                        </a:ln>
                        <a:solidFill>
                          <a:schemeClr val="tx2"/>
                        </a:solidFill>
                        <a:effectLst/>
                        <a:latin typeface="+mn-lt"/>
                        <a:ea typeface="MS PGothic" pitchFamily="34" charset="-128"/>
                        <a:cs typeface="Arial" pitchFamily="34" charset="0"/>
                      </a:endParaRPr>
                    </a:p>
                  </a:txBody>
                  <a:tcPr marL="61728" marR="61728" marT="30858" marB="308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u="none" strike="noStrike" cap="none" normalizeH="0" baseline="0" dirty="0">
                          <a:ln>
                            <a:noFill/>
                          </a:ln>
                          <a:effectLst/>
                          <a:latin typeface="+mn-lt"/>
                        </a:rPr>
                        <a:t>Maintenance</a:t>
                      </a:r>
                      <a:endParaRPr kumimoji="0" lang="en-US" altLang="en-US" sz="1600" b="1" i="0" u="none" strike="noStrike" cap="none" normalizeH="0" baseline="0" dirty="0">
                        <a:ln>
                          <a:noFill/>
                        </a:ln>
                        <a:solidFill>
                          <a:schemeClr val="tx2"/>
                        </a:solidFill>
                        <a:effectLst/>
                        <a:latin typeface="+mn-lt"/>
                        <a:ea typeface="MS PGothic" pitchFamily="34" charset="-128"/>
                        <a:cs typeface="Arial" pitchFamily="34" charset="0"/>
                      </a:endParaRPr>
                    </a:p>
                  </a:txBody>
                  <a:tcPr marL="61728" marR="61728" marT="30858" marB="308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600" b="1" u="none" strike="noStrike" kern="1200" cap="none" normalizeH="0" baseline="0" dirty="0">
                          <a:ln>
                            <a:noFill/>
                          </a:ln>
                          <a:effectLst/>
                          <a:latin typeface="+mn-lt"/>
                        </a:rPr>
                        <a:t>HP-00056162 (single-arm phase III</a:t>
                      </a:r>
                      <a:r>
                        <a:rPr kumimoji="0" lang="en-US" altLang="en-US" sz="1600" b="1" u="none" strike="noStrike" kern="1200" cap="none" normalizeH="0" baseline="0" dirty="0" smtClean="0">
                          <a:ln>
                            <a:noFill/>
                          </a:ln>
                          <a:effectLst/>
                          <a:latin typeface="+mn-lt"/>
                        </a:rPr>
                        <a:t>)</a:t>
                      </a:r>
                      <a:endParaRPr kumimoji="0" lang="en-US" altLang="en-US" sz="1600" b="1" u="none" strike="noStrike" kern="1200" cap="none" normalizeH="0" baseline="0" dirty="0">
                        <a:ln>
                          <a:noFill/>
                        </a:ln>
                        <a:solidFill>
                          <a:schemeClr val="tx2"/>
                        </a:solidFill>
                        <a:effectLst/>
                        <a:latin typeface="+mn-lt"/>
                        <a:ea typeface="MS PGothic" pitchFamily="34" charset="-128"/>
                        <a:cs typeface="Arial" panose="020B0604020202020204" pitchFamily="34" charset="0"/>
                      </a:endParaRPr>
                    </a:p>
                  </a:txBody>
                  <a:tcPr marL="61728" marR="61728" marT="30858" marB="308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211911450"/>
                  </a:ext>
                </a:extLst>
              </a:tr>
              <a:tr h="31772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u="none" strike="noStrike" kern="1200" cap="none" normalizeH="0" baseline="0" dirty="0" smtClean="0">
                          <a:ln>
                            <a:noFill/>
                          </a:ln>
                          <a:effectLst/>
                          <a:latin typeface="+mn-lt"/>
                        </a:rPr>
                        <a:t>RAL + ETR</a:t>
                      </a:r>
                      <a:endParaRPr kumimoji="0" lang="en-US" altLang="en-US" sz="1600" b="1" u="none" strike="noStrike" kern="1200" cap="none" normalizeH="0" baseline="0" dirty="0">
                        <a:ln>
                          <a:noFill/>
                        </a:ln>
                        <a:solidFill>
                          <a:schemeClr val="tx2"/>
                        </a:solidFill>
                        <a:effectLst/>
                        <a:latin typeface="+mn-lt"/>
                        <a:ea typeface="+mn-ea"/>
                        <a:cs typeface="+mn-cs"/>
                      </a:endParaRPr>
                    </a:p>
                  </a:txBody>
                  <a:tcPr marL="61728" marR="61728" marT="30858" marB="308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u="none" strike="noStrike" cap="none" normalizeH="0" baseline="0" dirty="0" smtClean="0">
                          <a:ln>
                            <a:noFill/>
                          </a:ln>
                          <a:effectLst/>
                          <a:latin typeface="+mn-lt"/>
                        </a:rPr>
                        <a:t>Maintenance</a:t>
                      </a:r>
                      <a:endParaRPr kumimoji="0" lang="en-US" altLang="en-US" sz="1600" b="1" i="0" u="none" strike="noStrike" cap="none" normalizeH="0" baseline="0" dirty="0">
                        <a:ln>
                          <a:noFill/>
                        </a:ln>
                        <a:solidFill>
                          <a:schemeClr val="tx2"/>
                        </a:solidFill>
                        <a:effectLst/>
                        <a:latin typeface="+mn-lt"/>
                        <a:ea typeface="MS PGothic" pitchFamily="34" charset="-128"/>
                        <a:cs typeface="Arial" pitchFamily="34" charset="0"/>
                      </a:endParaRPr>
                    </a:p>
                  </a:txBody>
                  <a:tcPr marL="61728" marR="61728" marT="30858" marB="308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600" b="1" u="none" strike="noStrike" kern="1200" cap="none" normalizeH="0" baseline="0" dirty="0" smtClean="0">
                          <a:ln>
                            <a:noFill/>
                          </a:ln>
                          <a:effectLst/>
                          <a:latin typeface="+mn-lt"/>
                        </a:rPr>
                        <a:t>ETRARAL</a:t>
                      </a:r>
                      <a:endParaRPr kumimoji="0" lang="en-US" altLang="en-US" sz="1600" b="1" u="none" strike="noStrike" kern="1200" cap="none" normalizeH="0" baseline="0" dirty="0">
                        <a:ln>
                          <a:noFill/>
                        </a:ln>
                        <a:solidFill>
                          <a:schemeClr val="tx2"/>
                        </a:solidFill>
                        <a:effectLst/>
                        <a:latin typeface="+mn-lt"/>
                        <a:ea typeface="MS PGothic" pitchFamily="34" charset="-128"/>
                        <a:cs typeface="Arial" panose="020B0604020202020204" pitchFamily="34" charset="0"/>
                      </a:endParaRPr>
                    </a:p>
                  </a:txBody>
                  <a:tcPr marL="61728" marR="61728" marT="30858" marB="308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pic>
        <p:nvPicPr>
          <p:cNvPr id="6" name="Picture 3" descr="HUESPED_template_ppt_V2-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41" y="6060425"/>
            <a:ext cx="3147003" cy="609885"/>
          </a:xfrm>
          <a:prstGeom prst="rect">
            <a:avLst/>
          </a:prstGeom>
        </p:spPr>
      </p:pic>
      <p:sp>
        <p:nvSpPr>
          <p:cNvPr id="8" name="CuadroTexto 7"/>
          <p:cNvSpPr txBox="1"/>
          <p:nvPr/>
        </p:nvSpPr>
        <p:spPr>
          <a:xfrm>
            <a:off x="250250" y="424809"/>
            <a:ext cx="2849085"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000" b="1" dirty="0" smtClean="0"/>
              <a:t>Mono &amp; dual </a:t>
            </a:r>
            <a:r>
              <a:rPr lang="es-AR" sz="2000" b="1" dirty="0" err="1" smtClean="0"/>
              <a:t>therapy</a:t>
            </a:r>
            <a:endParaRPr lang="es-AR" sz="2000" b="1" dirty="0"/>
          </a:p>
        </p:txBody>
      </p:sp>
    </p:spTree>
    <p:extLst>
      <p:ext uri="{BB962C8B-B14F-4D97-AF65-F5344CB8AC3E}">
        <p14:creationId xmlns:p14="http://schemas.microsoft.com/office/powerpoint/2010/main" val="904400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71445" y="2369298"/>
          <a:ext cx="4236251" cy="2962344"/>
        </p:xfrm>
        <a:graphic>
          <a:graphicData uri="http://schemas.openxmlformats.org/drawingml/2006/table">
            <a:tbl>
              <a:tblPr>
                <a:effectLst>
                  <a:outerShdw blurRad="63500" sx="102000" sy="102000" algn="ctr" rotWithShape="0">
                    <a:prstClr val="black">
                      <a:alpha val="40000"/>
                    </a:prstClr>
                  </a:outerShdw>
                </a:effectLst>
              </a:tblPr>
              <a:tblGrid>
                <a:gridCol w="288975"/>
                <a:gridCol w="288975"/>
                <a:gridCol w="288975"/>
                <a:gridCol w="288975"/>
                <a:gridCol w="288975"/>
                <a:gridCol w="288975"/>
                <a:gridCol w="288975"/>
                <a:gridCol w="288975"/>
                <a:gridCol w="288975"/>
                <a:gridCol w="288975"/>
                <a:gridCol w="288975"/>
                <a:gridCol w="288975"/>
                <a:gridCol w="288975"/>
                <a:gridCol w="190601"/>
                <a:gridCol w="288975"/>
              </a:tblGrid>
              <a:tr h="109387">
                <a:tc>
                  <a:txBody>
                    <a:bodyPr/>
                    <a:lstStyle/>
                    <a:p>
                      <a:pPr algn="ctr" rtl="0" fontAlgn="b"/>
                      <a:r>
                        <a:rPr lang="es-AR" sz="700" b="1" i="0" u="none" strike="noStrike" dirty="0" smtClean="0">
                          <a:solidFill>
                            <a:srgbClr val="000000"/>
                          </a:solidFill>
                          <a:effectLst/>
                          <a:latin typeface="Calibri" panose="020F0502020204030204" pitchFamily="34" charset="0"/>
                        </a:rPr>
                        <a:t>#W96</a:t>
                      </a:r>
                      <a:endParaRPr lang="es-AR" sz="700" b="1" i="0" u="none" strike="noStrike" dirty="0">
                        <a:solidFill>
                          <a:srgbClr val="000000"/>
                        </a:solidFill>
                        <a:effectLst/>
                        <a:latin typeface="Calibri" panose="020F0502020204030204" pitchFamily="34" charset="0"/>
                      </a:endParaRP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1" i="0" u="none" strike="noStrike">
                          <a:solidFill>
                            <a:srgbClr val="000000"/>
                          </a:solidFill>
                          <a:effectLst/>
                          <a:latin typeface="Calibri" panose="020F0502020204030204" pitchFamily="34" charset="0"/>
                        </a:rPr>
                        <a:t>SCR</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1" i="0" u="none" strike="noStrike">
                          <a:solidFill>
                            <a:srgbClr val="000000"/>
                          </a:solidFill>
                          <a:effectLst/>
                          <a:latin typeface="Calibri" panose="020F0502020204030204" pitchFamily="34" charset="0"/>
                        </a:rPr>
                        <a:t>BSL</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1" i="0" u="none" strike="noStrike">
                          <a:solidFill>
                            <a:srgbClr val="000000"/>
                          </a:solidFill>
                          <a:effectLst/>
                          <a:latin typeface="Calibri" panose="020F0502020204030204" pitchFamily="34" charset="0"/>
                        </a:rPr>
                        <a:t>DAY 4</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1" i="0" u="none" strike="noStrike">
                          <a:solidFill>
                            <a:srgbClr val="000000"/>
                          </a:solidFill>
                          <a:effectLst/>
                          <a:latin typeface="Calibri" panose="020F0502020204030204" pitchFamily="34" charset="0"/>
                        </a:rPr>
                        <a:t>DAY 7</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1" i="0" u="none" strike="noStrike">
                          <a:solidFill>
                            <a:srgbClr val="000000"/>
                          </a:solidFill>
                          <a:effectLst/>
                          <a:latin typeface="Calibri" panose="020F0502020204030204" pitchFamily="34" charset="0"/>
                        </a:rPr>
                        <a:t>W.2</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1" i="0" u="none" strike="noStrike">
                          <a:solidFill>
                            <a:srgbClr val="000000"/>
                          </a:solidFill>
                          <a:effectLst/>
                          <a:latin typeface="Calibri" panose="020F0502020204030204" pitchFamily="34" charset="0"/>
                        </a:rPr>
                        <a:t>W.3</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1" i="0" u="none" strike="noStrike">
                          <a:solidFill>
                            <a:srgbClr val="000000"/>
                          </a:solidFill>
                          <a:effectLst/>
                          <a:latin typeface="Calibri" panose="020F0502020204030204" pitchFamily="34" charset="0"/>
                        </a:rPr>
                        <a:t>W.4</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1" i="0" u="none" strike="noStrike">
                          <a:solidFill>
                            <a:srgbClr val="000000"/>
                          </a:solidFill>
                          <a:effectLst/>
                          <a:latin typeface="Calibri" panose="020F0502020204030204" pitchFamily="34" charset="0"/>
                        </a:rPr>
                        <a:t>W.6</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1" i="0" u="none" strike="noStrike">
                          <a:solidFill>
                            <a:srgbClr val="000000"/>
                          </a:solidFill>
                          <a:effectLst/>
                          <a:latin typeface="Calibri" panose="020F0502020204030204" pitchFamily="34" charset="0"/>
                        </a:rPr>
                        <a:t>W.8</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1" i="0" u="none" strike="noStrike">
                          <a:solidFill>
                            <a:srgbClr val="000000"/>
                          </a:solidFill>
                          <a:effectLst/>
                          <a:latin typeface="Calibri" panose="020F0502020204030204" pitchFamily="34" charset="0"/>
                        </a:rPr>
                        <a:t>W.12</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1" i="0" u="none" strike="noStrike">
                          <a:solidFill>
                            <a:srgbClr val="000000"/>
                          </a:solidFill>
                          <a:effectLst/>
                          <a:latin typeface="Calibri" panose="020F0502020204030204" pitchFamily="34" charset="0"/>
                        </a:rPr>
                        <a:t>W.24</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1" i="0" u="none" strike="noStrike">
                          <a:solidFill>
                            <a:srgbClr val="000000"/>
                          </a:solidFill>
                          <a:effectLst/>
                          <a:latin typeface="Calibri" panose="020F0502020204030204" pitchFamily="34" charset="0"/>
                        </a:rPr>
                        <a:t>W.36</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600" b="1" i="0" u="none" strike="noStrike" dirty="0">
                          <a:solidFill>
                            <a:srgbClr val="000000"/>
                          </a:solidFill>
                          <a:effectLst/>
                          <a:latin typeface="Calibri" panose="020F0502020204030204" pitchFamily="34" charset="0"/>
                        </a:rPr>
                        <a:t>W.48</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1" i="0" u="none" strike="noStrike" dirty="0" smtClean="0">
                          <a:solidFill>
                            <a:srgbClr val="000000"/>
                          </a:solidFill>
                          <a:effectLst/>
                          <a:latin typeface="Calibri" panose="020F0502020204030204" pitchFamily="34" charset="0"/>
                        </a:rPr>
                        <a:t>W 96</a:t>
                      </a:r>
                      <a:endParaRPr lang="es-AR" sz="700" b="1" i="0" u="none" strike="noStrike" dirty="0">
                        <a:solidFill>
                          <a:srgbClr val="000000"/>
                        </a:solidFill>
                        <a:effectLst/>
                        <a:latin typeface="Calibri" panose="020F0502020204030204" pitchFamily="34" charset="0"/>
                      </a:endParaRP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9387">
                <a:tc>
                  <a:txBody>
                    <a:bodyPr/>
                    <a:lstStyle/>
                    <a:p>
                      <a:pPr algn="ctr" rtl="0" fontAlgn="b"/>
                      <a:r>
                        <a:rPr lang="es-AR" sz="700" b="0" i="0" u="none" strike="noStrike">
                          <a:solidFill>
                            <a:srgbClr val="000000"/>
                          </a:solidFill>
                          <a:effectLst/>
                          <a:latin typeface="Calibri" panose="020F0502020204030204" pitchFamily="34" charset="0"/>
                        </a:rPr>
                        <a:t>1</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5.584</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10.909</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383</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101</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09387">
                <a:tc>
                  <a:txBody>
                    <a:bodyPr/>
                    <a:lstStyle/>
                    <a:p>
                      <a:pPr algn="ctr" rtl="0" fontAlgn="b"/>
                      <a:r>
                        <a:rPr lang="es-AR" sz="700" b="0" i="0" u="none" strike="noStrike">
                          <a:solidFill>
                            <a:srgbClr val="000000"/>
                          </a:solidFill>
                          <a:effectLst/>
                          <a:latin typeface="Calibri" panose="020F0502020204030204" pitchFamily="34" charset="0"/>
                        </a:rPr>
                        <a:t>2</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8.887</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10.233</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318</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09387">
                <a:tc>
                  <a:txBody>
                    <a:bodyPr/>
                    <a:lstStyle/>
                    <a:p>
                      <a:pPr algn="ctr" rtl="0" fontAlgn="b"/>
                      <a:r>
                        <a:rPr lang="es-AR" sz="700" b="0" i="0" u="none" strike="noStrike">
                          <a:solidFill>
                            <a:srgbClr val="000000"/>
                          </a:solidFill>
                          <a:effectLst/>
                          <a:latin typeface="Calibri" panose="020F0502020204030204" pitchFamily="34" charset="0"/>
                        </a:rPr>
                        <a:t>3</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67.335</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1" i="0" u="none" strike="noStrike">
                          <a:solidFill>
                            <a:srgbClr val="FF0000"/>
                          </a:solidFill>
                          <a:effectLst>
                            <a:outerShdw blurRad="50800" dist="38100" algn="tr" rotWithShape="0">
                              <a:prstClr val="black">
                                <a:alpha val="40000"/>
                              </a:prstClr>
                            </a:outerShdw>
                          </a:effectLst>
                          <a:latin typeface="Calibri" panose="020F0502020204030204" pitchFamily="34" charset="0"/>
                        </a:rPr>
                        <a:t>151.569</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1.565</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1.178</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97</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53</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09387">
                <a:tc>
                  <a:txBody>
                    <a:bodyPr/>
                    <a:lstStyle/>
                    <a:p>
                      <a:pPr algn="ctr" rtl="0" fontAlgn="b"/>
                      <a:r>
                        <a:rPr lang="es-AR" sz="700" b="0" i="0" u="none" strike="noStrike">
                          <a:solidFill>
                            <a:srgbClr val="000000"/>
                          </a:solidFill>
                          <a:effectLst/>
                          <a:latin typeface="Calibri" panose="020F0502020204030204" pitchFamily="34" charset="0"/>
                        </a:rPr>
                        <a:t>4</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99.291</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1" i="0" u="none" strike="noStrike">
                          <a:solidFill>
                            <a:srgbClr val="FF0000"/>
                          </a:solidFill>
                          <a:effectLst>
                            <a:outerShdw blurRad="50800" dist="38100" algn="tr" rotWithShape="0">
                              <a:prstClr val="black">
                                <a:alpha val="40000"/>
                              </a:prstClr>
                            </a:outerShdw>
                          </a:effectLst>
                          <a:latin typeface="Calibri" panose="020F0502020204030204" pitchFamily="34" charset="0"/>
                        </a:rPr>
                        <a:t>148.370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3.303</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432</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178</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55</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09387">
                <a:tc>
                  <a:txBody>
                    <a:bodyPr/>
                    <a:lstStyle/>
                    <a:p>
                      <a:pPr algn="ctr" rtl="0" fontAlgn="b"/>
                      <a:r>
                        <a:rPr lang="es-AR" sz="700" b="0" i="0" u="none" strike="noStrike">
                          <a:solidFill>
                            <a:srgbClr val="000000"/>
                          </a:solidFill>
                          <a:effectLst/>
                          <a:latin typeface="Calibri" panose="020F0502020204030204" pitchFamily="34" charset="0"/>
                        </a:rPr>
                        <a:t>5</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34.362</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20.544</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1.292</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570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107</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09387">
                <a:tc>
                  <a:txBody>
                    <a:bodyPr/>
                    <a:lstStyle/>
                    <a:p>
                      <a:pPr algn="ctr" rtl="0" fontAlgn="b"/>
                      <a:r>
                        <a:rPr lang="es-AR" sz="700" b="0" i="0" u="none" strike="noStrike">
                          <a:solidFill>
                            <a:srgbClr val="000000"/>
                          </a:solidFill>
                          <a:effectLst/>
                          <a:latin typeface="Calibri" panose="020F0502020204030204" pitchFamily="34" charset="0"/>
                        </a:rPr>
                        <a:t>6</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16.024</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14.499</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1.634</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dirty="0">
                          <a:solidFill>
                            <a:srgbClr val="000000"/>
                          </a:solidFill>
                          <a:effectLst/>
                          <a:latin typeface="Calibri" panose="020F0502020204030204" pitchFamily="34" charset="0"/>
                        </a:rPr>
                        <a:t>162</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09387">
                <a:tc>
                  <a:txBody>
                    <a:bodyPr/>
                    <a:lstStyle/>
                    <a:p>
                      <a:pPr algn="ctr" rtl="0" fontAlgn="b"/>
                      <a:r>
                        <a:rPr lang="es-AR" sz="700" b="0" i="0" u="none" strike="noStrike">
                          <a:solidFill>
                            <a:srgbClr val="000000"/>
                          </a:solidFill>
                          <a:effectLst/>
                          <a:latin typeface="Calibri" panose="020F0502020204030204" pitchFamily="34" charset="0"/>
                        </a:rPr>
                        <a:t>7</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37.604</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18.597</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819</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61</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9644">
                <a:tc>
                  <a:txBody>
                    <a:bodyPr/>
                    <a:lstStyle/>
                    <a:p>
                      <a:pPr algn="ctr" rtl="0" fontAlgn="b"/>
                      <a:r>
                        <a:rPr lang="es-AR" sz="700" b="0" i="0" u="none" strike="noStrike">
                          <a:solidFill>
                            <a:srgbClr val="000000"/>
                          </a:solidFill>
                          <a:effectLst/>
                          <a:latin typeface="Calibri" panose="020F0502020204030204" pitchFamily="34" charset="0"/>
                        </a:rPr>
                        <a:t>8</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25.071</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24.368</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1.377</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Not done</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s-AR" sz="700" b="0" i="0" u="none" strike="noStrike">
                          <a:solidFill>
                            <a:srgbClr val="000000"/>
                          </a:solidFill>
                          <a:effectLst/>
                          <a:latin typeface="Calibri" panose="020F0502020204030204" pitchFamily="34" charset="0"/>
                        </a:rPr>
                        <a:t>105</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09387">
                <a:tc>
                  <a:txBody>
                    <a:bodyPr/>
                    <a:lstStyle/>
                    <a:p>
                      <a:pPr algn="ctr" rtl="0" fontAlgn="b"/>
                      <a:r>
                        <a:rPr lang="es-AR" sz="700" b="0" i="0" u="none" strike="noStrike">
                          <a:solidFill>
                            <a:srgbClr val="000000"/>
                          </a:solidFill>
                          <a:effectLst/>
                          <a:latin typeface="Calibri" panose="020F0502020204030204" pitchFamily="34" charset="0"/>
                        </a:rPr>
                        <a:t>9</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14.707</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10.832</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516</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202</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rtl="0" fontAlgn="b"/>
                      <a:r>
                        <a:rPr lang="es-AR" sz="700" b="0" i="0" u="none" strike="noStrike" dirty="0" smtClean="0">
                          <a:solidFill>
                            <a:srgbClr val="FF0000"/>
                          </a:solidFill>
                          <a:effectLst/>
                          <a:latin typeface="Calibri" panose="020F0502020204030204" pitchFamily="34" charset="0"/>
                        </a:rPr>
                        <a:t>SAE</a:t>
                      </a:r>
                      <a:endParaRPr lang="es-AR" sz="700" b="0" i="0" u="none" strike="noStrike" dirty="0">
                        <a:solidFill>
                          <a:srgbClr val="FF0000"/>
                        </a:solidFill>
                        <a:effectLst/>
                        <a:latin typeface="Calibri" panose="020F0502020204030204" pitchFamily="34" charset="0"/>
                      </a:endParaRP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rtl="0" fontAlgn="b"/>
                      <a:endParaRPr lang="es-AR" sz="1200" b="0" i="0" u="none" strike="noStrike" dirty="0">
                        <a:solidFill>
                          <a:srgbClr val="000000"/>
                        </a:solidFill>
                        <a:effectLst/>
                        <a:latin typeface="Calibri" panose="020F0502020204030204" pitchFamily="34" charset="0"/>
                      </a:endParaRP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b"/>
                      <a:endParaRPr lang="es-AR" sz="700" b="0" i="0" u="none" strike="noStrike" dirty="0">
                        <a:solidFill>
                          <a:srgbClr val="FF0000"/>
                        </a:solidFill>
                        <a:effectLst/>
                        <a:latin typeface="Calibri" panose="020F0502020204030204" pitchFamily="34" charset="0"/>
                      </a:endParaRP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09387">
                <a:tc>
                  <a:txBody>
                    <a:bodyPr/>
                    <a:lstStyle/>
                    <a:p>
                      <a:pPr algn="ctr" rtl="0" fontAlgn="b"/>
                      <a:r>
                        <a:rPr lang="es-AR" sz="700" b="0" i="0" u="none" strike="noStrike">
                          <a:solidFill>
                            <a:srgbClr val="000000"/>
                          </a:solidFill>
                          <a:effectLst/>
                          <a:latin typeface="Calibri" panose="020F0502020204030204" pitchFamily="34" charset="0"/>
                        </a:rPr>
                        <a:t>10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10.679</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7.978</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318</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smtClean="0">
                          <a:solidFill>
                            <a:srgbClr val="000000"/>
                          </a:solidFill>
                          <a:effectLst/>
                          <a:latin typeface="Calibri" panose="020F0502020204030204" pitchFamily="34" charset="0"/>
                        </a:rPr>
                        <a:t>&lt;50</a:t>
                      </a:r>
                      <a:endParaRPr lang="es-AR" sz="700" b="0" i="0" u="none" strike="noStrike" dirty="0">
                        <a:solidFill>
                          <a:srgbClr val="000000"/>
                        </a:solidFill>
                        <a:effectLst/>
                        <a:latin typeface="Calibri" panose="020F0502020204030204" pitchFamily="34" charset="0"/>
                      </a:endParaRP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9644">
                <a:tc>
                  <a:txBody>
                    <a:bodyPr/>
                    <a:lstStyle/>
                    <a:p>
                      <a:pPr algn="ctr" rtl="0" fontAlgn="b"/>
                      <a:r>
                        <a:rPr lang="es-AR" sz="700" b="0" i="0" u="none" strike="noStrike">
                          <a:solidFill>
                            <a:srgbClr val="000000"/>
                          </a:solidFill>
                          <a:effectLst/>
                          <a:latin typeface="Calibri" panose="020F0502020204030204" pitchFamily="34" charset="0"/>
                        </a:rPr>
                        <a:t>11</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50.089</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1" i="0" u="none" strike="noStrike">
                          <a:solidFill>
                            <a:srgbClr val="FF0000"/>
                          </a:solidFill>
                          <a:effectLst>
                            <a:outerShdw blurRad="50800" dist="38100" algn="tr" rotWithShape="0">
                              <a:prstClr val="black">
                                <a:alpha val="40000"/>
                              </a:prstClr>
                            </a:outerShdw>
                          </a:effectLst>
                          <a:latin typeface="Calibri" panose="020F0502020204030204" pitchFamily="34" charset="0"/>
                        </a:rPr>
                        <a:t>273.676</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68.129</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3.880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784</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290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288</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147</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AR" sz="700" u="none" strike="noStrike" dirty="0" smtClean="0">
                          <a:solidFill>
                            <a:srgbClr val="FF0000"/>
                          </a:solidFill>
                          <a:effectLst/>
                          <a:latin typeface="+mn-lt"/>
                        </a:rPr>
                        <a:t>70/&lt;50*</a:t>
                      </a:r>
                      <a:endParaRPr lang="es-AR" sz="700" b="0" i="0" u="none" strike="noStrike" dirty="0">
                        <a:solidFill>
                          <a:srgbClr val="FF0000"/>
                        </a:solidFill>
                        <a:effectLst/>
                        <a:latin typeface="+mn-lt"/>
                      </a:endParaRP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09387">
                <a:tc>
                  <a:txBody>
                    <a:bodyPr/>
                    <a:lstStyle/>
                    <a:p>
                      <a:pPr algn="ctr" rtl="0" fontAlgn="b"/>
                      <a:r>
                        <a:rPr lang="es-AR" sz="700" b="0" i="0" u="none" strike="noStrike">
                          <a:solidFill>
                            <a:srgbClr val="000000"/>
                          </a:solidFill>
                          <a:effectLst/>
                          <a:latin typeface="Calibri" panose="020F0502020204030204" pitchFamily="34" charset="0"/>
                        </a:rPr>
                        <a:t>12</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13.508</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64.103</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3.296</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135</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351</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84</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67</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09387">
                <a:tc>
                  <a:txBody>
                    <a:bodyPr/>
                    <a:lstStyle/>
                    <a:p>
                      <a:pPr algn="ctr" rtl="0" fontAlgn="b"/>
                      <a:r>
                        <a:rPr lang="es-AR" sz="700" b="0" i="0" u="none" strike="noStrike">
                          <a:solidFill>
                            <a:srgbClr val="000000"/>
                          </a:solidFill>
                          <a:effectLst/>
                          <a:latin typeface="Calibri" panose="020F0502020204030204" pitchFamily="34" charset="0"/>
                        </a:rPr>
                        <a:t>13</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28.093</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33.829</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26.343</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539</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61</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 &lt;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 &lt;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09387">
                <a:tc>
                  <a:txBody>
                    <a:bodyPr/>
                    <a:lstStyle/>
                    <a:p>
                      <a:pPr algn="ctr" rtl="0" fontAlgn="b"/>
                      <a:r>
                        <a:rPr lang="es-AR" sz="700" b="0" i="0" u="none" strike="noStrike">
                          <a:solidFill>
                            <a:srgbClr val="000000"/>
                          </a:solidFill>
                          <a:effectLst/>
                          <a:latin typeface="Calibri" panose="020F0502020204030204" pitchFamily="34" charset="0"/>
                        </a:rPr>
                        <a:t>14</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15.348</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15.151</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791</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198</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61</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64</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9644">
                <a:tc>
                  <a:txBody>
                    <a:bodyPr/>
                    <a:lstStyle/>
                    <a:p>
                      <a:pPr algn="ctr" rtl="0" fontAlgn="b"/>
                      <a:r>
                        <a:rPr lang="es-AR" sz="700" b="0" i="0" u="none" strike="noStrike">
                          <a:solidFill>
                            <a:srgbClr val="000000"/>
                          </a:solidFill>
                          <a:effectLst/>
                          <a:latin typeface="Calibri" panose="020F0502020204030204" pitchFamily="34" charset="0"/>
                        </a:rPr>
                        <a:t>15</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23.185</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23.500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4.217</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192</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Not done</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09387">
                <a:tc>
                  <a:txBody>
                    <a:bodyPr/>
                    <a:lstStyle/>
                    <a:p>
                      <a:pPr algn="ctr" rtl="0" fontAlgn="b"/>
                      <a:r>
                        <a:rPr lang="es-AR" sz="700" b="0" i="0" u="none" strike="noStrike">
                          <a:solidFill>
                            <a:srgbClr val="000000"/>
                          </a:solidFill>
                          <a:effectLst/>
                          <a:latin typeface="Calibri" panose="020F0502020204030204" pitchFamily="34" charset="0"/>
                        </a:rPr>
                        <a:t>16</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11.377</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3.910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97</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143</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09387">
                <a:tc>
                  <a:txBody>
                    <a:bodyPr/>
                    <a:lstStyle/>
                    <a:p>
                      <a:pPr algn="ctr" rtl="0" fontAlgn="b"/>
                      <a:r>
                        <a:rPr lang="es-AR" sz="700" b="0" i="0" u="none" strike="noStrike">
                          <a:solidFill>
                            <a:srgbClr val="000000"/>
                          </a:solidFill>
                          <a:effectLst/>
                          <a:latin typeface="Calibri" panose="020F0502020204030204" pitchFamily="34" charset="0"/>
                        </a:rPr>
                        <a:t>17</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39.100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25.828</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1.970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460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52</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 </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09387">
                <a:tc>
                  <a:txBody>
                    <a:bodyPr/>
                    <a:lstStyle/>
                    <a:p>
                      <a:pPr algn="ctr" rtl="0" fontAlgn="b"/>
                      <a:r>
                        <a:rPr lang="es-AR" sz="700" b="0" i="0" u="none" strike="noStrike">
                          <a:solidFill>
                            <a:srgbClr val="000000"/>
                          </a:solidFill>
                          <a:effectLst/>
                          <a:latin typeface="Calibri" panose="020F0502020204030204" pitchFamily="34" charset="0"/>
                        </a:rPr>
                        <a:t>18</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60.771</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73.069</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2.174</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692</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156</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09387">
                <a:tc>
                  <a:txBody>
                    <a:bodyPr/>
                    <a:lstStyle/>
                    <a:p>
                      <a:pPr algn="ctr" rtl="0" fontAlgn="b"/>
                      <a:r>
                        <a:rPr lang="es-AR" sz="700" b="0" i="0" u="none" strike="noStrike">
                          <a:solidFill>
                            <a:srgbClr val="000000"/>
                          </a:solidFill>
                          <a:effectLst/>
                          <a:latin typeface="Calibri" panose="020F0502020204030204" pitchFamily="34" charset="0"/>
                        </a:rPr>
                        <a:t>19</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82.803</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1" i="0" u="none" strike="noStrike">
                          <a:solidFill>
                            <a:srgbClr val="FF0000"/>
                          </a:solidFill>
                          <a:effectLst>
                            <a:outerShdw blurRad="50800" dist="38100" algn="tr" rotWithShape="0">
                              <a:prstClr val="black">
                                <a:alpha val="40000"/>
                              </a:prstClr>
                            </a:outerShdw>
                          </a:effectLst>
                          <a:latin typeface="Calibri" panose="020F0502020204030204" pitchFamily="34" charset="0"/>
                        </a:rPr>
                        <a:t>106.320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2.902</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897</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168</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76</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 &lt;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rtl="0" fontAlgn="b"/>
                      <a:r>
                        <a:rPr lang="es-AR" sz="700" b="0" i="0" u="none" strike="noStrike" dirty="0" smtClean="0">
                          <a:solidFill>
                            <a:srgbClr val="FF0000"/>
                          </a:solidFill>
                          <a:effectLst/>
                          <a:latin typeface="Calibri" panose="020F0502020204030204" pitchFamily="34" charset="0"/>
                        </a:rPr>
                        <a:t>PDVF</a:t>
                      </a:r>
                      <a:endParaRPr lang="es-AR" sz="700" b="0" i="0" u="none" strike="noStrike" dirty="0">
                        <a:solidFill>
                          <a:srgbClr val="FF0000"/>
                        </a:solidFill>
                        <a:effectLst/>
                        <a:latin typeface="Calibri" panose="020F0502020204030204" pitchFamily="34" charset="0"/>
                      </a:endParaRP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algn="ctr" rtl="0" fontAlgn="b"/>
                      <a:endParaRPr lang="es-AR" sz="1200" b="0" i="0" u="none" strike="noStrike" dirty="0">
                        <a:solidFill>
                          <a:srgbClr val="FF0000"/>
                        </a:solidFill>
                        <a:effectLst/>
                        <a:latin typeface="Calibri" panose="020F0502020204030204" pitchFamily="34" charset="0"/>
                      </a:endParaRPr>
                    </a:p>
                  </a:txBody>
                  <a:tcPr marL="6940" marR="6940" marT="6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endParaRPr lang="es-AR" sz="700" b="0" i="0" u="none" strike="noStrike" dirty="0">
                        <a:solidFill>
                          <a:srgbClr val="FF0000"/>
                        </a:solidFill>
                        <a:effectLst/>
                        <a:latin typeface="Calibri" panose="020F0502020204030204" pitchFamily="34" charset="0"/>
                      </a:endParaRP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09387">
                <a:tc>
                  <a:txBody>
                    <a:bodyPr/>
                    <a:lstStyle/>
                    <a:p>
                      <a:pPr algn="ctr" rtl="0" fontAlgn="b"/>
                      <a:r>
                        <a:rPr lang="es-AR" sz="700" b="0" i="0" u="none" strike="noStrike">
                          <a:solidFill>
                            <a:srgbClr val="000000"/>
                          </a:solidFill>
                          <a:effectLst/>
                          <a:latin typeface="Calibri" panose="020F0502020204030204" pitchFamily="34" charset="0"/>
                        </a:rPr>
                        <a:t>20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5.190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dirty="0">
                          <a:solidFill>
                            <a:srgbClr val="000000"/>
                          </a:solidFill>
                          <a:effectLst/>
                          <a:latin typeface="Calibri" panose="020F0502020204030204" pitchFamily="34" charset="0"/>
                        </a:rPr>
                        <a:t>7.368</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700" b="0" i="0" u="none" strike="noStrike">
                          <a:solidFill>
                            <a:srgbClr val="000000"/>
                          </a:solidFill>
                          <a:effectLst/>
                          <a:latin typeface="Calibri" panose="020F0502020204030204" pitchFamily="34" charset="0"/>
                        </a:rPr>
                        <a:t>147</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56</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 </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a:solidFill>
                            <a:srgbClr val="000000"/>
                          </a:solidFill>
                          <a:effectLst/>
                          <a:latin typeface="Calibri" panose="020F0502020204030204" pitchFamily="34" charset="0"/>
                        </a:rPr>
                        <a:t>&lt; 50</a:t>
                      </a: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s-AR" sz="700" b="0" i="0" u="none" strike="noStrike" dirty="0" smtClean="0">
                          <a:solidFill>
                            <a:srgbClr val="000000"/>
                          </a:solidFill>
                          <a:effectLst/>
                          <a:latin typeface="Calibri" panose="020F0502020204030204" pitchFamily="34" charset="0"/>
                        </a:rPr>
                        <a:t>&lt;50</a:t>
                      </a:r>
                      <a:endParaRPr lang="es-AR" sz="700" b="0" i="0" u="none" strike="noStrike" dirty="0">
                        <a:solidFill>
                          <a:srgbClr val="000000"/>
                        </a:solidFill>
                        <a:effectLst/>
                        <a:latin typeface="Calibri" panose="020F0502020204030204" pitchFamily="34" charset="0"/>
                      </a:endParaRPr>
                    </a:p>
                  </a:txBody>
                  <a:tcPr marL="3904" marR="3904" marT="3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Group 32">
            <a:extLst>
              <a:ext uri="{FF2B5EF4-FFF2-40B4-BE49-F238E27FC236}">
                <a16:creationId xmlns:a16="http://schemas.microsoft.com/office/drawing/2014/main" xmlns="" id="{DA245265-ED53-4C36-BB78-0AC728DD174C}"/>
              </a:ext>
            </a:extLst>
          </p:cNvPr>
          <p:cNvGraphicFramePr>
            <a:graphicFrameLocks noGrp="1"/>
          </p:cNvGraphicFramePr>
          <p:nvPr>
            <p:extLst/>
          </p:nvPr>
        </p:nvGraphicFramePr>
        <p:xfrm>
          <a:off x="4636296" y="2784036"/>
          <a:ext cx="4379119" cy="2362632"/>
        </p:xfrm>
        <a:graphic>
          <a:graphicData uri="http://schemas.openxmlformats.org/drawingml/2006/table">
            <a:tbl>
              <a:tblPr>
                <a:effectLst>
                  <a:outerShdw blurRad="63500" sx="102000" sy="102000" algn="ctr" rotWithShape="0">
                    <a:prstClr val="black">
                      <a:alpha val="40000"/>
                    </a:prstClr>
                  </a:outerShdw>
                </a:effectLst>
                <a:tableStyleId>{3C2FFA5D-87B4-456A-9821-1D502468CF0F}</a:tableStyleId>
              </a:tblPr>
              <a:tblGrid>
                <a:gridCol w="1078421">
                  <a:extLst>
                    <a:ext uri="{9D8B030D-6E8A-4147-A177-3AD203B41FA5}">
                      <a16:colId xmlns:a16="http://schemas.microsoft.com/office/drawing/2014/main" xmlns="" val="2700029024"/>
                    </a:ext>
                  </a:extLst>
                </a:gridCol>
                <a:gridCol w="1318725">
                  <a:extLst>
                    <a:ext uri="{9D8B030D-6E8A-4147-A177-3AD203B41FA5}">
                      <a16:colId xmlns:a16="http://schemas.microsoft.com/office/drawing/2014/main" xmlns="" val="20000"/>
                    </a:ext>
                  </a:extLst>
                </a:gridCol>
                <a:gridCol w="1150055">
                  <a:extLst>
                    <a:ext uri="{9D8B030D-6E8A-4147-A177-3AD203B41FA5}">
                      <a16:colId xmlns:a16="http://schemas.microsoft.com/office/drawing/2014/main" xmlns="" val="20001"/>
                    </a:ext>
                  </a:extLst>
                </a:gridCol>
                <a:gridCol w="831918">
                  <a:extLst>
                    <a:ext uri="{9D8B030D-6E8A-4147-A177-3AD203B41FA5}">
                      <a16:colId xmlns:a16="http://schemas.microsoft.com/office/drawing/2014/main" xmlns="" val="4161549451"/>
                    </a:ext>
                  </a:extLst>
                </a:gridCol>
              </a:tblGrid>
              <a:tr h="497316">
                <a:tc rowSpan="2">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u="none" strike="noStrike" cap="none" normalizeH="0" baseline="0" dirty="0">
                          <a:ln>
                            <a:noFill/>
                          </a:ln>
                          <a:solidFill>
                            <a:schemeClr val="bg1"/>
                          </a:solidFill>
                          <a:effectLst/>
                        </a:rPr>
                        <a:t>Virologic Outcome at Wk </a:t>
                      </a:r>
                      <a:r>
                        <a:rPr kumimoji="0" lang="en-US" sz="1400" b="1" i="0" u="none" strike="noStrike" cap="none" normalizeH="0" baseline="0" dirty="0">
                          <a:ln>
                            <a:noFill/>
                          </a:ln>
                          <a:solidFill>
                            <a:schemeClr val="bg1"/>
                          </a:solidFill>
                          <a:effectLst/>
                        </a:rPr>
                        <a:t>24</a:t>
                      </a:r>
                      <a:r>
                        <a:rPr kumimoji="0" lang="en-US" sz="1400" b="1" u="none" strike="noStrike" cap="none" normalizeH="0" baseline="0" dirty="0">
                          <a:ln>
                            <a:noFill/>
                          </a:ln>
                          <a:solidFill>
                            <a:schemeClr val="bg1"/>
                          </a:solidFill>
                          <a:effectLst/>
                        </a:rPr>
                        <a:t>, n </a:t>
                      </a:r>
                      <a:r>
                        <a:rPr kumimoji="0" lang="en-US" sz="1400" b="1" u="none" strike="noStrike" cap="none" normalizeH="0" baseline="0" dirty="0" smtClean="0">
                          <a:ln>
                            <a:noFill/>
                          </a:ln>
                          <a:solidFill>
                            <a:schemeClr val="bg1"/>
                          </a:solidFill>
                          <a:effectLst/>
                        </a:rPr>
                        <a:t>(%)</a:t>
                      </a:r>
                    </a:p>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2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[Primary endpoint]</a:t>
                      </a:r>
                      <a:endParaRPr kumimoji="0" 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40" marR="68540" marT="25715" marB="2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sv-SE" sz="1400" b="1" u="none" strike="noStrike" cap="none" normalizeH="0" baseline="0" dirty="0">
                          <a:ln>
                            <a:noFill/>
                          </a:ln>
                          <a:solidFill>
                            <a:schemeClr val="bg1"/>
                          </a:solidFill>
                          <a:effectLst/>
                        </a:rPr>
                        <a:t>Baseline HIV-1 RNA, copies/mL</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40" marR="68540" marT="25715" marB="2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800" b="1" i="0" u="none" strike="noStrike" cap="none" normalizeH="0" baseline="0" dirty="0">
                        <a:ln>
                          <a:noFill/>
                        </a:ln>
                        <a:solidFill>
                          <a:schemeClr val="tx1"/>
                        </a:solidFill>
                        <a:effectLst/>
                        <a:latin typeface="Arial" charset="0"/>
                      </a:endParaRPr>
                    </a:p>
                  </a:txBody>
                  <a:tcPr marL="121881" marR="121881" marT="45727" marB="4572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rowSpan="2">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u="none" strike="noStrike" cap="none" normalizeH="0" baseline="0" dirty="0">
                          <a:ln>
                            <a:noFill/>
                          </a:ln>
                          <a:solidFill>
                            <a:schemeClr val="bg1"/>
                          </a:solidFill>
                          <a:effectLst/>
                        </a:rPr>
                        <a:t>Total</a:t>
                      </a:r>
                      <a:br>
                        <a:rPr kumimoji="0" lang="en-US" sz="1400" b="1" u="none" strike="noStrike" cap="none" normalizeH="0" baseline="0" dirty="0">
                          <a:ln>
                            <a:noFill/>
                          </a:ln>
                          <a:solidFill>
                            <a:schemeClr val="bg1"/>
                          </a:solidFill>
                          <a:effectLst/>
                        </a:rPr>
                      </a:br>
                      <a:r>
                        <a:rPr kumimoji="0" lang="en-US" sz="1400" b="1" u="none" strike="noStrike" cap="none" normalizeH="0" baseline="0" dirty="0">
                          <a:ln>
                            <a:noFill/>
                          </a:ln>
                          <a:solidFill>
                            <a:schemeClr val="bg1"/>
                          </a:solidFill>
                          <a:effectLst/>
                        </a:rPr>
                        <a:t>(N = 120)</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40" marR="68540" marT="25715" marB="2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386140395"/>
                  </a:ext>
                </a:extLst>
              </a:tr>
              <a:tr h="652536">
                <a:tc vMerge="1">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800" b="1" i="0" u="none" strike="noStrike" cap="none" normalizeH="0" baseline="0" dirty="0">
                        <a:ln>
                          <a:noFill/>
                        </a:ln>
                        <a:solidFill>
                          <a:schemeClr val="tx1"/>
                        </a:solidFill>
                        <a:effectLst/>
                        <a:latin typeface="Arial" charset="0"/>
                      </a:endParaRPr>
                    </a:p>
                  </a:txBody>
                  <a:tcPr marL="121881" marR="121881" marT="45727" marB="4572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u="none" strike="noStrike" cap="none" normalizeH="0" baseline="0" dirty="0">
                          <a:ln>
                            <a:noFill/>
                          </a:ln>
                          <a:solidFill>
                            <a:schemeClr val="bg1"/>
                          </a:solidFill>
                          <a:effectLst/>
                        </a:rPr>
                        <a:t>&gt; 100,000</a:t>
                      </a:r>
                      <a:br>
                        <a:rPr kumimoji="0" lang="en-US" sz="1400" b="1" u="none" strike="noStrike" cap="none" normalizeH="0" baseline="0" dirty="0">
                          <a:ln>
                            <a:noFill/>
                          </a:ln>
                          <a:solidFill>
                            <a:schemeClr val="bg1"/>
                          </a:solidFill>
                          <a:effectLst/>
                        </a:rPr>
                      </a:br>
                      <a:r>
                        <a:rPr kumimoji="0" lang="en-US" sz="1400" b="1" u="none" strike="noStrike" cap="none" normalizeH="0" baseline="0" dirty="0">
                          <a:ln>
                            <a:noFill/>
                          </a:ln>
                          <a:solidFill>
                            <a:schemeClr val="bg1"/>
                          </a:solidFill>
                          <a:effectLst/>
                        </a:rPr>
                        <a:t>(n = 37)</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40" marR="68540" marT="25715" marB="2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u="none" strike="noStrike" cap="none" normalizeH="0" baseline="0" dirty="0">
                          <a:ln>
                            <a:noFill/>
                          </a:ln>
                          <a:solidFill>
                            <a:schemeClr val="bg1"/>
                          </a:solidFill>
                          <a:effectLst/>
                        </a:rPr>
                        <a:t>≤ 100,000</a:t>
                      </a:r>
                      <a:br>
                        <a:rPr kumimoji="0" lang="en-US" sz="1400" b="1" u="none" strike="noStrike" cap="none" normalizeH="0" baseline="0" dirty="0">
                          <a:ln>
                            <a:noFill/>
                          </a:ln>
                          <a:solidFill>
                            <a:schemeClr val="bg1"/>
                          </a:solidFill>
                          <a:effectLst/>
                        </a:rPr>
                      </a:br>
                      <a:r>
                        <a:rPr kumimoji="0" lang="en-US" sz="1400" b="1" u="none" strike="noStrike" cap="none" normalizeH="0" baseline="0" dirty="0">
                          <a:ln>
                            <a:noFill/>
                          </a:ln>
                          <a:solidFill>
                            <a:schemeClr val="bg1"/>
                          </a:solidFill>
                          <a:effectLst/>
                        </a:rPr>
                        <a:t>(n = 83) </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40" marR="68540" marT="25715" marB="2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800" b="1" i="0" u="none" strike="noStrike" cap="none" normalizeH="0" baseline="0" dirty="0">
                        <a:ln>
                          <a:noFill/>
                        </a:ln>
                        <a:solidFill>
                          <a:schemeClr val="bg2">
                            <a:lumMod val="10000"/>
                          </a:schemeClr>
                        </a:solidFill>
                        <a:effectLst/>
                        <a:latin typeface="Arial" charset="0"/>
                      </a:endParaRPr>
                    </a:p>
                  </a:txBody>
                  <a:tcPr marL="121881" marR="121881" marT="45727" marB="4572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10000"/>
                  </a:ext>
                </a:extLst>
              </a:tr>
              <a:tr h="622929">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1" u="none" strike="noStrike" cap="none" normalizeH="0" baseline="0" dirty="0" smtClean="0">
                          <a:ln>
                            <a:noFill/>
                          </a:ln>
                          <a:solidFill>
                            <a:schemeClr val="bg1"/>
                          </a:solidFill>
                          <a:effectLst/>
                        </a:rPr>
                        <a:t>Success </a:t>
                      </a:r>
                      <a:r>
                        <a:rPr kumimoji="0" lang="en-US" sz="1200" b="1" u="none" strike="noStrike" cap="none" normalizeH="0" baseline="0" dirty="0" smtClean="0">
                          <a:ln>
                            <a:noFill/>
                          </a:ln>
                          <a:solidFill>
                            <a:schemeClr val="bg1"/>
                          </a:solidFill>
                          <a:effectLst/>
                        </a:rPr>
                        <a:t>(</a:t>
                      </a:r>
                      <a:r>
                        <a:rPr kumimoji="0" lang="en-US" sz="1200" b="1" u="none" strike="noStrike" cap="none" normalizeH="0" baseline="0" dirty="0" err="1" smtClean="0">
                          <a:ln>
                            <a:noFill/>
                          </a:ln>
                          <a:solidFill>
                            <a:schemeClr val="bg1"/>
                          </a:solidFill>
                          <a:effectLst/>
                        </a:rPr>
                        <a:t>pVL</a:t>
                      </a:r>
                      <a:r>
                        <a:rPr kumimoji="0" lang="en-US" sz="1200" b="1" u="none" strike="noStrike" cap="none" normalizeH="0" baseline="0" dirty="0" smtClean="0">
                          <a:ln>
                            <a:noFill/>
                          </a:ln>
                          <a:solidFill>
                            <a:schemeClr val="bg1"/>
                          </a:solidFill>
                          <a:effectLst/>
                        </a:rPr>
                        <a:t>&lt;50 copies/mL)</a:t>
                      </a:r>
                      <a:endParaRPr kumimoji="0" lang="en-US" sz="1200" b="1" i="0" u="none" strike="noStrike" cap="none" normalizeH="0" baseline="30000" dirty="0">
                        <a:ln>
                          <a:noFill/>
                        </a:ln>
                        <a:solidFill>
                          <a:schemeClr val="bg1"/>
                        </a:solidFill>
                        <a:effectLst/>
                        <a:latin typeface="Calibri" panose="020F0502020204030204" pitchFamily="34" charset="0"/>
                        <a:cs typeface="Calibri" panose="020F0502020204030204" pitchFamily="34" charset="0"/>
                      </a:endParaRPr>
                    </a:p>
                  </a:txBody>
                  <a:tcPr marL="68540" marR="68540" marT="25715" marB="2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1" u="none" strike="noStrike" cap="none" normalizeH="0" baseline="0" dirty="0">
                          <a:ln>
                            <a:noFill/>
                          </a:ln>
                          <a:solidFill>
                            <a:schemeClr val="bg1"/>
                          </a:solidFill>
                          <a:effectLst/>
                        </a:rPr>
                        <a:t>33 (89)</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40" marR="68540" marT="25715" marB="2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u="none" strike="noStrike" cap="none" normalizeH="0" baseline="0" dirty="0">
                          <a:ln>
                            <a:noFill/>
                          </a:ln>
                          <a:solidFill>
                            <a:schemeClr val="bg1"/>
                          </a:solidFill>
                          <a:effectLst/>
                        </a:rPr>
                        <a:t>75 (90)</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40" marR="68540" marT="25715" marB="2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u="none" strike="noStrike" cap="none" normalizeH="0" baseline="0" dirty="0">
                          <a:ln>
                            <a:noFill/>
                          </a:ln>
                          <a:solidFill>
                            <a:schemeClr val="bg1"/>
                          </a:solidFill>
                          <a:effectLst/>
                        </a:rPr>
                        <a:t>108 (90)</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40" marR="68540" marT="25715" marB="2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10001"/>
                  </a:ext>
                </a:extLst>
              </a:tr>
              <a:tr h="278732">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u="none" strike="noStrike" cap="none" normalizeH="0" baseline="0" dirty="0">
                          <a:ln>
                            <a:noFill/>
                          </a:ln>
                          <a:solidFill>
                            <a:schemeClr val="bg1"/>
                          </a:solidFill>
                          <a:effectLst/>
                        </a:rPr>
                        <a:t>Nonsuccess</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40" marR="68540" marT="25715" marB="2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u="none" strike="noStrike" cap="none" normalizeH="0" baseline="0" dirty="0">
                          <a:ln>
                            <a:noFill/>
                          </a:ln>
                          <a:solidFill>
                            <a:schemeClr val="bg1"/>
                          </a:solidFill>
                          <a:effectLst/>
                        </a:rPr>
                        <a:t>3 (8)</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40" marR="68540" marT="25715" marB="2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u="none" strike="noStrike" cap="none" normalizeH="0" baseline="0" dirty="0">
                          <a:ln>
                            <a:noFill/>
                          </a:ln>
                          <a:solidFill>
                            <a:schemeClr val="bg1"/>
                          </a:solidFill>
                          <a:effectLst/>
                        </a:rPr>
                        <a:t>2 (2)</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40" marR="68540" marT="25715" marB="2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u="none" strike="noStrike" cap="none" normalizeH="0" baseline="0" dirty="0">
                          <a:ln>
                            <a:noFill/>
                          </a:ln>
                          <a:solidFill>
                            <a:schemeClr val="bg1"/>
                          </a:solidFill>
                          <a:effectLst/>
                        </a:rPr>
                        <a:t>5 (4)</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40" marR="68540" marT="25715" marB="2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10002"/>
                  </a:ext>
                </a:extLst>
              </a:tr>
              <a:tr h="278732">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lang="en-US" sz="1400" b="1" dirty="0">
                          <a:solidFill>
                            <a:schemeClr val="bg1"/>
                          </a:solidFill>
                          <a:effectLst/>
                        </a:rPr>
                        <a:t>No data </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40" marR="68540" marT="25715" marB="2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u="none" strike="noStrike" cap="none" normalizeH="0" baseline="0" dirty="0">
                          <a:ln>
                            <a:noFill/>
                          </a:ln>
                          <a:solidFill>
                            <a:schemeClr val="bg1"/>
                          </a:solidFill>
                          <a:effectLst/>
                        </a:rPr>
                        <a:t>1 (3)</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40" marR="68540" marT="25715" marB="2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u="none" strike="noStrike" cap="none" normalizeH="0" baseline="0" dirty="0">
                          <a:ln>
                            <a:noFill/>
                          </a:ln>
                          <a:solidFill>
                            <a:schemeClr val="bg1"/>
                          </a:solidFill>
                          <a:effectLst/>
                        </a:rPr>
                        <a:t>6 (7)</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40" marR="68540" marT="25715" marB="2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u="none" strike="noStrike" cap="none" normalizeH="0" baseline="0" dirty="0">
                          <a:ln>
                            <a:noFill/>
                          </a:ln>
                          <a:solidFill>
                            <a:schemeClr val="bg1"/>
                          </a:solidFill>
                          <a:effectLst/>
                        </a:rPr>
                        <a:t>7 (6)</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40" marR="68540" marT="25715" marB="2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2790516205"/>
                  </a:ext>
                </a:extLst>
              </a:tr>
            </a:tbl>
          </a:graphicData>
        </a:graphic>
      </p:graphicFrame>
      <p:pic>
        <p:nvPicPr>
          <p:cNvPr id="6" name="Imagen 5"/>
          <p:cNvPicPr>
            <a:picLocks noChangeAspect="1"/>
          </p:cNvPicPr>
          <p:nvPr/>
        </p:nvPicPr>
        <p:blipFill>
          <a:blip r:embed="rId2"/>
          <a:stretch>
            <a:fillRect/>
          </a:stretch>
        </p:blipFill>
        <p:spPr>
          <a:xfrm>
            <a:off x="745152" y="930728"/>
            <a:ext cx="2904284" cy="1276921"/>
          </a:xfrm>
          <a:prstGeom prst="rect">
            <a:avLst/>
          </a:prstGeom>
          <a:effectLst>
            <a:outerShdw blurRad="63500" sx="102000" sy="102000" algn="ctr" rotWithShape="0">
              <a:prstClr val="black">
                <a:alpha val="40000"/>
              </a:prstClr>
            </a:outerShdw>
          </a:effectLst>
        </p:spPr>
      </p:pic>
      <p:sp>
        <p:nvSpPr>
          <p:cNvPr id="8" name="CuadroTexto 7"/>
          <p:cNvSpPr txBox="1"/>
          <p:nvPr/>
        </p:nvSpPr>
        <p:spPr>
          <a:xfrm>
            <a:off x="7444537" y="6311972"/>
            <a:ext cx="1138453" cy="253916"/>
          </a:xfrm>
          <a:prstGeom prst="rect">
            <a:avLst/>
          </a:prstGeom>
          <a:noFill/>
        </p:spPr>
        <p:txBody>
          <a:bodyPr wrap="none" rtlCol="0">
            <a:spAutoFit/>
          </a:bodyPr>
          <a:lstStyle/>
          <a:p>
            <a:pPr algn="r"/>
            <a:r>
              <a:rPr lang="es-AR" sz="1050" i="1" dirty="0" err="1">
                <a:solidFill>
                  <a:prstClr val="black"/>
                </a:solidFill>
              </a:rPr>
              <a:t>Taiwo</a:t>
            </a:r>
            <a:r>
              <a:rPr lang="es-AR" sz="1050" i="1" dirty="0">
                <a:solidFill>
                  <a:prstClr val="black"/>
                </a:solidFill>
              </a:rPr>
              <a:t>: CID 2018, </a:t>
            </a:r>
          </a:p>
        </p:txBody>
      </p:sp>
      <p:sp>
        <p:nvSpPr>
          <p:cNvPr id="10" name="Rectángulo 9"/>
          <p:cNvSpPr/>
          <p:nvPr/>
        </p:nvSpPr>
        <p:spPr>
          <a:xfrm>
            <a:off x="4716545" y="5279209"/>
            <a:ext cx="4232249" cy="300082"/>
          </a:xfrm>
          <a:prstGeom prst="rect">
            <a:avLst/>
          </a:prstGeom>
        </p:spPr>
        <p:txBody>
          <a:bodyPr wrap="none">
            <a:spAutoFit/>
          </a:bodyPr>
          <a:lstStyle/>
          <a:p>
            <a:pPr algn="r"/>
            <a:r>
              <a:rPr lang="en-US" sz="1350" kern="0" dirty="0">
                <a:solidFill>
                  <a:prstClr val="black"/>
                </a:solidFill>
              </a:rPr>
              <a:t>n = 3 with PDVF; n = 1 with emergent M184V and R263RK</a:t>
            </a:r>
            <a:endParaRPr lang="en-US" sz="1200" kern="0" dirty="0">
              <a:solidFill>
                <a:prstClr val="black"/>
              </a:solidFill>
            </a:endParaRPr>
          </a:p>
        </p:txBody>
      </p:sp>
      <p:sp>
        <p:nvSpPr>
          <p:cNvPr id="11" name="CuadroTexto 10"/>
          <p:cNvSpPr txBox="1"/>
          <p:nvPr/>
        </p:nvSpPr>
        <p:spPr>
          <a:xfrm>
            <a:off x="278113" y="5555175"/>
            <a:ext cx="2921074" cy="646331"/>
          </a:xfrm>
          <a:prstGeom prst="rect">
            <a:avLst/>
          </a:prstGeom>
          <a:noFill/>
        </p:spPr>
        <p:txBody>
          <a:bodyPr wrap="square" rtlCol="0">
            <a:spAutoFit/>
          </a:bodyPr>
          <a:lstStyle/>
          <a:p>
            <a:r>
              <a:rPr lang="es-AR" sz="1200" dirty="0">
                <a:solidFill>
                  <a:prstClr val="black"/>
                </a:solidFill>
              </a:rPr>
              <a:t>ITT-e: 90% &lt; 50 </a:t>
            </a:r>
            <a:r>
              <a:rPr lang="es-AR" sz="1200" dirty="0" smtClean="0">
                <a:solidFill>
                  <a:prstClr val="black"/>
                </a:solidFill>
              </a:rPr>
              <a:t>copies/</a:t>
            </a:r>
            <a:r>
              <a:rPr lang="es-AR" sz="1200" dirty="0" err="1" smtClean="0">
                <a:solidFill>
                  <a:prstClr val="black"/>
                </a:solidFill>
              </a:rPr>
              <a:t>mL</a:t>
            </a:r>
            <a:r>
              <a:rPr lang="es-AR" sz="1200" dirty="0">
                <a:solidFill>
                  <a:prstClr val="black"/>
                </a:solidFill>
              </a:rPr>
              <a:t> </a:t>
            </a:r>
            <a:r>
              <a:rPr lang="es-AR" sz="1200" dirty="0" smtClean="0">
                <a:solidFill>
                  <a:prstClr val="black"/>
                </a:solidFill>
              </a:rPr>
              <a:t>at W 48 &amp; 96 </a:t>
            </a:r>
            <a:r>
              <a:rPr lang="es-AR" sz="1200" dirty="0" err="1" smtClean="0">
                <a:solidFill>
                  <a:prstClr val="black"/>
                </a:solidFill>
              </a:rPr>
              <a:t>Observed</a:t>
            </a:r>
            <a:r>
              <a:rPr lang="es-AR" sz="1200" dirty="0" smtClean="0">
                <a:solidFill>
                  <a:prstClr val="black"/>
                </a:solidFill>
              </a:rPr>
              <a:t> </a:t>
            </a:r>
            <a:r>
              <a:rPr lang="es-AR" sz="1200" dirty="0">
                <a:solidFill>
                  <a:prstClr val="black"/>
                </a:solidFill>
              </a:rPr>
              <a:t>data: 95% &lt;50 copies/</a:t>
            </a:r>
            <a:r>
              <a:rPr lang="es-AR" sz="1200" dirty="0" err="1">
                <a:solidFill>
                  <a:prstClr val="black"/>
                </a:solidFill>
              </a:rPr>
              <a:t>mL</a:t>
            </a:r>
            <a:endParaRPr lang="es-AR" sz="1200" dirty="0">
              <a:solidFill>
                <a:prstClr val="black"/>
              </a:solidFill>
            </a:endParaRPr>
          </a:p>
          <a:p>
            <a:r>
              <a:rPr lang="es-AR" sz="1200" dirty="0">
                <a:solidFill>
                  <a:prstClr val="black"/>
                </a:solidFill>
              </a:rPr>
              <a:t>n=1 </a:t>
            </a:r>
            <a:r>
              <a:rPr lang="es-AR" sz="1200" dirty="0" err="1">
                <a:solidFill>
                  <a:prstClr val="black"/>
                </a:solidFill>
              </a:rPr>
              <a:t>with</a:t>
            </a:r>
            <a:r>
              <a:rPr lang="es-AR" sz="1200" dirty="0">
                <a:solidFill>
                  <a:prstClr val="black"/>
                </a:solidFill>
              </a:rPr>
              <a:t> PDVF; No </a:t>
            </a:r>
            <a:r>
              <a:rPr lang="es-AR" sz="1200" dirty="0" err="1">
                <a:solidFill>
                  <a:prstClr val="black"/>
                </a:solidFill>
              </a:rPr>
              <a:t>mutations</a:t>
            </a:r>
            <a:r>
              <a:rPr lang="es-AR" sz="1200" dirty="0">
                <a:solidFill>
                  <a:prstClr val="black"/>
                </a:solidFill>
              </a:rPr>
              <a:t> </a:t>
            </a:r>
            <a:r>
              <a:rPr lang="es-AR" sz="1200" dirty="0" err="1">
                <a:solidFill>
                  <a:prstClr val="black"/>
                </a:solidFill>
              </a:rPr>
              <a:t>detected</a:t>
            </a:r>
            <a:endParaRPr lang="es-AR" sz="1200" dirty="0">
              <a:solidFill>
                <a:prstClr val="black"/>
              </a:solidFill>
            </a:endParaRPr>
          </a:p>
        </p:txBody>
      </p:sp>
      <p:pic>
        <p:nvPicPr>
          <p:cNvPr id="14" name="Imagen 13"/>
          <p:cNvPicPr>
            <a:picLocks noChangeAspect="1"/>
          </p:cNvPicPr>
          <p:nvPr/>
        </p:nvPicPr>
        <p:blipFill>
          <a:blip r:embed="rId3"/>
          <a:stretch>
            <a:fillRect/>
          </a:stretch>
        </p:blipFill>
        <p:spPr>
          <a:xfrm>
            <a:off x="4314151" y="1004063"/>
            <a:ext cx="4630501" cy="1130250"/>
          </a:xfrm>
          <a:prstGeom prst="rect">
            <a:avLst/>
          </a:prstGeom>
          <a:effectLst>
            <a:outerShdw blurRad="63500" sx="102000" sy="102000" algn="ctr" rotWithShape="0">
              <a:prstClr val="black">
                <a:alpha val="40000"/>
              </a:prstClr>
            </a:outerShdw>
          </a:effectLst>
        </p:spPr>
      </p:pic>
      <p:sp>
        <p:nvSpPr>
          <p:cNvPr id="15" name="CuadroTexto 14"/>
          <p:cNvSpPr txBox="1"/>
          <p:nvPr/>
        </p:nvSpPr>
        <p:spPr>
          <a:xfrm>
            <a:off x="3330956" y="6185014"/>
            <a:ext cx="1050288" cy="253916"/>
          </a:xfrm>
          <a:prstGeom prst="rect">
            <a:avLst/>
          </a:prstGeom>
          <a:noFill/>
        </p:spPr>
        <p:txBody>
          <a:bodyPr wrap="none" rtlCol="0">
            <a:spAutoFit/>
          </a:bodyPr>
          <a:lstStyle/>
          <a:p>
            <a:r>
              <a:rPr lang="es-AR" sz="1050" i="1" dirty="0" err="1"/>
              <a:t>Cahn</a:t>
            </a:r>
            <a:r>
              <a:rPr lang="es-AR" sz="1050" i="1" dirty="0"/>
              <a:t>: JIAS 2017</a:t>
            </a:r>
          </a:p>
        </p:txBody>
      </p:sp>
      <p:sp>
        <p:nvSpPr>
          <p:cNvPr id="2" name="CuadroTexto 1"/>
          <p:cNvSpPr txBox="1"/>
          <p:nvPr/>
        </p:nvSpPr>
        <p:spPr>
          <a:xfrm>
            <a:off x="4911751" y="5739840"/>
            <a:ext cx="2352952" cy="276999"/>
          </a:xfrm>
          <a:prstGeom prst="rect">
            <a:avLst/>
          </a:prstGeom>
          <a:noFill/>
        </p:spPr>
        <p:txBody>
          <a:bodyPr wrap="none" rtlCol="0">
            <a:spAutoFit/>
          </a:bodyPr>
          <a:lstStyle/>
          <a:p>
            <a:r>
              <a:rPr lang="es-AR" sz="1200" dirty="0" smtClean="0">
                <a:solidFill>
                  <a:prstClr val="black"/>
                </a:solidFill>
              </a:rPr>
              <a:t>ITT-e: 90</a:t>
            </a:r>
            <a:r>
              <a:rPr lang="es-AR" sz="1200" dirty="0">
                <a:solidFill>
                  <a:prstClr val="black"/>
                </a:solidFill>
              </a:rPr>
              <a:t>% &lt; 50 copies/</a:t>
            </a:r>
            <a:r>
              <a:rPr lang="es-AR" sz="1200" dirty="0" err="1">
                <a:solidFill>
                  <a:prstClr val="black"/>
                </a:solidFill>
              </a:rPr>
              <a:t>mL</a:t>
            </a:r>
            <a:r>
              <a:rPr lang="es-AR" sz="1200" dirty="0">
                <a:solidFill>
                  <a:prstClr val="black"/>
                </a:solidFill>
              </a:rPr>
              <a:t> </a:t>
            </a:r>
            <a:r>
              <a:rPr lang="es-AR" sz="1200" dirty="0" smtClean="0">
                <a:solidFill>
                  <a:prstClr val="black"/>
                </a:solidFill>
              </a:rPr>
              <a:t>at W 24</a:t>
            </a:r>
            <a:endParaRPr lang="es-AR" sz="1200" dirty="0">
              <a:solidFill>
                <a:prstClr val="black"/>
              </a:solidFill>
            </a:endParaRPr>
          </a:p>
        </p:txBody>
      </p:sp>
      <p:pic>
        <p:nvPicPr>
          <p:cNvPr id="13" name="Picture 3" descr="HUESPED_template_ppt_V2-0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41" y="6060425"/>
            <a:ext cx="3147003" cy="609885"/>
          </a:xfrm>
          <a:prstGeom prst="rect">
            <a:avLst/>
          </a:prstGeom>
        </p:spPr>
      </p:pic>
      <p:sp>
        <p:nvSpPr>
          <p:cNvPr id="16" name="CuadroTexto 15"/>
          <p:cNvSpPr txBox="1"/>
          <p:nvPr/>
        </p:nvSpPr>
        <p:spPr>
          <a:xfrm>
            <a:off x="270798" y="250151"/>
            <a:ext cx="2849085"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000" b="1" dirty="0" smtClean="0"/>
              <a:t>Mono &amp; dual </a:t>
            </a:r>
            <a:r>
              <a:rPr lang="es-AR" sz="2000" b="1" dirty="0" err="1" smtClean="0"/>
              <a:t>therapy</a:t>
            </a:r>
            <a:endParaRPr lang="es-AR" sz="2000" b="1" dirty="0"/>
          </a:p>
        </p:txBody>
      </p:sp>
    </p:spTree>
    <p:extLst>
      <p:ext uri="{BB962C8B-B14F-4D97-AF65-F5344CB8AC3E}">
        <p14:creationId xmlns:p14="http://schemas.microsoft.com/office/powerpoint/2010/main" val="1230952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itle 25">
            <a:extLst>
              <a:ext uri="{FF2B5EF4-FFF2-40B4-BE49-F238E27FC236}">
                <a16:creationId xmlns="" xmlns:a16="http://schemas.microsoft.com/office/drawing/2014/main" id="{C43871A8-FC5F-4498-8588-587C198019B7}"/>
              </a:ext>
            </a:extLst>
          </p:cNvPr>
          <p:cNvSpPr>
            <a:spLocks noGrp="1"/>
          </p:cNvSpPr>
          <p:nvPr>
            <p:ph type="title"/>
          </p:nvPr>
        </p:nvSpPr>
        <p:spPr>
          <a:xfrm>
            <a:off x="0" y="5457339"/>
            <a:ext cx="7307316" cy="628650"/>
          </a:xfrm>
        </p:spPr>
        <p:txBody>
          <a:bodyPr>
            <a:normAutofit/>
          </a:bodyPr>
          <a:lstStyle/>
          <a:p>
            <a:pPr algn="ctr"/>
            <a:r>
              <a:rPr lang="en-US" sz="1500" b="1" dirty="0"/>
              <a:t>GEMINI 1 &amp; 2: Snapshot Analysis by Visit (Pooled)</a:t>
            </a:r>
            <a:endParaRPr lang="en-US" altLang="en-US" sz="1500" b="1" dirty="0"/>
          </a:p>
        </p:txBody>
      </p:sp>
      <p:sp>
        <p:nvSpPr>
          <p:cNvPr id="17412" name="Text Placeholder 29">
            <a:extLst>
              <a:ext uri="{FF2B5EF4-FFF2-40B4-BE49-F238E27FC236}">
                <a16:creationId xmlns="" xmlns:a16="http://schemas.microsoft.com/office/drawing/2014/main" id="{0B6D5C99-7E9B-40F0-A892-837C6A117A7B}"/>
              </a:ext>
            </a:extLst>
          </p:cNvPr>
          <p:cNvSpPr>
            <a:spLocks noGrp="1"/>
          </p:cNvSpPr>
          <p:nvPr>
            <p:ph type="body" sz="quarter" idx="11"/>
          </p:nvPr>
        </p:nvSpPr>
        <p:spPr>
          <a:xfrm>
            <a:off x="2831780" y="6219132"/>
            <a:ext cx="6268641" cy="136922"/>
          </a:xfrm>
        </p:spPr>
        <p:txBody>
          <a:bodyPr>
            <a:noAutofit/>
          </a:bodyPr>
          <a:lstStyle/>
          <a:p>
            <a:r>
              <a:rPr lang="en-US" altLang="en-US" i="1" dirty="0"/>
              <a:t>Cahn et al. AIDS 2018; Amsterdam, the Netherlands</a:t>
            </a:r>
            <a:r>
              <a:rPr lang="en-US" altLang="en-US" i="1" dirty="0" smtClean="0"/>
              <a:t>.-</a:t>
            </a:r>
            <a:r>
              <a:rPr lang="en-US" altLang="en-US" i="1" dirty="0" err="1" smtClean="0"/>
              <a:t>Abstr</a:t>
            </a:r>
            <a:r>
              <a:rPr lang="en-US" altLang="en-US" i="1" dirty="0" smtClean="0"/>
              <a:t> </a:t>
            </a:r>
            <a:r>
              <a:rPr lang="en-US" altLang="en-US" i="1" dirty="0"/>
              <a:t>TUAB0106LB.</a:t>
            </a:r>
          </a:p>
        </p:txBody>
      </p:sp>
      <p:graphicFrame>
        <p:nvGraphicFramePr>
          <p:cNvPr id="8" name="Chart 7">
            <a:extLst>
              <a:ext uri="{FF2B5EF4-FFF2-40B4-BE49-F238E27FC236}">
                <a16:creationId xmlns="" xmlns:a16="http://schemas.microsoft.com/office/drawing/2014/main" id="{D6BD21EF-E097-4CC9-BF01-7578669B6ADE}"/>
              </a:ext>
            </a:extLst>
          </p:cNvPr>
          <p:cNvGraphicFramePr/>
          <p:nvPr>
            <p:extLst>
              <p:ext uri="{D42A27DB-BD31-4B8C-83A1-F6EECF244321}">
                <p14:modId xmlns:p14="http://schemas.microsoft.com/office/powerpoint/2010/main" val="3117344955"/>
              </p:ext>
            </p:extLst>
          </p:nvPr>
        </p:nvGraphicFramePr>
        <p:xfrm>
          <a:off x="494430" y="1965419"/>
          <a:ext cx="5657850" cy="3370822"/>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10">
            <a:extLst>
              <a:ext uri="{FF2B5EF4-FFF2-40B4-BE49-F238E27FC236}">
                <a16:creationId xmlns="" xmlns:a16="http://schemas.microsoft.com/office/drawing/2014/main" id="{525257FE-D7E6-4EC4-971C-8722867A552C}"/>
              </a:ext>
            </a:extLst>
          </p:cNvPr>
          <p:cNvGrpSpPr/>
          <p:nvPr/>
        </p:nvGrpSpPr>
        <p:grpSpPr>
          <a:xfrm>
            <a:off x="6347726" y="2616783"/>
            <a:ext cx="2533256" cy="1978723"/>
            <a:chOff x="7118096" y="1625421"/>
            <a:chExt cx="4673945" cy="3268753"/>
          </a:xfrm>
        </p:grpSpPr>
        <p:sp>
          <p:nvSpPr>
            <p:cNvPr id="9" name="Down Arrow 11">
              <a:extLst>
                <a:ext uri="{FF2B5EF4-FFF2-40B4-BE49-F238E27FC236}">
                  <a16:creationId xmlns="" xmlns:a16="http://schemas.microsoft.com/office/drawing/2014/main" id="{A5FADBD8-575D-43F6-88AE-3176A761646F}"/>
                </a:ext>
              </a:extLst>
            </p:cNvPr>
            <p:cNvSpPr/>
            <p:nvPr/>
          </p:nvSpPr>
          <p:spPr>
            <a:xfrm rot="5400000">
              <a:off x="8129803" y="857901"/>
              <a:ext cx="649184" cy="2184224"/>
            </a:xfrm>
            <a:prstGeom prst="downArrow">
              <a:avLst/>
            </a:prstGeom>
            <a:solidFill>
              <a:srgbClr val="FF6600"/>
            </a:solidFill>
            <a:ln w="25400" cap="flat" cmpd="sng" algn="ctr">
              <a:noFill/>
              <a:prstDash val="solid"/>
            </a:ln>
            <a:effectLst/>
          </p:spPr>
          <p:txBody>
            <a:bodyPr anchor="ctr"/>
            <a:lstStyle/>
            <a:p>
              <a:pPr algn="ctr">
                <a:defRPr/>
              </a:pPr>
              <a:endParaRPr lang="en-US" sz="938" kern="0" dirty="0">
                <a:solidFill>
                  <a:prstClr val="white"/>
                </a:solidFill>
                <a:latin typeface="Calibri"/>
              </a:endParaRPr>
            </a:p>
          </p:txBody>
        </p:sp>
        <p:sp>
          <p:nvSpPr>
            <p:cNvPr id="10" name="Down Arrow 10">
              <a:extLst>
                <a:ext uri="{FF2B5EF4-FFF2-40B4-BE49-F238E27FC236}">
                  <a16:creationId xmlns="" xmlns:a16="http://schemas.microsoft.com/office/drawing/2014/main" id="{2BE300D0-A1FA-453B-A3DB-6F961927BB80}"/>
                </a:ext>
              </a:extLst>
            </p:cNvPr>
            <p:cNvSpPr/>
            <p:nvPr/>
          </p:nvSpPr>
          <p:spPr>
            <a:xfrm rot="16200000">
              <a:off x="10200985" y="893973"/>
              <a:ext cx="649184" cy="2112080"/>
            </a:xfrm>
            <a:prstGeom prst="downArrow">
              <a:avLst/>
            </a:prstGeom>
            <a:solidFill>
              <a:srgbClr val="002F5F"/>
            </a:solidFill>
            <a:ln w="25400" cap="flat" cmpd="sng" algn="ctr">
              <a:noFill/>
              <a:prstDash val="solid"/>
            </a:ln>
            <a:effectLst/>
          </p:spPr>
          <p:txBody>
            <a:bodyPr anchor="ctr"/>
            <a:lstStyle/>
            <a:p>
              <a:pPr algn="ctr">
                <a:defRPr/>
              </a:pPr>
              <a:endParaRPr lang="en-US" sz="938" kern="0" dirty="0">
                <a:solidFill>
                  <a:prstClr val="white"/>
                </a:solidFill>
                <a:latin typeface="Calibri"/>
              </a:endParaRPr>
            </a:p>
          </p:txBody>
        </p:sp>
        <p:sp>
          <p:nvSpPr>
            <p:cNvPr id="13" name="TextBox 24">
              <a:extLst>
                <a:ext uri="{FF2B5EF4-FFF2-40B4-BE49-F238E27FC236}">
                  <a16:creationId xmlns="" xmlns:a16="http://schemas.microsoft.com/office/drawing/2014/main" id="{503553ED-EDAC-4DCD-BCF2-8113702C5B9D}"/>
                </a:ext>
              </a:extLst>
            </p:cNvPr>
            <p:cNvSpPr txBox="1">
              <a:spLocks noChangeArrowheads="1"/>
            </p:cNvSpPr>
            <p:nvPr/>
          </p:nvSpPr>
          <p:spPr bwMode="auto">
            <a:xfrm>
              <a:off x="7586624" y="1760577"/>
              <a:ext cx="1956678" cy="38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900" b="1" dirty="0">
                  <a:solidFill>
                    <a:schemeClr val="bg1"/>
                  </a:solidFill>
                  <a:latin typeface="Arial" panose="020B0604020202020204" pitchFamily="34" charset="0"/>
                  <a:cs typeface="Arial" panose="020B0604020202020204" pitchFamily="34" charset="0"/>
                </a:rPr>
                <a:t>DTG + TDF/FTC</a:t>
              </a:r>
            </a:p>
          </p:txBody>
        </p:sp>
        <p:sp>
          <p:nvSpPr>
            <p:cNvPr id="14" name="TextBox 26">
              <a:extLst>
                <a:ext uri="{FF2B5EF4-FFF2-40B4-BE49-F238E27FC236}">
                  <a16:creationId xmlns="" xmlns:a16="http://schemas.microsoft.com/office/drawing/2014/main" id="{56BF4003-BBC5-481A-ABEE-B7C8C3F73987}"/>
                </a:ext>
              </a:extLst>
            </p:cNvPr>
            <p:cNvSpPr txBox="1">
              <a:spLocks noChangeArrowheads="1"/>
            </p:cNvSpPr>
            <p:nvPr/>
          </p:nvSpPr>
          <p:spPr bwMode="auto">
            <a:xfrm>
              <a:off x="9332414" y="1760577"/>
              <a:ext cx="1813854" cy="38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None/>
                <a:defRPr/>
              </a:pPr>
              <a:r>
                <a:rPr lang="en-US" altLang="en-US" sz="900" b="1" kern="0" dirty="0">
                  <a:solidFill>
                    <a:prstClr val="white"/>
                  </a:solidFill>
                  <a:latin typeface="Arial" panose="020B0604020202020204" pitchFamily="34" charset="0"/>
                  <a:cs typeface="Arial" panose="020B0604020202020204" pitchFamily="34" charset="0"/>
                </a:rPr>
                <a:t>DTG + 3TC</a:t>
              </a:r>
            </a:p>
          </p:txBody>
        </p:sp>
        <p:grpSp>
          <p:nvGrpSpPr>
            <p:cNvPr id="15" name="Group 15">
              <a:extLst>
                <a:ext uri="{FF2B5EF4-FFF2-40B4-BE49-F238E27FC236}">
                  <a16:creationId xmlns="" xmlns:a16="http://schemas.microsoft.com/office/drawing/2014/main" id="{A1DC15E5-7BFB-49B5-8E17-4A06535014C1}"/>
                </a:ext>
              </a:extLst>
            </p:cNvPr>
            <p:cNvGrpSpPr/>
            <p:nvPr/>
          </p:nvGrpSpPr>
          <p:grpSpPr>
            <a:xfrm>
              <a:off x="7118096" y="2222313"/>
              <a:ext cx="4673945" cy="2671861"/>
              <a:chOff x="5011775" y="2492895"/>
              <a:chExt cx="4075037" cy="1734148"/>
            </a:xfrm>
          </p:grpSpPr>
          <p:graphicFrame>
            <p:nvGraphicFramePr>
              <p:cNvPr id="19" name="Chart 17">
                <a:extLst>
                  <a:ext uri="{FF2B5EF4-FFF2-40B4-BE49-F238E27FC236}">
                    <a16:creationId xmlns="" xmlns:a16="http://schemas.microsoft.com/office/drawing/2014/main" id="{AF446A88-DC41-41F7-8771-B59450B12F3A}"/>
                  </a:ext>
                </a:extLst>
              </p:cNvPr>
              <p:cNvGraphicFramePr>
                <a:graphicFrameLocks/>
              </p:cNvGraphicFramePr>
              <p:nvPr>
                <p:extLst/>
              </p:nvPr>
            </p:nvGraphicFramePr>
            <p:xfrm>
              <a:off x="5011775" y="2492895"/>
              <a:ext cx="4075037" cy="1734148"/>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Straight Connector 20">
                <a:extLst>
                  <a:ext uri="{FF2B5EF4-FFF2-40B4-BE49-F238E27FC236}">
                    <a16:creationId xmlns="" xmlns:a16="http://schemas.microsoft.com/office/drawing/2014/main" id="{D2C353A0-5C7C-44D7-97A1-12529ECD9BB9}"/>
                  </a:ext>
                </a:extLst>
              </p:cNvPr>
              <p:cNvCxnSpPr>
                <a:cxnSpLocks/>
              </p:cNvCxnSpPr>
              <p:nvPr/>
            </p:nvCxnSpPr>
            <p:spPr bwMode="auto">
              <a:xfrm>
                <a:off x="5224672" y="2526834"/>
                <a:ext cx="0" cy="1188072"/>
              </a:xfrm>
              <a:prstGeom prst="line">
                <a:avLst/>
              </a:prstGeom>
              <a:noFill/>
              <a:ln w="19050" cap="flat" cmpd="sng" algn="ctr">
                <a:solidFill>
                  <a:sysClr val="windowText" lastClr="000000"/>
                </a:solidFill>
                <a:prstDash val="sysDash"/>
              </a:ln>
              <a:effectLst/>
            </p:spPr>
          </p:cxnSp>
        </p:grpSp>
        <p:sp>
          <p:nvSpPr>
            <p:cNvPr id="16" name="TextBox 16">
              <a:extLst>
                <a:ext uri="{FF2B5EF4-FFF2-40B4-BE49-F238E27FC236}">
                  <a16:creationId xmlns="" xmlns:a16="http://schemas.microsoft.com/office/drawing/2014/main" id="{8E7158AA-7E16-4B5D-AE22-E02A9983CEB4}"/>
                </a:ext>
              </a:extLst>
            </p:cNvPr>
            <p:cNvSpPr txBox="1"/>
            <p:nvPr/>
          </p:nvSpPr>
          <p:spPr>
            <a:xfrm>
              <a:off x="8181958" y="2830227"/>
              <a:ext cx="660727" cy="228794"/>
            </a:xfrm>
            <a:prstGeom prst="rect">
              <a:avLst/>
            </a:prstGeom>
            <a:noFill/>
          </p:spPr>
          <p:txBody>
            <a:bodyPr wrap="square" lIns="0" tIns="0" rIns="0" bIns="0" rtlCol="0">
              <a:spAutoFit/>
            </a:bodyPr>
            <a:lstStyle/>
            <a:p>
              <a:pPr algn="ctr">
                <a:buNone/>
              </a:pPr>
              <a:r>
                <a:rPr lang="en-US" sz="900" dirty="0">
                  <a:latin typeface="Arial" panose="020B0604020202020204" pitchFamily="34" charset="0"/>
                  <a:cs typeface="Arial" panose="020B0604020202020204" pitchFamily="34" charset="0"/>
                </a:rPr>
                <a:t>-4.4</a:t>
              </a:r>
            </a:p>
          </p:txBody>
        </p:sp>
        <p:sp>
          <p:nvSpPr>
            <p:cNvPr id="17" name="TextBox 17">
              <a:extLst>
                <a:ext uri="{FF2B5EF4-FFF2-40B4-BE49-F238E27FC236}">
                  <a16:creationId xmlns="" xmlns:a16="http://schemas.microsoft.com/office/drawing/2014/main" id="{8803EAEE-ADA9-41B2-9360-5E151E82C8F1}"/>
                </a:ext>
              </a:extLst>
            </p:cNvPr>
            <p:cNvSpPr txBox="1"/>
            <p:nvPr/>
          </p:nvSpPr>
          <p:spPr>
            <a:xfrm>
              <a:off x="9409522" y="2830227"/>
              <a:ext cx="660727" cy="228794"/>
            </a:xfrm>
            <a:prstGeom prst="rect">
              <a:avLst/>
            </a:prstGeom>
            <a:noFill/>
          </p:spPr>
          <p:txBody>
            <a:bodyPr wrap="square" lIns="0" tIns="0" rIns="0" bIns="0" rtlCol="0">
              <a:spAutoFit/>
            </a:bodyPr>
            <a:lstStyle/>
            <a:p>
              <a:pPr algn="ctr">
                <a:buNone/>
              </a:pPr>
              <a:r>
                <a:rPr lang="en-US" sz="900" dirty="0">
                  <a:latin typeface="Arial" panose="020B0604020202020204" pitchFamily="34" charset="0"/>
                  <a:cs typeface="Arial" panose="020B0604020202020204" pitchFamily="34" charset="0"/>
                </a:rPr>
                <a:t>1.1</a:t>
              </a:r>
            </a:p>
          </p:txBody>
        </p:sp>
        <p:sp>
          <p:nvSpPr>
            <p:cNvPr id="18" name="TextBox 18">
              <a:extLst>
                <a:ext uri="{FF2B5EF4-FFF2-40B4-BE49-F238E27FC236}">
                  <a16:creationId xmlns="" xmlns:a16="http://schemas.microsoft.com/office/drawing/2014/main" id="{AB5679CF-0EE2-45CB-9FC5-2F77C4DCA74B}"/>
                </a:ext>
              </a:extLst>
            </p:cNvPr>
            <p:cNvSpPr txBox="1"/>
            <p:nvPr/>
          </p:nvSpPr>
          <p:spPr>
            <a:xfrm>
              <a:off x="8899553" y="2496457"/>
              <a:ext cx="517512" cy="228794"/>
            </a:xfrm>
            <a:prstGeom prst="rect">
              <a:avLst/>
            </a:prstGeom>
            <a:noFill/>
          </p:spPr>
          <p:txBody>
            <a:bodyPr wrap="square" lIns="0" tIns="0" rIns="0" bIns="0" rtlCol="0">
              <a:spAutoFit/>
            </a:bodyPr>
            <a:lstStyle/>
            <a:p>
              <a:pPr>
                <a:buNone/>
              </a:pPr>
              <a:r>
                <a:rPr lang="en-US" sz="900" dirty="0"/>
                <a:t>-1.7</a:t>
              </a:r>
            </a:p>
          </p:txBody>
        </p:sp>
      </p:grpSp>
      <p:sp>
        <p:nvSpPr>
          <p:cNvPr id="21" name="Rectangle 8">
            <a:extLst>
              <a:ext uri="{FF2B5EF4-FFF2-40B4-BE49-F238E27FC236}">
                <a16:creationId xmlns="" xmlns:a16="http://schemas.microsoft.com/office/drawing/2014/main" id="{63572715-5EC8-40F4-9BAA-B18416C47884}"/>
              </a:ext>
            </a:extLst>
          </p:cNvPr>
          <p:cNvSpPr/>
          <p:nvPr/>
        </p:nvSpPr>
        <p:spPr>
          <a:xfrm>
            <a:off x="6234381" y="1988820"/>
            <a:ext cx="2759951" cy="274320"/>
          </a:xfrm>
          <a:prstGeom prst="rect">
            <a:avLst/>
          </a:prstGeom>
          <a:solidFill>
            <a:srgbClr val="002F5F"/>
          </a:solidFill>
          <a:ln w="25400" cap="flat" cmpd="sng" algn="ctr">
            <a:noFill/>
            <a:prstDash val="solid"/>
          </a:ln>
          <a:effectLst/>
        </p:spPr>
        <p:txBody>
          <a:bodyPr tIns="67500" bIns="67500" anchor="ctr"/>
          <a:lstStyle/>
          <a:p>
            <a:pPr marL="0" lvl="1" algn="ctr">
              <a:defRPr/>
            </a:pPr>
            <a:r>
              <a:rPr lang="en-GB" sz="1050" b="1" kern="0" dirty="0">
                <a:solidFill>
                  <a:prstClr val="white"/>
                </a:solidFill>
                <a:latin typeface="Arial" panose="020B0604020202020204" pitchFamily="34" charset="0"/>
                <a:cs typeface="Arial" panose="020B0604020202020204" pitchFamily="34" charset="0"/>
              </a:rPr>
              <a:t>Adjusted treatment difference (95% CI)</a:t>
            </a:r>
            <a:r>
              <a:rPr lang="en-GB" sz="1050" b="1" kern="0" baseline="30000" dirty="0">
                <a:solidFill>
                  <a:prstClr val="white"/>
                </a:solidFill>
                <a:latin typeface="Arial" panose="020B0604020202020204" pitchFamily="34" charset="0"/>
                <a:cs typeface="Arial" panose="020B0604020202020204" pitchFamily="34" charset="0"/>
              </a:rPr>
              <a:t>a</a:t>
            </a:r>
            <a:endParaRPr lang="en-GB" sz="1050" b="1" kern="0" dirty="0">
              <a:solidFill>
                <a:prstClr val="white"/>
              </a:solidFill>
              <a:latin typeface="Arial" panose="020B0604020202020204" pitchFamily="34" charset="0"/>
              <a:cs typeface="Arial" panose="020B0604020202020204" pitchFamily="34" charset="0"/>
            </a:endParaRPr>
          </a:p>
        </p:txBody>
      </p:sp>
      <p:grpSp>
        <p:nvGrpSpPr>
          <p:cNvPr id="22" name="Grupo 21"/>
          <p:cNvGrpSpPr/>
          <p:nvPr/>
        </p:nvGrpSpPr>
        <p:grpSpPr>
          <a:xfrm>
            <a:off x="6335939" y="4332426"/>
            <a:ext cx="2652474" cy="1003814"/>
            <a:chOff x="5337276" y="4357531"/>
            <a:chExt cx="3536632" cy="1338418"/>
          </a:xfrm>
        </p:grpSpPr>
        <p:sp>
          <p:nvSpPr>
            <p:cNvPr id="23" name="Content Placeholder 1">
              <a:extLst>
                <a:ext uri="{FF2B5EF4-FFF2-40B4-BE49-F238E27FC236}">
                  <a16:creationId xmlns="" xmlns:a16="http://schemas.microsoft.com/office/drawing/2014/main" id="{EC22D7E8-B0D6-4BF6-B3D2-A126ABCD96E4}"/>
                </a:ext>
              </a:extLst>
            </p:cNvPr>
            <p:cNvSpPr txBox="1">
              <a:spLocks/>
            </p:cNvSpPr>
            <p:nvPr/>
          </p:nvSpPr>
          <p:spPr>
            <a:xfrm>
              <a:off x="5688630" y="4357531"/>
              <a:ext cx="2705774" cy="444506"/>
            </a:xfrm>
            <a:prstGeom prst="rect">
              <a:avLst/>
            </a:prstGeom>
          </p:spPr>
          <p:txBody>
            <a:bodyPr/>
            <a:lstStyle>
              <a:lvl1pPr marL="190500" indent="-190500" algn="l" rtl="0" eaLnBrk="0" fontAlgn="base" hangingPunct="0">
                <a:spcBef>
                  <a:spcPct val="0"/>
                </a:spcBef>
                <a:spcAft>
                  <a:spcPts val="5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indent="0" algn="ctr">
                <a:buClr>
                  <a:srgbClr val="C00000"/>
                </a:buClr>
                <a:buNone/>
              </a:pPr>
              <a:r>
                <a:rPr lang="en-GB" sz="1050" kern="0" dirty="0"/>
                <a:t>Percentage-point difference</a:t>
              </a:r>
              <a:endParaRPr lang="en-US" sz="1050" kern="0" dirty="0"/>
            </a:p>
          </p:txBody>
        </p:sp>
        <p:sp>
          <p:nvSpPr>
            <p:cNvPr id="24" name="Content Placeholder 1">
              <a:extLst>
                <a:ext uri="{FF2B5EF4-FFF2-40B4-BE49-F238E27FC236}">
                  <a16:creationId xmlns="" xmlns:a16="http://schemas.microsoft.com/office/drawing/2014/main" id="{3DD19ABD-8F32-4B5B-9B4B-37F19F22E7EA}"/>
                </a:ext>
              </a:extLst>
            </p:cNvPr>
            <p:cNvSpPr txBox="1">
              <a:spLocks/>
            </p:cNvSpPr>
            <p:nvPr/>
          </p:nvSpPr>
          <p:spPr>
            <a:xfrm>
              <a:off x="5337276" y="4651992"/>
              <a:ext cx="3536632" cy="1043957"/>
            </a:xfrm>
            <a:prstGeom prst="rect">
              <a:avLst/>
            </a:prstGeom>
          </p:spPr>
          <p:txBody>
            <a:bodyPr/>
            <a:lstStyle>
              <a:lvl1pPr marL="190500" indent="-190500" algn="l" rtl="0" eaLnBrk="0" fontAlgn="base" hangingPunct="0">
                <a:spcBef>
                  <a:spcPct val="0"/>
                </a:spcBef>
                <a:spcAft>
                  <a:spcPts val="5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indent="0">
                <a:buClr>
                  <a:srgbClr val="C00000"/>
                </a:buClr>
                <a:buNone/>
              </a:pPr>
              <a:r>
                <a:rPr lang="en-GB" sz="1050" kern="0" dirty="0"/>
                <a:t>Pooled analyses supports </a:t>
              </a:r>
              <a:r>
                <a:rPr lang="en-GB" sz="1050" b="1" kern="0" dirty="0"/>
                <a:t>noninferiority</a:t>
              </a:r>
              <a:r>
                <a:rPr lang="en-GB" sz="1050" kern="0" dirty="0"/>
                <a:t> of DTG + 3TC versus DTG + TDF/FTC with respect to snapshot in the ITT-E population (&lt;50 c/mL) at Week 48</a:t>
              </a:r>
              <a:endParaRPr lang="en-US" sz="1050" kern="0" dirty="0"/>
            </a:p>
          </p:txBody>
        </p:sp>
      </p:grpSp>
      <p:sp>
        <p:nvSpPr>
          <p:cNvPr id="28" name="TextBox 27">
            <a:extLst>
              <a:ext uri="{FF2B5EF4-FFF2-40B4-BE49-F238E27FC236}">
                <a16:creationId xmlns="" xmlns:a16="http://schemas.microsoft.com/office/drawing/2014/main" id="{1CD47621-3D60-4B07-88B1-47338024FA02}"/>
              </a:ext>
            </a:extLst>
          </p:cNvPr>
          <p:cNvSpPr txBox="1"/>
          <p:nvPr/>
        </p:nvSpPr>
        <p:spPr>
          <a:xfrm>
            <a:off x="6975372" y="3799902"/>
            <a:ext cx="358112" cy="138499"/>
          </a:xfrm>
          <a:prstGeom prst="rect">
            <a:avLst/>
          </a:prstGeom>
          <a:noFill/>
        </p:spPr>
        <p:txBody>
          <a:bodyPr wrap="square" lIns="0" tIns="0" rIns="0" bIns="0" rtlCol="0">
            <a:spAutoFit/>
          </a:bodyPr>
          <a:lstStyle/>
          <a:p>
            <a:pPr algn="ctr">
              <a:buNone/>
            </a:pPr>
            <a:r>
              <a:rPr lang="en-US" sz="900" dirty="0">
                <a:latin typeface="Arial" panose="020B0604020202020204" pitchFamily="34" charset="0"/>
                <a:cs typeface="Arial" panose="020B0604020202020204" pitchFamily="34" charset="0"/>
              </a:rPr>
              <a:t>-</a:t>
            </a:r>
            <a:r>
              <a:rPr lang="en-US" sz="900" dirty="0"/>
              <a:t>3.9</a:t>
            </a:r>
          </a:p>
        </p:txBody>
      </p:sp>
      <p:sp>
        <p:nvSpPr>
          <p:cNvPr id="29" name="TextBox 26">
            <a:extLst>
              <a:ext uri="{FF2B5EF4-FFF2-40B4-BE49-F238E27FC236}">
                <a16:creationId xmlns="" xmlns:a16="http://schemas.microsoft.com/office/drawing/2014/main" id="{898F97C9-8801-48CB-8F0D-AE4FAEF3C687}"/>
              </a:ext>
            </a:extLst>
          </p:cNvPr>
          <p:cNvSpPr txBox="1"/>
          <p:nvPr/>
        </p:nvSpPr>
        <p:spPr>
          <a:xfrm>
            <a:off x="7352456" y="3612071"/>
            <a:ext cx="280489" cy="138499"/>
          </a:xfrm>
          <a:prstGeom prst="rect">
            <a:avLst/>
          </a:prstGeom>
          <a:noFill/>
        </p:spPr>
        <p:txBody>
          <a:bodyPr wrap="square" lIns="0" tIns="0" rIns="0" bIns="0" rtlCol="0">
            <a:spAutoFit/>
          </a:bodyPr>
          <a:lstStyle/>
          <a:p>
            <a:pPr>
              <a:buNone/>
            </a:pPr>
            <a:r>
              <a:rPr lang="en-US" sz="900" dirty="0"/>
              <a:t>-1.3</a:t>
            </a:r>
          </a:p>
        </p:txBody>
      </p:sp>
      <p:sp>
        <p:nvSpPr>
          <p:cNvPr id="30" name="TextBox 26">
            <a:extLst>
              <a:ext uri="{FF2B5EF4-FFF2-40B4-BE49-F238E27FC236}">
                <a16:creationId xmlns="" xmlns:a16="http://schemas.microsoft.com/office/drawing/2014/main" id="{898F97C9-8801-48CB-8F0D-AE4FAEF3C687}"/>
              </a:ext>
            </a:extLst>
          </p:cNvPr>
          <p:cNvSpPr txBox="1"/>
          <p:nvPr/>
        </p:nvSpPr>
        <p:spPr>
          <a:xfrm>
            <a:off x="7679596" y="3797314"/>
            <a:ext cx="280489" cy="138499"/>
          </a:xfrm>
          <a:prstGeom prst="rect">
            <a:avLst/>
          </a:prstGeom>
          <a:noFill/>
        </p:spPr>
        <p:txBody>
          <a:bodyPr wrap="square" lIns="0" tIns="0" rIns="0" bIns="0" rtlCol="0">
            <a:spAutoFit/>
          </a:bodyPr>
          <a:lstStyle/>
          <a:p>
            <a:pPr>
              <a:buNone/>
            </a:pPr>
            <a:r>
              <a:rPr lang="en-US" sz="900" dirty="0"/>
              <a:t>-1.2</a:t>
            </a:r>
          </a:p>
        </p:txBody>
      </p:sp>
      <p:cxnSp>
        <p:nvCxnSpPr>
          <p:cNvPr id="3" name="Conector recto 2"/>
          <p:cNvCxnSpPr/>
          <p:nvPr/>
        </p:nvCxnSpPr>
        <p:spPr>
          <a:xfrm flipH="1">
            <a:off x="5966101" y="2457420"/>
            <a:ext cx="7613" cy="2255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1249687" y="1214111"/>
            <a:ext cx="6654066" cy="461665"/>
          </a:xfrm>
          <a:prstGeom prst="rect">
            <a:avLst/>
          </a:prstGeom>
          <a:noFill/>
        </p:spPr>
        <p:txBody>
          <a:bodyPr wrap="none" rtlCol="0">
            <a:spAutoFit/>
          </a:bodyPr>
          <a:lstStyle/>
          <a:p>
            <a:pPr algn="ctr"/>
            <a:r>
              <a:rPr lang="es-AR" sz="2400" b="1" dirty="0">
                <a:latin typeface="+mj-lt"/>
              </a:rPr>
              <a:t>DTG + 3TC non-inferior to DTG + TDF/FTC at 48 </a:t>
            </a:r>
            <a:r>
              <a:rPr lang="es-AR" sz="2400" b="1" dirty="0" err="1">
                <a:latin typeface="+mj-lt"/>
              </a:rPr>
              <a:t>weeks</a:t>
            </a:r>
            <a:endParaRPr lang="es-AR" sz="2400" b="1" dirty="0">
              <a:latin typeface="+mj-lt"/>
            </a:endParaRPr>
          </a:p>
        </p:txBody>
      </p:sp>
      <p:pic>
        <p:nvPicPr>
          <p:cNvPr id="31" name="Picture 3" descr="HUESPED_template_ppt_V2-0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41" y="6060425"/>
            <a:ext cx="3147003" cy="609885"/>
          </a:xfrm>
          <a:prstGeom prst="rect">
            <a:avLst/>
          </a:prstGeom>
        </p:spPr>
      </p:pic>
      <p:sp>
        <p:nvSpPr>
          <p:cNvPr id="34" name="CuadroTexto 33"/>
          <p:cNvSpPr txBox="1"/>
          <p:nvPr/>
        </p:nvSpPr>
        <p:spPr>
          <a:xfrm>
            <a:off x="250250" y="424809"/>
            <a:ext cx="2849085"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000" b="1" dirty="0" smtClean="0"/>
              <a:t>Mono &amp; dual </a:t>
            </a:r>
            <a:r>
              <a:rPr lang="es-AR" sz="2000" b="1" dirty="0" err="1" smtClean="0"/>
              <a:t>therapy</a:t>
            </a:r>
            <a:endParaRPr lang="es-AR" sz="2000" b="1" dirty="0"/>
          </a:p>
        </p:txBody>
      </p:sp>
    </p:spTree>
    <p:extLst>
      <p:ext uri="{BB962C8B-B14F-4D97-AF65-F5344CB8AC3E}">
        <p14:creationId xmlns:p14="http://schemas.microsoft.com/office/powerpoint/2010/main" val="353210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23"/>
          <p:cNvSpPr/>
          <p:nvPr/>
        </p:nvSpPr>
        <p:spPr>
          <a:xfrm>
            <a:off x="477838" y="1727459"/>
            <a:ext cx="4670425" cy="254794"/>
          </a:xfrm>
          <a:prstGeom prst="rect">
            <a:avLst/>
          </a:prstGeom>
          <a:solidFill>
            <a:srgbClr val="002F5F"/>
          </a:solidFill>
          <a:ln w="25400" cap="flat" cmpd="sng" algn="ctr">
            <a:noFill/>
            <a:prstDash val="solid"/>
          </a:ln>
          <a:effectLst/>
        </p:spPr>
        <p:txBody>
          <a:bodyPr tIns="67500" bIns="67500" anchor="ctr"/>
          <a:lstStyle/>
          <a:p>
            <a:pPr marL="0" lvl="1" algn="ctr">
              <a:defRPr/>
            </a:pPr>
            <a:r>
              <a:rPr lang="en-GB" sz="1350" b="1" kern="0" dirty="0">
                <a:solidFill>
                  <a:prstClr val="white"/>
                </a:solidFill>
                <a:latin typeface="Arial" panose="020B0604020202020204" pitchFamily="34" charset="0"/>
                <a:cs typeface="Arial" panose="020B0604020202020204" pitchFamily="34" charset="0"/>
              </a:rPr>
              <a:t>Virologic outcomes </a:t>
            </a:r>
          </a:p>
        </p:txBody>
      </p:sp>
      <p:sp>
        <p:nvSpPr>
          <p:cNvPr id="25" name="Rectangle 24"/>
          <p:cNvSpPr/>
          <p:nvPr/>
        </p:nvSpPr>
        <p:spPr>
          <a:xfrm>
            <a:off x="5320160" y="1727460"/>
            <a:ext cx="3716337" cy="254794"/>
          </a:xfrm>
          <a:prstGeom prst="rect">
            <a:avLst/>
          </a:prstGeom>
          <a:solidFill>
            <a:srgbClr val="002F5F"/>
          </a:solidFill>
          <a:ln w="25400" cap="flat" cmpd="sng" algn="ctr">
            <a:noFill/>
            <a:prstDash val="solid"/>
          </a:ln>
          <a:effectLst/>
        </p:spPr>
        <p:txBody>
          <a:bodyPr tIns="67500" bIns="67500" anchor="ctr"/>
          <a:lstStyle/>
          <a:p>
            <a:pPr marL="0" lvl="1" algn="ctr">
              <a:defRPr/>
            </a:pPr>
            <a:r>
              <a:rPr lang="en-GB" sz="1350" b="1" kern="0" dirty="0">
                <a:solidFill>
                  <a:prstClr val="white"/>
                </a:solidFill>
                <a:latin typeface="Arial" panose="020B0604020202020204" pitchFamily="34" charset="0"/>
                <a:cs typeface="Arial" panose="020B0604020202020204" pitchFamily="34" charset="0"/>
              </a:rPr>
              <a:t>Adjusted treatment difference (95% CI)</a:t>
            </a:r>
            <a:r>
              <a:rPr lang="en-GB" sz="1350" b="1" kern="0" baseline="30000" dirty="0">
                <a:solidFill>
                  <a:prstClr val="white"/>
                </a:solidFill>
                <a:latin typeface="Arial" panose="020B0604020202020204" pitchFamily="34" charset="0"/>
                <a:cs typeface="Arial" panose="020B0604020202020204" pitchFamily="34" charset="0"/>
              </a:rPr>
              <a:t>a</a:t>
            </a:r>
            <a:endParaRPr lang="en-GB" sz="1350" b="1" kern="0" dirty="0">
              <a:solidFill>
                <a:prstClr val="white"/>
              </a:solidFill>
              <a:latin typeface="Arial" panose="020B0604020202020204" pitchFamily="34" charset="0"/>
              <a:cs typeface="Arial" panose="020B0604020202020204" pitchFamily="34" charset="0"/>
            </a:endParaRPr>
          </a:p>
        </p:txBody>
      </p:sp>
      <p:sp>
        <p:nvSpPr>
          <p:cNvPr id="51" name="Content Placeholder 1"/>
          <p:cNvSpPr txBox="1">
            <a:spLocks/>
          </p:cNvSpPr>
          <p:nvPr/>
        </p:nvSpPr>
        <p:spPr>
          <a:xfrm>
            <a:off x="5393589" y="4396731"/>
            <a:ext cx="3406706" cy="333380"/>
          </a:xfrm>
          <a:prstGeom prst="rect">
            <a:avLst/>
          </a:prstGeom>
        </p:spPr>
        <p:txBody>
          <a:bodyPr/>
          <a:lstStyle>
            <a:lvl1pPr marL="190500" indent="-190500" algn="l" rtl="0" eaLnBrk="0" fontAlgn="base" hangingPunct="0">
              <a:spcBef>
                <a:spcPct val="0"/>
              </a:spcBef>
              <a:spcAft>
                <a:spcPts val="5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indent="0" algn="ctr">
              <a:buClr>
                <a:srgbClr val="C00000"/>
              </a:buClr>
              <a:buNone/>
            </a:pPr>
            <a:r>
              <a:rPr lang="en-GB" sz="1200" b="1" kern="0" dirty="0"/>
              <a:t>Percentage-point difference</a:t>
            </a:r>
            <a:endParaRPr lang="en-US" sz="1200" b="1" kern="0" dirty="0"/>
          </a:p>
        </p:txBody>
      </p:sp>
      <p:sp>
        <p:nvSpPr>
          <p:cNvPr id="52" name="Content Placeholder 1"/>
          <p:cNvSpPr txBox="1">
            <a:spLocks/>
          </p:cNvSpPr>
          <p:nvPr/>
        </p:nvSpPr>
        <p:spPr>
          <a:xfrm>
            <a:off x="5462832" y="4735830"/>
            <a:ext cx="3406706" cy="865403"/>
          </a:xfrm>
          <a:prstGeom prst="rect">
            <a:avLst/>
          </a:prstGeom>
        </p:spPr>
        <p:txBody>
          <a:bodyPr/>
          <a:lstStyle>
            <a:lvl1pPr marL="190500" indent="-190500" algn="l" rtl="0" eaLnBrk="0" fontAlgn="base" hangingPunct="0">
              <a:spcBef>
                <a:spcPct val="0"/>
              </a:spcBef>
              <a:spcAft>
                <a:spcPts val="500"/>
              </a:spcAft>
              <a:buClr>
                <a:srgbClr val="E31836"/>
              </a:buClr>
              <a:buSzPct val="115000"/>
              <a:buFont typeface="Arial" charset="0"/>
              <a:buChar char="•"/>
              <a:defRPr sz="2200">
                <a:solidFill>
                  <a:schemeClr val="tx1"/>
                </a:solidFill>
                <a:latin typeface="Arial" panose="020B0604020202020204" pitchFamily="34" charset="0"/>
                <a:ea typeface="+mn-ea"/>
                <a:cs typeface="Arial" panose="020B0604020202020204" pitchFamily="34" charset="0"/>
              </a:defRPr>
            </a:lvl1pPr>
            <a:lvl2pPr marL="473075" indent="-257175" algn="l" rtl="0" eaLnBrk="0" fontAlgn="base" hangingPunct="0">
              <a:spcBef>
                <a:spcPct val="0"/>
              </a:spcBef>
              <a:spcAft>
                <a:spcPts val="300"/>
              </a:spcAft>
              <a:buClr>
                <a:srgbClr val="E31836"/>
              </a:buClr>
              <a:buSzPct val="115000"/>
              <a:buFont typeface="Arial" charset="0"/>
              <a:buChar char="–"/>
              <a:defRPr sz="2000">
                <a:solidFill>
                  <a:schemeClr val="tx1"/>
                </a:solidFill>
                <a:latin typeface="Arial" panose="020B0604020202020204" pitchFamily="34" charset="0"/>
                <a:cs typeface="Arial" panose="020B0604020202020204" pitchFamily="34" charset="0"/>
              </a:defRPr>
            </a:lvl2pPr>
            <a:lvl3pPr marL="639763" indent="-158750" algn="l" rtl="0" eaLnBrk="0" fontAlgn="base" hangingPunct="0">
              <a:spcBef>
                <a:spcPct val="0"/>
              </a:spcBef>
              <a:spcAft>
                <a:spcPts val="300"/>
              </a:spcAft>
              <a:buClr>
                <a:srgbClr val="E31836"/>
              </a:buClr>
              <a:buSzPct val="115000"/>
              <a:buFont typeface="Arial" charset="0"/>
              <a:buChar char="•"/>
              <a:defRPr lang="en-US" dirty="0">
                <a:solidFill>
                  <a:schemeClr val="tx1"/>
                </a:solidFill>
                <a:latin typeface="Arial" panose="020B0604020202020204" pitchFamily="34" charset="0"/>
                <a:cs typeface="Arial" panose="020B0604020202020204" pitchFamily="34" charset="0"/>
              </a:defRPr>
            </a:lvl3pPr>
            <a:lvl4pPr marL="798513" indent="-142875" algn="l" rtl="0" eaLnBrk="0" fontAlgn="base" hangingPunct="0">
              <a:spcBef>
                <a:spcPct val="0"/>
              </a:spcBef>
              <a:spcAft>
                <a:spcPts val="300"/>
              </a:spcAft>
              <a:buClr>
                <a:srgbClr val="E31836"/>
              </a:buClr>
              <a:buSzPct val="115000"/>
              <a:buFont typeface="Arial" charset="0"/>
              <a:buChar char="-"/>
              <a:defRPr lang="en-US" sz="1600" dirty="0">
                <a:solidFill>
                  <a:schemeClr val="tx1"/>
                </a:solidFill>
                <a:latin typeface="Arial" panose="020B0604020202020204" pitchFamily="34" charset="0"/>
                <a:cs typeface="Arial" panose="020B0604020202020204" pitchFamily="34" charset="0"/>
              </a:defRPr>
            </a:lvl4pPr>
            <a:lvl5pPr marL="922338" indent="-114300" algn="l" defTabSz="923925" rtl="0" eaLnBrk="0" fontAlgn="base" hangingPunct="0">
              <a:spcBef>
                <a:spcPct val="0"/>
              </a:spcBef>
              <a:spcAft>
                <a:spcPts val="300"/>
              </a:spcAft>
              <a:buClr>
                <a:srgbClr val="E31836"/>
              </a:buClr>
              <a:buSzPct val="115000"/>
              <a:buFont typeface="Arial" charset="0"/>
              <a:buChar char="•"/>
              <a:defRPr lang="en-GB" sz="1400" dirty="0">
                <a:solidFill>
                  <a:schemeClr val="tx1"/>
                </a:solidFill>
                <a:latin typeface="Arial" panose="020B0604020202020204" pitchFamily="34" charset="0"/>
                <a:cs typeface="Arial" panose="020B0604020202020204" pitchFamily="34" charset="0"/>
              </a:defRPr>
            </a:lvl5pPr>
            <a:lvl6pPr marL="668338" indent="0" algn="l" rtl="0" eaLnBrk="1" fontAlgn="base" hangingPunct="1">
              <a:spcBef>
                <a:spcPct val="20000"/>
              </a:spcBef>
              <a:spcAft>
                <a:spcPct val="0"/>
              </a:spcAft>
              <a:buClr>
                <a:srgbClr val="B61229"/>
              </a:buClr>
              <a:buSzPct val="115000"/>
              <a:buFont typeface="Arial" charset="0"/>
              <a:buNone/>
              <a:defRPr sz="1000">
                <a:solidFill>
                  <a:schemeClr val="bg2"/>
                </a:solidFill>
                <a:latin typeface="+mn-lt"/>
                <a:cs typeface="+mn-cs"/>
              </a:defRPr>
            </a:lvl6pPr>
            <a:lvl7pPr marL="14478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7pPr>
            <a:lvl8pPr marL="19050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8pPr>
            <a:lvl9pPr marL="2362200" indent="-188913" algn="l" rtl="0" eaLnBrk="1" fontAlgn="base" hangingPunct="1">
              <a:spcBef>
                <a:spcPct val="20000"/>
              </a:spcBef>
              <a:spcAft>
                <a:spcPct val="0"/>
              </a:spcAft>
              <a:buClr>
                <a:srgbClr val="B61229"/>
              </a:buClr>
              <a:buSzPct val="115000"/>
              <a:buFont typeface="Arial" charset="0"/>
              <a:buChar char="•"/>
              <a:defRPr sz="1000">
                <a:solidFill>
                  <a:schemeClr val="bg2"/>
                </a:solidFill>
                <a:latin typeface="+mn-lt"/>
                <a:cs typeface="+mn-cs"/>
              </a:defRPr>
            </a:lvl9pPr>
          </a:lstStyle>
          <a:p>
            <a:pPr marL="0" indent="0">
              <a:buClr>
                <a:srgbClr val="C00000"/>
              </a:buClr>
              <a:buNone/>
            </a:pPr>
            <a:r>
              <a:rPr lang="en-GB" sz="1200" kern="0" dirty="0"/>
              <a:t>DTG + RPV is </a:t>
            </a:r>
            <a:r>
              <a:rPr lang="en-GB" sz="1200" b="1" kern="0" dirty="0"/>
              <a:t>non-inferior</a:t>
            </a:r>
            <a:r>
              <a:rPr lang="en-GB" sz="1200" kern="0" dirty="0"/>
              <a:t> to CAR with respect to snapshot in the ITT-E population (&lt;50 c/mL) at Week 48</a:t>
            </a:r>
            <a:endParaRPr lang="en-US" sz="1200" kern="0" dirty="0"/>
          </a:p>
        </p:txBody>
      </p:sp>
      <p:grpSp>
        <p:nvGrpSpPr>
          <p:cNvPr id="6" name="Group 5"/>
          <p:cNvGrpSpPr/>
          <p:nvPr/>
        </p:nvGrpSpPr>
        <p:grpSpPr>
          <a:xfrm>
            <a:off x="1" y="2088935"/>
            <a:ext cx="5442571" cy="3212601"/>
            <a:chOff x="1" y="1628800"/>
            <a:chExt cx="7256761" cy="4283468"/>
          </a:xfrm>
        </p:grpSpPr>
        <p:graphicFrame>
          <p:nvGraphicFramePr>
            <p:cNvPr id="23" name="Chart 10"/>
            <p:cNvGraphicFramePr>
              <a:graphicFrameLocks/>
            </p:cNvGraphicFramePr>
            <p:nvPr>
              <p:extLst>
                <p:ext uri="{D42A27DB-BD31-4B8C-83A1-F6EECF244321}">
                  <p14:modId xmlns:p14="http://schemas.microsoft.com/office/powerpoint/2010/main" val="4235573318"/>
                </p:ext>
              </p:extLst>
            </p:nvPr>
          </p:nvGraphicFramePr>
          <p:xfrm>
            <a:off x="1" y="1628800"/>
            <a:ext cx="7256761" cy="428346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672046" y="1690732"/>
              <a:ext cx="209459" cy="246221"/>
            </a:xfrm>
            <a:prstGeom prst="rect">
              <a:avLst/>
            </a:prstGeom>
            <a:noFill/>
          </p:spPr>
          <p:txBody>
            <a:bodyPr wrap="none" lIns="0" tIns="0" rIns="0" bIns="0" rtlCol="0">
              <a:spAutoFit/>
            </a:bodyPr>
            <a:lstStyle/>
            <a:p>
              <a:pPr>
                <a:buNone/>
              </a:pPr>
              <a:r>
                <a:rPr lang="en-US" sz="1200" dirty="0"/>
                <a:t>95</a:t>
              </a:r>
            </a:p>
          </p:txBody>
        </p:sp>
        <p:sp>
          <p:nvSpPr>
            <p:cNvPr id="20" name="TextBox 19"/>
            <p:cNvSpPr txBox="1"/>
            <p:nvPr/>
          </p:nvSpPr>
          <p:spPr>
            <a:xfrm>
              <a:off x="2242456" y="1690732"/>
              <a:ext cx="209459" cy="246221"/>
            </a:xfrm>
            <a:prstGeom prst="rect">
              <a:avLst/>
            </a:prstGeom>
            <a:noFill/>
          </p:spPr>
          <p:txBody>
            <a:bodyPr wrap="none" lIns="0" tIns="0" rIns="0" bIns="0" rtlCol="0">
              <a:spAutoFit/>
            </a:bodyPr>
            <a:lstStyle/>
            <a:p>
              <a:pPr>
                <a:buNone/>
              </a:pPr>
              <a:r>
                <a:rPr lang="en-US" sz="1200" dirty="0"/>
                <a:t>95</a:t>
              </a:r>
            </a:p>
          </p:txBody>
        </p:sp>
        <p:sp>
          <p:nvSpPr>
            <p:cNvPr id="22" name="TextBox 21"/>
            <p:cNvSpPr txBox="1"/>
            <p:nvPr/>
          </p:nvSpPr>
          <p:spPr>
            <a:xfrm>
              <a:off x="3705497" y="4810877"/>
              <a:ext cx="207323" cy="246221"/>
            </a:xfrm>
            <a:prstGeom prst="rect">
              <a:avLst/>
            </a:prstGeom>
            <a:noFill/>
          </p:spPr>
          <p:txBody>
            <a:bodyPr wrap="none" lIns="0" tIns="0" rIns="0" bIns="0" rtlCol="0">
              <a:spAutoFit/>
            </a:bodyPr>
            <a:lstStyle/>
            <a:p>
              <a:pPr>
                <a:buNone/>
              </a:pPr>
              <a:r>
                <a:rPr lang="en-US" sz="1200" b="1" dirty="0"/>
                <a:t>&lt;1</a:t>
              </a:r>
            </a:p>
          </p:txBody>
        </p:sp>
        <p:sp>
          <p:nvSpPr>
            <p:cNvPr id="27" name="TextBox 26"/>
            <p:cNvSpPr txBox="1"/>
            <p:nvPr/>
          </p:nvSpPr>
          <p:spPr>
            <a:xfrm>
              <a:off x="4328161" y="4784749"/>
              <a:ext cx="104731" cy="246221"/>
            </a:xfrm>
            <a:prstGeom prst="rect">
              <a:avLst/>
            </a:prstGeom>
            <a:noFill/>
          </p:spPr>
          <p:txBody>
            <a:bodyPr wrap="none" lIns="0" tIns="0" rIns="0" bIns="0" rtlCol="0">
              <a:spAutoFit/>
            </a:bodyPr>
            <a:lstStyle/>
            <a:p>
              <a:pPr>
                <a:buNone/>
              </a:pPr>
              <a:r>
                <a:rPr lang="en-US" sz="1200" b="1" dirty="0"/>
                <a:t>1</a:t>
              </a:r>
            </a:p>
          </p:txBody>
        </p:sp>
        <p:sp>
          <p:nvSpPr>
            <p:cNvPr id="28" name="TextBox 27"/>
            <p:cNvSpPr txBox="1"/>
            <p:nvPr/>
          </p:nvSpPr>
          <p:spPr>
            <a:xfrm>
              <a:off x="5775577" y="4644128"/>
              <a:ext cx="104731" cy="246221"/>
            </a:xfrm>
            <a:prstGeom prst="rect">
              <a:avLst/>
            </a:prstGeom>
            <a:noFill/>
          </p:spPr>
          <p:txBody>
            <a:bodyPr wrap="none" lIns="0" tIns="0" rIns="0" bIns="0" rtlCol="0">
              <a:spAutoFit/>
            </a:bodyPr>
            <a:lstStyle/>
            <a:p>
              <a:pPr>
                <a:buNone/>
              </a:pPr>
              <a:r>
                <a:rPr lang="en-US" sz="1200" dirty="0"/>
                <a:t>5</a:t>
              </a:r>
            </a:p>
          </p:txBody>
        </p:sp>
        <p:sp>
          <p:nvSpPr>
            <p:cNvPr id="29" name="TextBox 28"/>
            <p:cNvSpPr txBox="1"/>
            <p:nvPr/>
          </p:nvSpPr>
          <p:spPr>
            <a:xfrm>
              <a:off x="6328569" y="4678964"/>
              <a:ext cx="104731" cy="246221"/>
            </a:xfrm>
            <a:prstGeom prst="rect">
              <a:avLst/>
            </a:prstGeom>
            <a:noFill/>
          </p:spPr>
          <p:txBody>
            <a:bodyPr wrap="none" lIns="0" tIns="0" rIns="0" bIns="0" rtlCol="0">
              <a:spAutoFit/>
            </a:bodyPr>
            <a:lstStyle/>
            <a:p>
              <a:pPr>
                <a:buNone/>
              </a:pPr>
              <a:r>
                <a:rPr lang="en-US" sz="1200" b="1" dirty="0"/>
                <a:t>4</a:t>
              </a:r>
            </a:p>
          </p:txBody>
        </p:sp>
      </p:grpSp>
      <p:grpSp>
        <p:nvGrpSpPr>
          <p:cNvPr id="5" name="Group 4"/>
          <p:cNvGrpSpPr/>
          <p:nvPr/>
        </p:nvGrpSpPr>
        <p:grpSpPr>
          <a:xfrm>
            <a:off x="5338574" y="2076314"/>
            <a:ext cx="3505459" cy="2321865"/>
            <a:chOff x="7118096" y="1625419"/>
            <a:chExt cx="4673945" cy="3095820"/>
          </a:xfrm>
        </p:grpSpPr>
        <p:sp>
          <p:nvSpPr>
            <p:cNvPr id="26" name="Down Arrow 11"/>
            <p:cNvSpPr/>
            <p:nvPr/>
          </p:nvSpPr>
          <p:spPr>
            <a:xfrm rot="5400000">
              <a:off x="8250193" y="978290"/>
              <a:ext cx="649185" cy="1943443"/>
            </a:xfrm>
            <a:prstGeom prst="downArrow">
              <a:avLst/>
            </a:prstGeom>
            <a:solidFill>
              <a:srgbClr val="FF6600"/>
            </a:solidFill>
            <a:ln w="25400" cap="flat" cmpd="sng" algn="ctr">
              <a:noFill/>
              <a:prstDash val="solid"/>
            </a:ln>
            <a:effectLst/>
          </p:spPr>
          <p:txBody>
            <a:bodyPr anchor="ctr"/>
            <a:lstStyle/>
            <a:p>
              <a:pPr algn="ctr">
                <a:defRPr/>
              </a:pPr>
              <a:endParaRPr lang="en-US" sz="938" kern="0" dirty="0">
                <a:solidFill>
                  <a:prstClr val="white"/>
                </a:solidFill>
                <a:latin typeface="Calibri"/>
              </a:endParaRPr>
            </a:p>
          </p:txBody>
        </p:sp>
        <p:sp>
          <p:nvSpPr>
            <p:cNvPr id="37" name="Down Arrow 10"/>
            <p:cNvSpPr/>
            <p:nvPr/>
          </p:nvSpPr>
          <p:spPr>
            <a:xfrm rot="16200000">
              <a:off x="10104780" y="990178"/>
              <a:ext cx="649185" cy="1919668"/>
            </a:xfrm>
            <a:prstGeom prst="downArrow">
              <a:avLst/>
            </a:prstGeom>
            <a:solidFill>
              <a:srgbClr val="002F5F"/>
            </a:solidFill>
            <a:ln w="25400" cap="flat" cmpd="sng" algn="ctr">
              <a:noFill/>
              <a:prstDash val="solid"/>
            </a:ln>
            <a:effectLst/>
          </p:spPr>
          <p:txBody>
            <a:bodyPr anchor="ctr"/>
            <a:lstStyle/>
            <a:p>
              <a:pPr algn="ctr">
                <a:defRPr/>
              </a:pPr>
              <a:endParaRPr lang="en-US" sz="938" kern="0" dirty="0">
                <a:solidFill>
                  <a:prstClr val="white"/>
                </a:solidFill>
                <a:latin typeface="Calibri"/>
              </a:endParaRPr>
            </a:p>
          </p:txBody>
        </p:sp>
        <p:sp>
          <p:nvSpPr>
            <p:cNvPr id="38" name="TextBox 24"/>
            <p:cNvSpPr txBox="1">
              <a:spLocks noChangeArrowheads="1"/>
            </p:cNvSpPr>
            <p:nvPr/>
          </p:nvSpPr>
          <p:spPr bwMode="auto">
            <a:xfrm>
              <a:off x="7654923" y="1807666"/>
              <a:ext cx="1956677" cy="31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938" dirty="0">
                  <a:solidFill>
                    <a:schemeClr val="bg1"/>
                  </a:solidFill>
                  <a:latin typeface="Arial" panose="020B0604020202020204" pitchFamily="34" charset="0"/>
                  <a:cs typeface="Arial" panose="020B0604020202020204" pitchFamily="34" charset="0"/>
                </a:rPr>
                <a:t>CAR</a:t>
              </a:r>
            </a:p>
          </p:txBody>
        </p:sp>
        <p:sp>
          <p:nvSpPr>
            <p:cNvPr id="39" name="TextBox 26"/>
            <p:cNvSpPr txBox="1">
              <a:spLocks noChangeArrowheads="1"/>
            </p:cNvSpPr>
            <p:nvPr/>
          </p:nvSpPr>
          <p:spPr bwMode="auto">
            <a:xfrm>
              <a:off x="9469534" y="1803818"/>
              <a:ext cx="1813853" cy="31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None/>
                <a:defRPr/>
              </a:pPr>
              <a:r>
                <a:rPr lang="en-US" altLang="en-US" sz="938" kern="0" dirty="0">
                  <a:solidFill>
                    <a:prstClr val="white"/>
                  </a:solidFill>
                  <a:latin typeface="Arial" panose="020B0604020202020204" pitchFamily="34" charset="0"/>
                  <a:cs typeface="Arial" panose="020B0604020202020204" pitchFamily="34" charset="0"/>
                </a:rPr>
                <a:t>DTG + RPV</a:t>
              </a:r>
            </a:p>
          </p:txBody>
        </p:sp>
        <p:grpSp>
          <p:nvGrpSpPr>
            <p:cNvPr id="41" name="Group 40"/>
            <p:cNvGrpSpPr/>
            <p:nvPr/>
          </p:nvGrpSpPr>
          <p:grpSpPr>
            <a:xfrm>
              <a:off x="7118096" y="2192074"/>
              <a:ext cx="4673945" cy="2529165"/>
              <a:chOff x="5011775" y="2473268"/>
              <a:chExt cx="4075037" cy="1641532"/>
            </a:xfrm>
          </p:grpSpPr>
          <p:graphicFrame>
            <p:nvGraphicFramePr>
              <p:cNvPr id="45" name="Chart 17"/>
              <p:cNvGraphicFramePr>
                <a:graphicFrameLocks/>
              </p:cNvGraphicFramePr>
              <p:nvPr>
                <p:extLst/>
              </p:nvPr>
            </p:nvGraphicFramePr>
            <p:xfrm>
              <a:off x="5011775" y="2492896"/>
              <a:ext cx="4075037" cy="1621904"/>
            </p:xfrm>
            <a:graphic>
              <a:graphicData uri="http://schemas.openxmlformats.org/drawingml/2006/chart">
                <c:chart xmlns:c="http://schemas.openxmlformats.org/drawingml/2006/chart" xmlns:r="http://schemas.openxmlformats.org/officeDocument/2006/relationships" r:id="rId4"/>
              </a:graphicData>
            </a:graphic>
          </p:graphicFrame>
          <p:cxnSp>
            <p:nvCxnSpPr>
              <p:cNvPr id="46" name="Straight Connector 45"/>
              <p:cNvCxnSpPr/>
              <p:nvPr/>
            </p:nvCxnSpPr>
            <p:spPr bwMode="auto">
              <a:xfrm>
                <a:off x="5202627" y="2473268"/>
                <a:ext cx="0" cy="1426423"/>
              </a:xfrm>
              <a:prstGeom prst="line">
                <a:avLst/>
              </a:prstGeom>
              <a:noFill/>
              <a:ln w="19050" cap="flat" cmpd="sng" algn="ctr">
                <a:solidFill>
                  <a:sysClr val="windowText" lastClr="000000"/>
                </a:solidFill>
                <a:prstDash val="sysDash"/>
              </a:ln>
              <a:effectLst/>
            </p:spPr>
          </p:cxnSp>
        </p:grpSp>
        <p:sp>
          <p:nvSpPr>
            <p:cNvPr id="47" name="TextBox 46"/>
            <p:cNvSpPr txBox="1"/>
            <p:nvPr/>
          </p:nvSpPr>
          <p:spPr>
            <a:xfrm>
              <a:off x="8368259" y="3357620"/>
              <a:ext cx="660728" cy="215444"/>
            </a:xfrm>
            <a:prstGeom prst="rect">
              <a:avLst/>
            </a:prstGeom>
            <a:noFill/>
          </p:spPr>
          <p:txBody>
            <a:bodyPr wrap="square" lIns="0" tIns="0" rIns="0" bIns="0" rtlCol="0">
              <a:spAutoFit/>
            </a:bodyPr>
            <a:lstStyle/>
            <a:p>
              <a:pPr algn="ctr">
                <a:buNone/>
              </a:pPr>
              <a:r>
                <a:rPr lang="en-US" sz="1050" dirty="0">
                  <a:latin typeface="Arial" panose="020B0604020202020204" pitchFamily="34" charset="0"/>
                  <a:cs typeface="Arial" panose="020B0604020202020204" pitchFamily="34" charset="0"/>
                </a:rPr>
                <a:t>-</a:t>
              </a:r>
              <a:r>
                <a:rPr lang="en-US" sz="1050" b="1" dirty="0">
                  <a:latin typeface="Arial" panose="020B0604020202020204" pitchFamily="34" charset="0"/>
                  <a:cs typeface="Arial" panose="020B0604020202020204" pitchFamily="34" charset="0"/>
                </a:rPr>
                <a:t>3.0</a:t>
              </a:r>
            </a:p>
          </p:txBody>
        </p:sp>
        <p:sp>
          <p:nvSpPr>
            <p:cNvPr id="48" name="TextBox 47"/>
            <p:cNvSpPr txBox="1"/>
            <p:nvPr/>
          </p:nvSpPr>
          <p:spPr>
            <a:xfrm>
              <a:off x="9833158" y="3357620"/>
              <a:ext cx="660728" cy="215444"/>
            </a:xfrm>
            <a:prstGeom prst="rect">
              <a:avLst/>
            </a:prstGeom>
            <a:noFill/>
          </p:spPr>
          <p:txBody>
            <a:bodyPr wrap="square" lIns="0" tIns="0" rIns="0" bIns="0" rtlCol="0">
              <a:spAutoFit/>
            </a:bodyPr>
            <a:lstStyle/>
            <a:p>
              <a:pPr algn="ctr">
                <a:buNone/>
              </a:pPr>
              <a:r>
                <a:rPr lang="en-US" sz="1050" b="1" dirty="0">
                  <a:latin typeface="Arial" panose="020B0604020202020204" pitchFamily="34" charset="0"/>
                  <a:cs typeface="Arial" panose="020B0604020202020204" pitchFamily="34" charset="0"/>
                </a:rPr>
                <a:t>2.5</a:t>
              </a:r>
            </a:p>
          </p:txBody>
        </p:sp>
        <p:sp>
          <p:nvSpPr>
            <p:cNvPr id="30" name="TextBox 29"/>
            <p:cNvSpPr txBox="1"/>
            <p:nvPr/>
          </p:nvSpPr>
          <p:spPr>
            <a:xfrm>
              <a:off x="9065637" y="2889191"/>
              <a:ext cx="286403" cy="215444"/>
            </a:xfrm>
            <a:prstGeom prst="rect">
              <a:avLst/>
            </a:prstGeom>
            <a:noFill/>
          </p:spPr>
          <p:txBody>
            <a:bodyPr wrap="none" lIns="0" tIns="0" rIns="0" bIns="0" rtlCol="0">
              <a:spAutoFit/>
            </a:bodyPr>
            <a:lstStyle/>
            <a:p>
              <a:pPr>
                <a:buNone/>
              </a:pPr>
              <a:r>
                <a:rPr lang="en-US" sz="1050" b="1" dirty="0"/>
                <a:t>-0.2</a:t>
              </a:r>
            </a:p>
          </p:txBody>
        </p:sp>
      </p:grpSp>
      <p:pic>
        <p:nvPicPr>
          <p:cNvPr id="32" name="Imagen 31"/>
          <p:cNvPicPr>
            <a:picLocks noChangeAspect="1"/>
          </p:cNvPicPr>
          <p:nvPr/>
        </p:nvPicPr>
        <p:blipFill>
          <a:blip r:embed="rId5"/>
          <a:stretch>
            <a:fillRect/>
          </a:stretch>
        </p:blipFill>
        <p:spPr>
          <a:xfrm>
            <a:off x="7769058" y="6158230"/>
            <a:ext cx="1031236" cy="458327"/>
          </a:xfrm>
          <a:prstGeom prst="rect">
            <a:avLst/>
          </a:prstGeom>
          <a:effectLst>
            <a:outerShdw blurRad="63500" sx="102000" sy="102000" algn="ctr" rotWithShape="0">
              <a:prstClr val="black">
                <a:alpha val="40000"/>
              </a:prstClr>
            </a:outerShdw>
          </a:effectLst>
        </p:spPr>
      </p:pic>
      <p:sp>
        <p:nvSpPr>
          <p:cNvPr id="34" name="CuadroTexto 33"/>
          <p:cNvSpPr txBox="1"/>
          <p:nvPr/>
        </p:nvSpPr>
        <p:spPr>
          <a:xfrm>
            <a:off x="2085977" y="2929273"/>
            <a:ext cx="325259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fontAlgn="base">
              <a:spcBef>
                <a:spcPct val="35000"/>
              </a:spcBef>
              <a:spcAft>
                <a:spcPct val="25000"/>
              </a:spcAft>
              <a:buClr>
                <a:srgbClr val="141415"/>
              </a:buClr>
              <a:defRPr/>
            </a:pPr>
            <a:r>
              <a:rPr lang="en-US" sz="1200" b="1" dirty="0">
                <a:solidFill>
                  <a:schemeClr val="bg2">
                    <a:lumMod val="10000"/>
                  </a:schemeClr>
                </a:solidFill>
                <a:latin typeface="Calibri" panose="020F0502020204030204" pitchFamily="34" charset="0"/>
                <a:ea typeface="MS PGothic" pitchFamily="34" charset="-128"/>
                <a:cs typeface="Calibri" panose="020F0502020204030204" pitchFamily="34" charset="0"/>
              </a:rPr>
              <a:t>FDA label: </a:t>
            </a:r>
            <a:r>
              <a:rPr lang="en-US" sz="1200" dirty="0">
                <a:solidFill>
                  <a:schemeClr val="bg2">
                    <a:lumMod val="10000"/>
                  </a:schemeClr>
                </a:solidFill>
                <a:latin typeface="Calibri" panose="020F0502020204030204" pitchFamily="34" charset="0"/>
                <a:ea typeface="MS PGothic" pitchFamily="34" charset="-128"/>
                <a:cs typeface="Calibri" panose="020F0502020204030204" pitchFamily="34" charset="0"/>
              </a:rPr>
              <a:t>For pts who have been </a:t>
            </a:r>
            <a:r>
              <a:rPr lang="en-US" sz="1200" dirty="0" err="1">
                <a:solidFill>
                  <a:schemeClr val="bg2">
                    <a:lumMod val="10000"/>
                  </a:schemeClr>
                </a:solidFill>
                <a:latin typeface="Calibri" panose="020F0502020204030204" pitchFamily="34" charset="0"/>
                <a:ea typeface="MS PGothic" pitchFamily="34" charset="-128"/>
                <a:cs typeface="Calibri" panose="020F0502020204030204" pitchFamily="34" charset="0"/>
              </a:rPr>
              <a:t>virologically</a:t>
            </a:r>
            <a:r>
              <a:rPr lang="en-US" sz="1200" dirty="0">
                <a:solidFill>
                  <a:schemeClr val="bg2">
                    <a:lumMod val="10000"/>
                  </a:schemeClr>
                </a:solidFill>
                <a:latin typeface="Calibri" panose="020F0502020204030204" pitchFamily="34" charset="0"/>
                <a:ea typeface="MS PGothic" pitchFamily="34" charset="-128"/>
                <a:cs typeface="Calibri" panose="020F0502020204030204" pitchFamily="34" charset="0"/>
              </a:rPr>
              <a:t> suppressed for ≥ 6 months and no history of treatment failure and no resistance to DTG or RPV</a:t>
            </a:r>
            <a:endParaRPr lang="es-AR" sz="1200" dirty="0"/>
          </a:p>
        </p:txBody>
      </p:sp>
      <p:pic>
        <p:nvPicPr>
          <p:cNvPr id="35" name="Imagen 34"/>
          <p:cNvPicPr>
            <a:picLocks noChangeAspect="1"/>
          </p:cNvPicPr>
          <p:nvPr/>
        </p:nvPicPr>
        <p:blipFill>
          <a:blip r:embed="rId6"/>
          <a:stretch>
            <a:fillRect/>
          </a:stretch>
        </p:blipFill>
        <p:spPr>
          <a:xfrm>
            <a:off x="2904681" y="5395246"/>
            <a:ext cx="4646510" cy="777449"/>
          </a:xfrm>
          <a:prstGeom prst="rect">
            <a:avLst/>
          </a:prstGeom>
        </p:spPr>
      </p:pic>
      <p:sp>
        <p:nvSpPr>
          <p:cNvPr id="36" name="Text Box 15"/>
          <p:cNvSpPr txBox="1">
            <a:spLocks noChangeArrowheads="1"/>
          </p:cNvSpPr>
          <p:nvPr/>
        </p:nvSpPr>
        <p:spPr bwMode="auto">
          <a:xfrm>
            <a:off x="282924" y="5229769"/>
            <a:ext cx="2433947" cy="954107"/>
          </a:xfrm>
          <a:prstGeom prst="rect">
            <a:avLst/>
          </a:prstGeom>
          <a:noFill/>
          <a:ln w="12700">
            <a:solidFill>
              <a:srgbClr val="002F5F"/>
            </a:solidFill>
            <a:miter lim="800000"/>
            <a:headEnd/>
            <a:tailEnd/>
          </a:ln>
          <a:effectLst/>
        </p:spPr>
        <p:txBody>
          <a:bodyPr wrap="square" anchor="ctr" anchorCtr="0">
            <a:spAutoFit/>
          </a:bodyPr>
          <a:lstStyle/>
          <a:p>
            <a:pPr>
              <a:spcBef>
                <a:spcPct val="50000"/>
              </a:spcBef>
              <a:defRPr/>
            </a:pPr>
            <a:r>
              <a:rPr lang="en-US" sz="800" b="1" dirty="0">
                <a:cs typeface="Arial" panose="020B0604020202020204" pitchFamily="34" charset="0"/>
              </a:rPr>
              <a:t>Inclusion criteria</a:t>
            </a:r>
          </a:p>
          <a:p>
            <a:pPr marL="96441" indent="-96441">
              <a:buFont typeface="Arial" panose="020B0604020202020204" pitchFamily="34" charset="0"/>
              <a:buChar char="•"/>
              <a:defRPr/>
            </a:pPr>
            <a:r>
              <a:rPr lang="en-US" sz="800" b="1" dirty="0">
                <a:cs typeface="Arial" panose="020B0604020202020204" pitchFamily="34" charset="0"/>
              </a:rPr>
              <a:t>On stable CAR </a:t>
            </a:r>
            <a:r>
              <a:rPr lang="en-US" sz="800" b="1" u="sng" dirty="0">
                <a:cs typeface="Arial" panose="020B0604020202020204" pitchFamily="34" charset="0"/>
              </a:rPr>
              <a:t>&gt;</a:t>
            </a:r>
            <a:r>
              <a:rPr lang="en-US" sz="800" b="1" dirty="0">
                <a:cs typeface="Arial" panose="020B0604020202020204" pitchFamily="34" charset="0"/>
              </a:rPr>
              <a:t>6 months before screening</a:t>
            </a:r>
          </a:p>
          <a:p>
            <a:pPr marL="96441" indent="-96441">
              <a:buFont typeface="Arial" panose="020B0604020202020204" pitchFamily="34" charset="0"/>
              <a:buChar char="•"/>
              <a:defRPr/>
            </a:pPr>
            <a:r>
              <a:rPr lang="en-US" sz="800" b="1" dirty="0">
                <a:cs typeface="Arial" panose="020B0604020202020204" pitchFamily="34" charset="0"/>
              </a:rPr>
              <a:t>1st or 2nd ART with no change in prior regimen due to VF</a:t>
            </a:r>
          </a:p>
          <a:p>
            <a:pPr marL="96441" indent="-96441">
              <a:buFont typeface="Arial" panose="020B0604020202020204" pitchFamily="34" charset="0"/>
              <a:buChar char="•"/>
              <a:defRPr/>
            </a:pPr>
            <a:r>
              <a:rPr lang="en-US" sz="800" b="1" dirty="0">
                <a:cs typeface="Arial" panose="020B0604020202020204" pitchFamily="34" charset="0"/>
              </a:rPr>
              <a:t>Confirmed HIV-1 RNA &lt;50 c/mL during the 12 months before screening</a:t>
            </a:r>
          </a:p>
          <a:p>
            <a:pPr marL="96441" indent="-96441">
              <a:buFont typeface="Arial" panose="020B0604020202020204" pitchFamily="34" charset="0"/>
              <a:buChar char="•"/>
              <a:defRPr/>
            </a:pPr>
            <a:r>
              <a:rPr lang="en-US" sz="800" b="1" dirty="0">
                <a:cs typeface="Arial" panose="020B0604020202020204" pitchFamily="34" charset="0"/>
              </a:rPr>
              <a:t>HBV negative</a:t>
            </a:r>
          </a:p>
        </p:txBody>
      </p:sp>
      <p:sp>
        <p:nvSpPr>
          <p:cNvPr id="3" name="CuadroTexto 2"/>
          <p:cNvSpPr txBox="1"/>
          <p:nvPr/>
        </p:nvSpPr>
        <p:spPr>
          <a:xfrm>
            <a:off x="1958656" y="881167"/>
            <a:ext cx="5575542" cy="707886"/>
          </a:xfrm>
          <a:prstGeom prst="rect">
            <a:avLst/>
          </a:prstGeom>
          <a:noFill/>
        </p:spPr>
        <p:txBody>
          <a:bodyPr wrap="square" rtlCol="0">
            <a:spAutoFit/>
          </a:bodyPr>
          <a:lstStyle/>
          <a:p>
            <a:pPr algn="ctr"/>
            <a:r>
              <a:rPr lang="es-AR" sz="2000" b="1" dirty="0">
                <a:latin typeface="+mj-lt"/>
              </a:rPr>
              <a:t>DTG + </a:t>
            </a:r>
            <a:r>
              <a:rPr lang="es-AR" sz="2000" b="1" dirty="0" err="1">
                <a:latin typeface="+mj-lt"/>
              </a:rPr>
              <a:t>Rilpivirine</a:t>
            </a:r>
            <a:r>
              <a:rPr lang="es-AR" sz="2000" b="1" dirty="0">
                <a:latin typeface="+mj-lt"/>
              </a:rPr>
              <a:t> </a:t>
            </a:r>
            <a:r>
              <a:rPr lang="es-AR" sz="2000" b="1" dirty="0" err="1">
                <a:latin typeface="+mj-lt"/>
              </a:rPr>
              <a:t>is</a:t>
            </a:r>
            <a:r>
              <a:rPr lang="es-AR" sz="2000" b="1" dirty="0">
                <a:latin typeface="+mj-lt"/>
              </a:rPr>
              <a:t> non-inferior to </a:t>
            </a:r>
            <a:r>
              <a:rPr lang="es-AR" sz="2000" b="1" dirty="0" err="1">
                <a:latin typeface="+mj-lt"/>
              </a:rPr>
              <a:t>continuing</a:t>
            </a:r>
            <a:r>
              <a:rPr lang="es-AR" sz="2000" b="1" dirty="0">
                <a:latin typeface="+mj-lt"/>
              </a:rPr>
              <a:t> </a:t>
            </a:r>
            <a:r>
              <a:rPr lang="es-AR" sz="2000" b="1" dirty="0" err="1">
                <a:latin typeface="+mj-lt"/>
              </a:rPr>
              <a:t>ongoing</a:t>
            </a:r>
            <a:r>
              <a:rPr lang="es-AR" sz="2000" b="1" dirty="0">
                <a:latin typeface="+mj-lt"/>
              </a:rPr>
              <a:t> ART in </a:t>
            </a:r>
            <a:r>
              <a:rPr lang="es-AR" sz="2000" b="1" dirty="0" err="1">
                <a:latin typeface="+mj-lt"/>
              </a:rPr>
              <a:t>virologically</a:t>
            </a:r>
            <a:r>
              <a:rPr lang="es-AR" sz="2000" b="1" dirty="0">
                <a:latin typeface="+mj-lt"/>
              </a:rPr>
              <a:t> </a:t>
            </a:r>
            <a:r>
              <a:rPr lang="es-AR" sz="2000" b="1" dirty="0" err="1">
                <a:latin typeface="+mj-lt"/>
              </a:rPr>
              <a:t>suppressed</a:t>
            </a:r>
            <a:r>
              <a:rPr lang="es-AR" sz="2000" b="1" dirty="0">
                <a:latin typeface="+mj-lt"/>
              </a:rPr>
              <a:t> </a:t>
            </a:r>
            <a:r>
              <a:rPr lang="es-AR" sz="2000" b="1" dirty="0" err="1">
                <a:latin typeface="+mj-lt"/>
              </a:rPr>
              <a:t>patients</a:t>
            </a:r>
            <a:endParaRPr lang="es-AR" sz="2000" b="1" dirty="0">
              <a:latin typeface="+mj-lt"/>
            </a:endParaRPr>
          </a:p>
        </p:txBody>
      </p:sp>
      <p:pic>
        <p:nvPicPr>
          <p:cNvPr id="40" name="Picture 3" descr="HUESPED_template_ppt_V2-03.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141" y="6060425"/>
            <a:ext cx="3147003" cy="609885"/>
          </a:xfrm>
          <a:prstGeom prst="rect">
            <a:avLst/>
          </a:prstGeom>
        </p:spPr>
      </p:pic>
      <p:sp>
        <p:nvSpPr>
          <p:cNvPr id="42" name="CuadroTexto 41"/>
          <p:cNvSpPr txBox="1"/>
          <p:nvPr/>
        </p:nvSpPr>
        <p:spPr>
          <a:xfrm>
            <a:off x="250250" y="424809"/>
            <a:ext cx="2849085"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000" b="1" dirty="0" smtClean="0"/>
              <a:t>Mono &amp; dual </a:t>
            </a:r>
            <a:r>
              <a:rPr lang="es-AR" sz="2000" b="1" dirty="0" err="1" smtClean="0"/>
              <a:t>therapy</a:t>
            </a:r>
            <a:endParaRPr lang="es-AR" sz="2000" b="1" dirty="0"/>
          </a:p>
        </p:txBody>
      </p:sp>
    </p:spTree>
    <p:extLst>
      <p:ext uri="{BB962C8B-B14F-4D97-AF65-F5344CB8AC3E}">
        <p14:creationId xmlns:p14="http://schemas.microsoft.com/office/powerpoint/2010/main" val="2048314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3">
            <a:extLst>
              <a:ext uri="{FF2B5EF4-FFF2-40B4-BE49-F238E27FC236}">
                <a16:creationId xmlns="" xmlns:a16="http://schemas.microsoft.com/office/drawing/2014/main" id="{0458E1B6-6D80-435A-96CB-C71FDF453618}"/>
              </a:ext>
            </a:extLst>
          </p:cNvPr>
          <p:cNvSpPr>
            <a:spLocks noGrp="1"/>
          </p:cNvSpPr>
          <p:nvPr>
            <p:ph idx="1"/>
          </p:nvPr>
        </p:nvSpPr>
        <p:spPr>
          <a:xfrm>
            <a:off x="250250" y="1734369"/>
            <a:ext cx="8570233" cy="896221"/>
          </a:xfrm>
        </p:spPr>
        <p:txBody>
          <a:bodyPr>
            <a:noAutofit/>
          </a:bodyPr>
          <a:lstStyle/>
          <a:p>
            <a:r>
              <a:rPr lang="en-US" altLang="en-US" sz="1400" b="1" dirty="0"/>
              <a:t>Cabotegravir: </a:t>
            </a:r>
            <a:r>
              <a:rPr lang="en-US" altLang="en-US" sz="1400" b="1" dirty="0" err="1"/>
              <a:t>InSTIs</a:t>
            </a:r>
            <a:r>
              <a:rPr lang="en-US" altLang="en-US" sz="1400" b="1" dirty="0"/>
              <a:t> formulated as PO tablet and for long-acting IM injection</a:t>
            </a:r>
          </a:p>
          <a:p>
            <a:r>
              <a:rPr lang="en-US" altLang="en-US" sz="1400" b="1" dirty="0"/>
              <a:t>LATTE-2: phase IIb study in which pts randomized to </a:t>
            </a:r>
            <a:r>
              <a:rPr lang="en-US" altLang="en-US" sz="1400" b="1" dirty="0">
                <a:solidFill>
                  <a:schemeClr val="accent3"/>
                </a:solidFill>
              </a:rPr>
              <a:t>CAB 400 mg + RPV 600 mg IM Q4W,</a:t>
            </a:r>
            <a:r>
              <a:rPr lang="en-US" altLang="en-US" sz="1400" b="1" dirty="0"/>
              <a:t> </a:t>
            </a:r>
            <a:r>
              <a:rPr lang="en-US" altLang="en-US" sz="1400" b="1" dirty="0">
                <a:solidFill>
                  <a:schemeClr val="accent1"/>
                </a:solidFill>
              </a:rPr>
              <a:t>CAB 600 mg + RPV 900 mg IM Q8W</a:t>
            </a:r>
            <a:r>
              <a:rPr lang="en-US" altLang="en-US" sz="1400" b="1" dirty="0"/>
              <a:t>, or </a:t>
            </a:r>
            <a:r>
              <a:rPr lang="en-US" altLang="en-US" sz="1400" b="1" dirty="0">
                <a:solidFill>
                  <a:schemeClr val="accent2"/>
                </a:solidFill>
              </a:rPr>
              <a:t>CAB 30 mg + ABC/3TC 600/300 mg PO QD</a:t>
            </a:r>
            <a:r>
              <a:rPr lang="en-US" altLang="en-US" sz="1400" b="1" dirty="0">
                <a:solidFill>
                  <a:schemeClr val="accent1"/>
                </a:solidFill>
              </a:rPr>
              <a:t> </a:t>
            </a:r>
            <a:r>
              <a:rPr lang="en-US" altLang="en-US" sz="1400" b="1" dirty="0"/>
              <a:t>after induction/virologic suppression with oral CAB + ABC/3TC (N = 309)</a:t>
            </a:r>
          </a:p>
        </p:txBody>
      </p:sp>
      <p:sp>
        <p:nvSpPr>
          <p:cNvPr id="15363" name="Rectangle 2">
            <a:extLst>
              <a:ext uri="{FF2B5EF4-FFF2-40B4-BE49-F238E27FC236}">
                <a16:creationId xmlns="" xmlns:a16="http://schemas.microsoft.com/office/drawing/2014/main" id="{D4C3BF95-6330-4071-A59C-78548F7F8D9A}"/>
              </a:ext>
            </a:extLst>
          </p:cNvPr>
          <p:cNvSpPr>
            <a:spLocks noGrp="1"/>
          </p:cNvSpPr>
          <p:nvPr>
            <p:ph type="title"/>
          </p:nvPr>
        </p:nvSpPr>
        <p:spPr>
          <a:xfrm>
            <a:off x="1222393" y="938873"/>
            <a:ext cx="6757988" cy="620453"/>
          </a:xfrm>
          <a:ln>
            <a:noFill/>
          </a:ln>
        </p:spPr>
        <p:style>
          <a:lnRef idx="2">
            <a:schemeClr val="dk1"/>
          </a:lnRef>
          <a:fillRef idx="1">
            <a:schemeClr val="lt1"/>
          </a:fillRef>
          <a:effectRef idx="0">
            <a:schemeClr val="dk1"/>
          </a:effectRef>
          <a:fontRef idx="minor">
            <a:schemeClr val="dk1"/>
          </a:fontRef>
        </p:style>
        <p:txBody>
          <a:bodyPr>
            <a:noAutofit/>
          </a:bodyPr>
          <a:lstStyle/>
          <a:p>
            <a:r>
              <a:rPr lang="en-US" altLang="en-US" sz="2000" b="1" dirty="0">
                <a:cs typeface="Calibri Light" panose="020F0302020204030204" pitchFamily="34" charset="0"/>
              </a:rPr>
              <a:t>Dual therapy with </a:t>
            </a:r>
            <a:r>
              <a:rPr lang="en-US" altLang="en-US" sz="2000" b="1" dirty="0" err="1">
                <a:cs typeface="Calibri Light" panose="020F0302020204030204" pitchFamily="34" charset="0"/>
              </a:rPr>
              <a:t>Cabotegravir</a:t>
            </a:r>
            <a:r>
              <a:rPr lang="en-US" altLang="en-US" sz="2000" b="1" dirty="0">
                <a:cs typeface="Calibri Light" panose="020F0302020204030204" pitchFamily="34" charset="0"/>
              </a:rPr>
              <a:t> IM + Rilpivirine IM as </a:t>
            </a:r>
            <a:br>
              <a:rPr lang="en-US" altLang="en-US" sz="2000" b="1" dirty="0">
                <a:cs typeface="Calibri Light" panose="020F0302020204030204" pitchFamily="34" charset="0"/>
              </a:rPr>
            </a:br>
            <a:r>
              <a:rPr lang="en-US" altLang="en-US" sz="2000" b="1" i="1" dirty="0">
                <a:cs typeface="Calibri Light" panose="020F0302020204030204" pitchFamily="34" charset="0"/>
              </a:rPr>
              <a:t>Long-Acting</a:t>
            </a:r>
            <a:r>
              <a:rPr lang="en-US" altLang="en-US" sz="2000" b="1" dirty="0">
                <a:cs typeface="Calibri Light" panose="020F0302020204030204" pitchFamily="34" charset="0"/>
              </a:rPr>
              <a:t> Maintenance </a:t>
            </a:r>
            <a:r>
              <a:rPr lang="en-US" altLang="en-US" sz="2000" b="1" dirty="0">
                <a:latin typeface="+mj-lt"/>
                <a:cs typeface="Calibri Light" panose="020F0302020204030204" pitchFamily="34" charset="0"/>
              </a:rPr>
              <a:t>ART</a:t>
            </a:r>
            <a:r>
              <a:rPr lang="en-US" altLang="en-US" sz="2000" b="1" dirty="0">
                <a:cs typeface="Calibri Light" panose="020F0302020204030204" pitchFamily="34" charset="0"/>
              </a:rPr>
              <a:t>: 96-Wk Results (LATTE-2) </a:t>
            </a:r>
          </a:p>
        </p:txBody>
      </p:sp>
      <p:sp>
        <p:nvSpPr>
          <p:cNvPr id="10" name="Text Box 15">
            <a:extLst>
              <a:ext uri="{FF2B5EF4-FFF2-40B4-BE49-F238E27FC236}">
                <a16:creationId xmlns="" xmlns:a16="http://schemas.microsoft.com/office/drawing/2014/main" id="{73215F5B-DCA0-43B3-BB57-990A894BA211}"/>
              </a:ext>
            </a:extLst>
          </p:cNvPr>
          <p:cNvSpPr txBox="1">
            <a:spLocks noChangeArrowheads="1"/>
          </p:cNvSpPr>
          <p:nvPr/>
        </p:nvSpPr>
        <p:spPr bwMode="auto">
          <a:xfrm>
            <a:off x="4062816" y="6348997"/>
            <a:ext cx="4771844" cy="369332"/>
          </a:xfrm>
          <a:prstGeom prst="rect">
            <a:avLst/>
          </a:prstGeom>
          <a:noFill/>
          <a:ln>
            <a:noFill/>
          </a:ln>
          <a:extLst/>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defRPr/>
            </a:pPr>
            <a:r>
              <a:rPr lang="en-US" altLang="en-US" sz="900" b="0" i="1" spc="-6" dirty="0">
                <a:solidFill>
                  <a:prstClr val="black"/>
                </a:solidFill>
                <a:latin typeface="+mn-lt"/>
              </a:rPr>
              <a:t>Eron J, et al. IAS 2017. Abstract MOAX0205LB. </a:t>
            </a:r>
          </a:p>
          <a:p>
            <a:pPr algn="r">
              <a:defRPr/>
            </a:pPr>
            <a:r>
              <a:rPr lang="en-US" altLang="en-US" sz="900" b="0" i="1" spc="-6" dirty="0">
                <a:solidFill>
                  <a:prstClr val="black"/>
                </a:solidFill>
                <a:latin typeface="+mn-lt"/>
              </a:rPr>
              <a:t>Margolis DA, et al. Lancet. 2017;[Epub ahead of print]. </a:t>
            </a:r>
            <a:endParaRPr lang="en-US" altLang="en-US" sz="900" b="0" i="1" dirty="0">
              <a:solidFill>
                <a:prstClr val="black"/>
              </a:solidFill>
              <a:latin typeface="+mn-lt"/>
            </a:endParaRPr>
          </a:p>
        </p:txBody>
      </p:sp>
      <p:sp>
        <p:nvSpPr>
          <p:cNvPr id="59" name="Text Box 11">
            <a:extLst>
              <a:ext uri="{FF2B5EF4-FFF2-40B4-BE49-F238E27FC236}">
                <a16:creationId xmlns="" xmlns:a16="http://schemas.microsoft.com/office/drawing/2014/main" id="{73723ED2-47C0-47F8-A36C-65E9E790C2AA}"/>
              </a:ext>
            </a:extLst>
          </p:cNvPr>
          <p:cNvSpPr txBox="1">
            <a:spLocks noChangeArrowheads="1"/>
          </p:cNvSpPr>
          <p:nvPr/>
        </p:nvSpPr>
        <p:spPr bwMode="auto">
          <a:xfrm>
            <a:off x="1271774" y="4882440"/>
            <a:ext cx="33798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800" dirty="0">
                <a:solidFill>
                  <a:prstClr val="black"/>
                </a:solidFill>
                <a:latin typeface="+mn-lt"/>
                <a:ea typeface="MS PGothic" panose="020B0600070205080204" pitchFamily="34" charset="-128"/>
              </a:rPr>
              <a:t>*HIV-1 RNA &lt; 50 copies/mL. </a:t>
            </a:r>
          </a:p>
        </p:txBody>
      </p:sp>
      <p:sp>
        <p:nvSpPr>
          <p:cNvPr id="61" name="Content Placeholder 1">
            <a:extLst>
              <a:ext uri="{FF2B5EF4-FFF2-40B4-BE49-F238E27FC236}">
                <a16:creationId xmlns="" xmlns:a16="http://schemas.microsoft.com/office/drawing/2014/main" id="{59CC3125-D1CB-4F96-A95E-07B9BBBAF8EB}"/>
              </a:ext>
            </a:extLst>
          </p:cNvPr>
          <p:cNvSpPr txBox="1">
            <a:spLocks/>
          </p:cNvSpPr>
          <p:nvPr/>
        </p:nvSpPr>
        <p:spPr>
          <a:xfrm>
            <a:off x="250250" y="5037213"/>
            <a:ext cx="4414557" cy="1321041"/>
          </a:xfrm>
          <a:prstGeom prst="rect">
            <a:avLst/>
          </a:prstGeom>
        </p:spPr>
        <p:txBody>
          <a:bodyPr/>
          <a:lst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0" indent="0">
              <a:lnSpc>
                <a:spcPct val="100000"/>
              </a:lnSpc>
              <a:spcAft>
                <a:spcPts val="0"/>
              </a:spcAft>
              <a:buNone/>
            </a:pPr>
            <a:r>
              <a:rPr lang="en-US" altLang="en-US" sz="1100" kern="0" dirty="0">
                <a:solidFill>
                  <a:prstClr val="black"/>
                </a:solidFill>
              </a:rPr>
              <a:t>Few drug-related AEs.  At 96 wks, ~ 30% pts receiving IM injection experienced ISR 99% of ISRs mild/moderate / </a:t>
            </a:r>
          </a:p>
          <a:p>
            <a:pPr marL="0" indent="0">
              <a:lnSpc>
                <a:spcPct val="100000"/>
              </a:lnSpc>
              <a:spcAft>
                <a:spcPts val="0"/>
              </a:spcAft>
              <a:buNone/>
            </a:pPr>
            <a:r>
              <a:rPr lang="en-US" altLang="en-US" sz="1100" kern="0" dirty="0">
                <a:solidFill>
                  <a:prstClr val="black"/>
                </a:solidFill>
              </a:rPr>
              <a:t>AEs leading to withdrawal: Pooled Q4W/Q8W IM arms, 4%. PO arm, 2</a:t>
            </a:r>
            <a:r>
              <a:rPr lang="en-US" altLang="en-US" sz="1100" kern="0" dirty="0" smtClean="0">
                <a:solidFill>
                  <a:prstClr val="black"/>
                </a:solidFill>
              </a:rPr>
              <a:t>%</a:t>
            </a:r>
          </a:p>
          <a:p>
            <a:pPr marL="0" indent="0">
              <a:lnSpc>
                <a:spcPct val="100000"/>
              </a:lnSpc>
              <a:spcAft>
                <a:spcPts val="0"/>
              </a:spcAft>
              <a:buNone/>
            </a:pPr>
            <a:r>
              <a:rPr lang="en-US" altLang="en-US" sz="1100" kern="0" dirty="0" smtClean="0">
                <a:solidFill>
                  <a:prstClr val="black"/>
                </a:solidFill>
              </a:rPr>
              <a:t>~ </a:t>
            </a:r>
            <a:r>
              <a:rPr lang="en-US" altLang="en-US" sz="1100" kern="0" dirty="0">
                <a:solidFill>
                  <a:prstClr val="black"/>
                </a:solidFill>
              </a:rPr>
              <a:t>88% of pts receiving IM CAB very satisfied to continue present treatment vs 43% receiving PO CAB </a:t>
            </a:r>
          </a:p>
        </p:txBody>
      </p:sp>
      <p:sp>
        <p:nvSpPr>
          <p:cNvPr id="55" name="TextBox 47">
            <a:extLst>
              <a:ext uri="{FF2B5EF4-FFF2-40B4-BE49-F238E27FC236}">
                <a16:creationId xmlns="" xmlns:a16="http://schemas.microsoft.com/office/drawing/2014/main" id="{06584BF7-2D41-47A1-9BFC-1A86335768F0}"/>
              </a:ext>
            </a:extLst>
          </p:cNvPr>
          <p:cNvSpPr txBox="1">
            <a:spLocks noChangeArrowheads="1"/>
          </p:cNvSpPr>
          <p:nvPr/>
        </p:nvSpPr>
        <p:spPr bwMode="auto">
          <a:xfrm>
            <a:off x="2091402" y="4491471"/>
            <a:ext cx="70991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50" dirty="0">
                <a:solidFill>
                  <a:prstClr val="black"/>
                </a:solidFill>
                <a:latin typeface="+mn-lt"/>
              </a:rPr>
              <a:t>Virologic</a:t>
            </a:r>
            <a:br>
              <a:rPr lang="en-US" altLang="en-US" sz="1050" dirty="0">
                <a:solidFill>
                  <a:prstClr val="black"/>
                </a:solidFill>
                <a:latin typeface="+mn-lt"/>
              </a:rPr>
            </a:br>
            <a:r>
              <a:rPr lang="en-US" altLang="en-US" sz="1050" dirty="0">
                <a:solidFill>
                  <a:prstClr val="black"/>
                </a:solidFill>
                <a:latin typeface="+mn-lt"/>
              </a:rPr>
              <a:t>Success*</a:t>
            </a:r>
          </a:p>
        </p:txBody>
      </p:sp>
      <p:cxnSp>
        <p:nvCxnSpPr>
          <p:cNvPr id="56" name="Straight Connector 14">
            <a:extLst>
              <a:ext uri="{FF2B5EF4-FFF2-40B4-BE49-F238E27FC236}">
                <a16:creationId xmlns="" xmlns:a16="http://schemas.microsoft.com/office/drawing/2014/main" id="{3E49ED1E-B960-491C-8756-937CABF2BAA6}"/>
              </a:ext>
            </a:extLst>
          </p:cNvPr>
          <p:cNvCxnSpPr>
            <a:cxnSpLocks noChangeShapeType="1"/>
          </p:cNvCxnSpPr>
          <p:nvPr/>
        </p:nvCxnSpPr>
        <p:spPr bwMode="auto">
          <a:xfrm flipV="1">
            <a:off x="1645815" y="2836372"/>
            <a:ext cx="0" cy="167042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7" name="Straight Connector 18">
            <a:extLst>
              <a:ext uri="{FF2B5EF4-FFF2-40B4-BE49-F238E27FC236}">
                <a16:creationId xmlns="" xmlns:a16="http://schemas.microsoft.com/office/drawing/2014/main" id="{40AA6A4F-CD06-4012-A516-1E5BDE8160CE}"/>
              </a:ext>
            </a:extLst>
          </p:cNvPr>
          <p:cNvCxnSpPr>
            <a:cxnSpLocks noChangeShapeType="1"/>
          </p:cNvCxnSpPr>
          <p:nvPr/>
        </p:nvCxnSpPr>
        <p:spPr bwMode="auto">
          <a:xfrm flipH="1">
            <a:off x="1601073" y="2849794"/>
            <a:ext cx="35719"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8" name="Straight Connector 19">
            <a:extLst>
              <a:ext uri="{FF2B5EF4-FFF2-40B4-BE49-F238E27FC236}">
                <a16:creationId xmlns="" xmlns:a16="http://schemas.microsoft.com/office/drawing/2014/main" id="{F3474E22-0B12-4D90-B91B-BBF8F2FF0AC2}"/>
              </a:ext>
            </a:extLst>
          </p:cNvPr>
          <p:cNvCxnSpPr>
            <a:cxnSpLocks noChangeShapeType="1"/>
          </p:cNvCxnSpPr>
          <p:nvPr/>
        </p:nvCxnSpPr>
        <p:spPr bwMode="auto">
          <a:xfrm flipH="1">
            <a:off x="1603729" y="3234061"/>
            <a:ext cx="35719"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0" name="Straight Connector 20">
            <a:extLst>
              <a:ext uri="{FF2B5EF4-FFF2-40B4-BE49-F238E27FC236}">
                <a16:creationId xmlns="" xmlns:a16="http://schemas.microsoft.com/office/drawing/2014/main" id="{B8609D7F-0043-4980-AC9F-C53249EFA5CE}"/>
              </a:ext>
            </a:extLst>
          </p:cNvPr>
          <p:cNvCxnSpPr>
            <a:cxnSpLocks noChangeShapeType="1"/>
          </p:cNvCxnSpPr>
          <p:nvPr/>
        </p:nvCxnSpPr>
        <p:spPr bwMode="auto">
          <a:xfrm flipH="1">
            <a:off x="1600636" y="3537404"/>
            <a:ext cx="35719"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2" name="Straight Connector 21">
            <a:extLst>
              <a:ext uri="{FF2B5EF4-FFF2-40B4-BE49-F238E27FC236}">
                <a16:creationId xmlns="" xmlns:a16="http://schemas.microsoft.com/office/drawing/2014/main" id="{A0AA17EC-09BD-4A5B-A9DB-72E2F2F4A9AE}"/>
              </a:ext>
            </a:extLst>
          </p:cNvPr>
          <p:cNvCxnSpPr>
            <a:cxnSpLocks noChangeShapeType="1"/>
          </p:cNvCxnSpPr>
          <p:nvPr/>
        </p:nvCxnSpPr>
        <p:spPr bwMode="auto">
          <a:xfrm flipH="1">
            <a:off x="1601380" y="3838600"/>
            <a:ext cx="35719"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3" name="Straight Connector 22">
            <a:extLst>
              <a:ext uri="{FF2B5EF4-FFF2-40B4-BE49-F238E27FC236}">
                <a16:creationId xmlns="" xmlns:a16="http://schemas.microsoft.com/office/drawing/2014/main" id="{CF61C713-5BDB-4B82-ABF2-578D70191214}"/>
              </a:ext>
            </a:extLst>
          </p:cNvPr>
          <p:cNvCxnSpPr>
            <a:cxnSpLocks noChangeShapeType="1"/>
          </p:cNvCxnSpPr>
          <p:nvPr/>
        </p:nvCxnSpPr>
        <p:spPr bwMode="auto">
          <a:xfrm flipH="1">
            <a:off x="1600221" y="4177784"/>
            <a:ext cx="35719"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4" name="Straight Connector 23">
            <a:extLst>
              <a:ext uri="{FF2B5EF4-FFF2-40B4-BE49-F238E27FC236}">
                <a16:creationId xmlns="" xmlns:a16="http://schemas.microsoft.com/office/drawing/2014/main" id="{828D16FB-9FBE-4CCB-9A42-B5A961761C78}"/>
              </a:ext>
            </a:extLst>
          </p:cNvPr>
          <p:cNvCxnSpPr>
            <a:cxnSpLocks noChangeShapeType="1"/>
          </p:cNvCxnSpPr>
          <p:nvPr/>
        </p:nvCxnSpPr>
        <p:spPr bwMode="auto">
          <a:xfrm flipH="1">
            <a:off x="1600636" y="4500862"/>
            <a:ext cx="35719"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5" name="Straight Connector 25">
            <a:extLst>
              <a:ext uri="{FF2B5EF4-FFF2-40B4-BE49-F238E27FC236}">
                <a16:creationId xmlns="" xmlns:a16="http://schemas.microsoft.com/office/drawing/2014/main" id="{0DDA3CFC-67A5-4703-959C-47A4737BE34B}"/>
              </a:ext>
            </a:extLst>
          </p:cNvPr>
          <p:cNvCxnSpPr>
            <a:cxnSpLocks noChangeShapeType="1"/>
          </p:cNvCxnSpPr>
          <p:nvPr/>
        </p:nvCxnSpPr>
        <p:spPr bwMode="auto">
          <a:xfrm>
            <a:off x="1647025" y="4508864"/>
            <a:ext cx="0" cy="3571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6" name="Straight Connector 26">
            <a:extLst>
              <a:ext uri="{FF2B5EF4-FFF2-40B4-BE49-F238E27FC236}">
                <a16:creationId xmlns="" xmlns:a16="http://schemas.microsoft.com/office/drawing/2014/main" id="{4A1F6B20-4438-4222-A892-EA221D1A3D84}"/>
              </a:ext>
            </a:extLst>
          </p:cNvPr>
          <p:cNvCxnSpPr>
            <a:cxnSpLocks noChangeShapeType="1"/>
          </p:cNvCxnSpPr>
          <p:nvPr/>
        </p:nvCxnSpPr>
        <p:spPr bwMode="auto">
          <a:xfrm>
            <a:off x="2777942" y="4306846"/>
            <a:ext cx="0" cy="3571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 name="Straight Connector 27">
            <a:extLst>
              <a:ext uri="{FF2B5EF4-FFF2-40B4-BE49-F238E27FC236}">
                <a16:creationId xmlns="" xmlns:a16="http://schemas.microsoft.com/office/drawing/2014/main" id="{1ABE69DE-62A5-4266-A3E6-5F1759C76A84}"/>
              </a:ext>
            </a:extLst>
          </p:cNvPr>
          <p:cNvCxnSpPr>
            <a:cxnSpLocks noChangeShapeType="1"/>
          </p:cNvCxnSpPr>
          <p:nvPr/>
        </p:nvCxnSpPr>
        <p:spPr bwMode="auto">
          <a:xfrm>
            <a:off x="2888802" y="4464817"/>
            <a:ext cx="0" cy="3571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8" name="Straight Connector 28">
            <a:extLst>
              <a:ext uri="{FF2B5EF4-FFF2-40B4-BE49-F238E27FC236}">
                <a16:creationId xmlns="" xmlns:a16="http://schemas.microsoft.com/office/drawing/2014/main" id="{A62686AE-D475-4332-9CE5-6F57D838726C}"/>
              </a:ext>
            </a:extLst>
          </p:cNvPr>
          <p:cNvCxnSpPr>
            <a:cxnSpLocks noChangeShapeType="1"/>
          </p:cNvCxnSpPr>
          <p:nvPr/>
        </p:nvCxnSpPr>
        <p:spPr bwMode="auto">
          <a:xfrm>
            <a:off x="3727179" y="4473126"/>
            <a:ext cx="0" cy="3571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69" name="Rectangle 68">
            <a:extLst>
              <a:ext uri="{FF2B5EF4-FFF2-40B4-BE49-F238E27FC236}">
                <a16:creationId xmlns="" xmlns:a16="http://schemas.microsoft.com/office/drawing/2014/main" id="{32AB8367-CA93-4856-B664-CA9916F17234}"/>
              </a:ext>
            </a:extLst>
          </p:cNvPr>
          <p:cNvSpPr/>
          <p:nvPr/>
        </p:nvSpPr>
        <p:spPr bwMode="auto">
          <a:xfrm>
            <a:off x="2208241" y="2943058"/>
            <a:ext cx="302152" cy="1562727"/>
          </a:xfrm>
          <a:prstGeom prst="rect">
            <a:avLst/>
          </a:prstGeom>
          <a:solidFill>
            <a:schemeClr val="accent1"/>
          </a:solidFill>
          <a:ln>
            <a:solidFill>
              <a:schemeClr val="bg2">
                <a:lumMod val="10000"/>
              </a:schemeClr>
            </a:solidFill>
          </a:ln>
          <a:extLst/>
        </p:spPr>
        <p:txBody>
          <a:bodyPr wrap="none" anchor="ctr"/>
          <a:lstStyle/>
          <a:p>
            <a:pPr algn="ctr">
              <a:defRPr/>
            </a:pPr>
            <a:endParaRPr lang="en-US" sz="900" dirty="0">
              <a:solidFill>
                <a:prstClr val="black"/>
              </a:solidFill>
            </a:endParaRPr>
          </a:p>
        </p:txBody>
      </p:sp>
      <p:sp>
        <p:nvSpPr>
          <p:cNvPr id="70" name="Rectangle 69">
            <a:extLst>
              <a:ext uri="{FF2B5EF4-FFF2-40B4-BE49-F238E27FC236}">
                <a16:creationId xmlns="" xmlns:a16="http://schemas.microsoft.com/office/drawing/2014/main" id="{85A0B484-A813-47AD-98FD-C4A466AE2C0A}"/>
              </a:ext>
            </a:extLst>
          </p:cNvPr>
          <p:cNvSpPr/>
          <p:nvPr/>
        </p:nvSpPr>
        <p:spPr bwMode="auto">
          <a:xfrm>
            <a:off x="1916657" y="3056223"/>
            <a:ext cx="295694" cy="1445520"/>
          </a:xfrm>
          <a:prstGeom prst="rect">
            <a:avLst/>
          </a:prstGeom>
          <a:solidFill>
            <a:schemeClr val="accent6"/>
          </a:solidFill>
          <a:ln>
            <a:solidFill>
              <a:schemeClr val="bg2">
                <a:lumMod val="10000"/>
              </a:schemeClr>
            </a:solidFill>
          </a:ln>
          <a:extLst/>
        </p:spPr>
        <p:txBody>
          <a:bodyPr wrap="none" anchor="ctr"/>
          <a:lstStyle/>
          <a:p>
            <a:pPr algn="ctr">
              <a:defRPr/>
            </a:pPr>
            <a:endParaRPr lang="en-US" sz="900" dirty="0">
              <a:solidFill>
                <a:prstClr val="black"/>
              </a:solidFill>
            </a:endParaRPr>
          </a:p>
        </p:txBody>
      </p:sp>
      <p:sp>
        <p:nvSpPr>
          <p:cNvPr id="71" name="Rectangle 70">
            <a:extLst>
              <a:ext uri="{FF2B5EF4-FFF2-40B4-BE49-F238E27FC236}">
                <a16:creationId xmlns="" xmlns:a16="http://schemas.microsoft.com/office/drawing/2014/main" id="{24E1DCC5-7146-4E43-842B-4EFA0FBEF3A3}"/>
              </a:ext>
            </a:extLst>
          </p:cNvPr>
          <p:cNvSpPr/>
          <p:nvPr/>
        </p:nvSpPr>
        <p:spPr bwMode="auto">
          <a:xfrm>
            <a:off x="2515580" y="3173324"/>
            <a:ext cx="276436" cy="1330271"/>
          </a:xfrm>
          <a:prstGeom prst="rect">
            <a:avLst/>
          </a:prstGeom>
          <a:solidFill>
            <a:schemeClr val="accent2"/>
          </a:solidFill>
          <a:ln>
            <a:solidFill>
              <a:schemeClr val="bg2">
                <a:lumMod val="10000"/>
              </a:schemeClr>
            </a:solidFill>
          </a:ln>
          <a:extLst/>
        </p:spPr>
        <p:txBody>
          <a:bodyPr wrap="none" anchor="ctr"/>
          <a:lstStyle/>
          <a:p>
            <a:pPr algn="ctr">
              <a:defRPr/>
            </a:pPr>
            <a:endParaRPr lang="en-US" sz="900" dirty="0">
              <a:solidFill>
                <a:prstClr val="black"/>
              </a:solidFill>
            </a:endParaRPr>
          </a:p>
        </p:txBody>
      </p:sp>
      <p:sp>
        <p:nvSpPr>
          <p:cNvPr id="72" name="Rectangle 71">
            <a:extLst>
              <a:ext uri="{FF2B5EF4-FFF2-40B4-BE49-F238E27FC236}">
                <a16:creationId xmlns="" xmlns:a16="http://schemas.microsoft.com/office/drawing/2014/main" id="{FE4FD8DE-ABCA-416B-ABBC-E5BA5496B13F}"/>
              </a:ext>
            </a:extLst>
          </p:cNvPr>
          <p:cNvSpPr/>
          <p:nvPr/>
        </p:nvSpPr>
        <p:spPr bwMode="auto">
          <a:xfrm>
            <a:off x="3216320" y="4402331"/>
            <a:ext cx="211634" cy="98531"/>
          </a:xfrm>
          <a:prstGeom prst="rect">
            <a:avLst/>
          </a:prstGeom>
          <a:solidFill>
            <a:schemeClr val="accent1"/>
          </a:solidFill>
          <a:ln>
            <a:solidFill>
              <a:schemeClr val="bg2">
                <a:lumMod val="10000"/>
              </a:schemeClr>
            </a:solidFill>
          </a:ln>
          <a:extLst/>
        </p:spPr>
        <p:txBody>
          <a:bodyPr wrap="none" anchor="ctr"/>
          <a:lstStyle/>
          <a:p>
            <a:pPr algn="ctr">
              <a:defRPr/>
            </a:pPr>
            <a:endParaRPr lang="en-US" sz="900" dirty="0">
              <a:solidFill>
                <a:prstClr val="black"/>
              </a:solidFill>
            </a:endParaRPr>
          </a:p>
        </p:txBody>
      </p:sp>
      <p:sp>
        <p:nvSpPr>
          <p:cNvPr id="73" name="Rectangle 72">
            <a:extLst>
              <a:ext uri="{FF2B5EF4-FFF2-40B4-BE49-F238E27FC236}">
                <a16:creationId xmlns="" xmlns:a16="http://schemas.microsoft.com/office/drawing/2014/main" id="{B4477C98-CE88-4439-A141-C97BFA55591E}"/>
              </a:ext>
            </a:extLst>
          </p:cNvPr>
          <p:cNvSpPr/>
          <p:nvPr/>
        </p:nvSpPr>
        <p:spPr bwMode="auto">
          <a:xfrm>
            <a:off x="3431133" y="4454658"/>
            <a:ext cx="196545" cy="45877"/>
          </a:xfrm>
          <a:prstGeom prst="rect">
            <a:avLst/>
          </a:prstGeom>
          <a:solidFill>
            <a:schemeClr val="accent2"/>
          </a:solidFill>
          <a:ln>
            <a:solidFill>
              <a:schemeClr val="bg2">
                <a:lumMod val="10000"/>
              </a:schemeClr>
            </a:solidFill>
          </a:ln>
          <a:extLst/>
        </p:spPr>
        <p:txBody>
          <a:bodyPr wrap="none" anchor="ctr"/>
          <a:lstStyle/>
          <a:p>
            <a:pPr algn="ctr">
              <a:defRPr/>
            </a:pPr>
            <a:endParaRPr lang="en-US" sz="900" dirty="0">
              <a:solidFill>
                <a:prstClr val="black"/>
              </a:solidFill>
            </a:endParaRPr>
          </a:p>
        </p:txBody>
      </p:sp>
      <p:sp>
        <p:nvSpPr>
          <p:cNvPr id="74" name="Rectangle 73">
            <a:extLst>
              <a:ext uri="{FF2B5EF4-FFF2-40B4-BE49-F238E27FC236}">
                <a16:creationId xmlns="" xmlns:a16="http://schemas.microsoft.com/office/drawing/2014/main" id="{F8910FEB-A211-44D8-889B-78A46F7DAB6A}"/>
              </a:ext>
            </a:extLst>
          </p:cNvPr>
          <p:cNvSpPr/>
          <p:nvPr/>
        </p:nvSpPr>
        <p:spPr bwMode="auto">
          <a:xfrm>
            <a:off x="4102642" y="4454659"/>
            <a:ext cx="212527" cy="57455"/>
          </a:xfrm>
          <a:prstGeom prst="rect">
            <a:avLst/>
          </a:prstGeom>
          <a:solidFill>
            <a:schemeClr val="accent1"/>
          </a:solidFill>
          <a:ln>
            <a:solidFill>
              <a:schemeClr val="bg2">
                <a:lumMod val="10000"/>
              </a:schemeClr>
            </a:solidFill>
          </a:ln>
          <a:extLst/>
        </p:spPr>
        <p:txBody>
          <a:bodyPr wrap="none" anchor="ctr"/>
          <a:lstStyle/>
          <a:p>
            <a:pPr algn="ctr">
              <a:defRPr/>
            </a:pPr>
            <a:endParaRPr lang="en-US" sz="900" dirty="0">
              <a:solidFill>
                <a:prstClr val="black"/>
              </a:solidFill>
            </a:endParaRPr>
          </a:p>
        </p:txBody>
      </p:sp>
      <p:sp>
        <p:nvSpPr>
          <p:cNvPr id="75" name="Rectangle 74">
            <a:extLst>
              <a:ext uri="{FF2B5EF4-FFF2-40B4-BE49-F238E27FC236}">
                <a16:creationId xmlns="" xmlns:a16="http://schemas.microsoft.com/office/drawing/2014/main" id="{4D98DC8F-CEC3-4CF4-80D1-A79D8583B292}"/>
              </a:ext>
            </a:extLst>
          </p:cNvPr>
          <p:cNvSpPr/>
          <p:nvPr/>
        </p:nvSpPr>
        <p:spPr bwMode="auto">
          <a:xfrm>
            <a:off x="3895473" y="4280981"/>
            <a:ext cx="212527" cy="233321"/>
          </a:xfrm>
          <a:prstGeom prst="rect">
            <a:avLst/>
          </a:prstGeom>
          <a:solidFill>
            <a:schemeClr val="accent6"/>
          </a:solidFill>
          <a:ln>
            <a:solidFill>
              <a:schemeClr val="bg2">
                <a:lumMod val="10000"/>
              </a:schemeClr>
            </a:solidFill>
          </a:ln>
          <a:extLst/>
        </p:spPr>
        <p:txBody>
          <a:bodyPr wrap="none" anchor="ctr"/>
          <a:lstStyle/>
          <a:p>
            <a:pPr algn="ctr">
              <a:defRPr/>
            </a:pPr>
            <a:endParaRPr lang="en-US" sz="900" dirty="0">
              <a:solidFill>
                <a:prstClr val="black"/>
              </a:solidFill>
            </a:endParaRPr>
          </a:p>
        </p:txBody>
      </p:sp>
      <p:sp>
        <p:nvSpPr>
          <p:cNvPr id="76" name="Rectangle 75">
            <a:extLst>
              <a:ext uri="{FF2B5EF4-FFF2-40B4-BE49-F238E27FC236}">
                <a16:creationId xmlns="" xmlns:a16="http://schemas.microsoft.com/office/drawing/2014/main" id="{C0B89007-7068-4CE3-8B2A-66675FB082BD}"/>
              </a:ext>
            </a:extLst>
          </p:cNvPr>
          <p:cNvSpPr/>
          <p:nvPr/>
        </p:nvSpPr>
        <p:spPr bwMode="auto">
          <a:xfrm>
            <a:off x="4315169" y="4258559"/>
            <a:ext cx="212527" cy="255744"/>
          </a:xfrm>
          <a:prstGeom prst="rect">
            <a:avLst/>
          </a:prstGeom>
          <a:solidFill>
            <a:schemeClr val="accent2"/>
          </a:solidFill>
          <a:ln>
            <a:solidFill>
              <a:schemeClr val="bg2">
                <a:lumMod val="10000"/>
              </a:schemeClr>
            </a:solidFill>
          </a:ln>
          <a:extLst/>
        </p:spPr>
        <p:txBody>
          <a:bodyPr wrap="none" anchor="ctr"/>
          <a:lstStyle/>
          <a:p>
            <a:pPr algn="ctr">
              <a:defRPr/>
            </a:pPr>
            <a:endParaRPr lang="en-US" sz="900" dirty="0">
              <a:solidFill>
                <a:prstClr val="black"/>
              </a:solidFill>
            </a:endParaRPr>
          </a:p>
        </p:txBody>
      </p:sp>
      <p:cxnSp>
        <p:nvCxnSpPr>
          <p:cNvPr id="77" name="Straight Connector 12">
            <a:extLst>
              <a:ext uri="{FF2B5EF4-FFF2-40B4-BE49-F238E27FC236}">
                <a16:creationId xmlns="" xmlns:a16="http://schemas.microsoft.com/office/drawing/2014/main" id="{D0C534D2-8429-4003-9434-E362265F5BB2}"/>
              </a:ext>
            </a:extLst>
          </p:cNvPr>
          <p:cNvCxnSpPr>
            <a:cxnSpLocks noChangeShapeType="1"/>
          </p:cNvCxnSpPr>
          <p:nvPr/>
        </p:nvCxnSpPr>
        <p:spPr bwMode="auto">
          <a:xfrm>
            <a:off x="1649386" y="4502335"/>
            <a:ext cx="3015421" cy="243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8" name="TextBox 38">
            <a:extLst>
              <a:ext uri="{FF2B5EF4-FFF2-40B4-BE49-F238E27FC236}">
                <a16:creationId xmlns="" xmlns:a16="http://schemas.microsoft.com/office/drawing/2014/main" id="{F691C69B-6A7E-481D-8C2A-7EF07ADC2046}"/>
              </a:ext>
            </a:extLst>
          </p:cNvPr>
          <p:cNvSpPr txBox="1">
            <a:spLocks noChangeArrowheads="1"/>
          </p:cNvSpPr>
          <p:nvPr/>
        </p:nvSpPr>
        <p:spPr bwMode="auto">
          <a:xfrm>
            <a:off x="2183580" y="2911951"/>
            <a:ext cx="36733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50" dirty="0">
                <a:solidFill>
                  <a:prstClr val="black"/>
                </a:solidFill>
                <a:latin typeface="+mn-lt"/>
              </a:rPr>
              <a:t>94</a:t>
            </a:r>
          </a:p>
        </p:txBody>
      </p:sp>
      <p:sp>
        <p:nvSpPr>
          <p:cNvPr id="79" name="TextBox 39">
            <a:extLst>
              <a:ext uri="{FF2B5EF4-FFF2-40B4-BE49-F238E27FC236}">
                <a16:creationId xmlns="" xmlns:a16="http://schemas.microsoft.com/office/drawing/2014/main" id="{0E604030-8AAF-413D-978A-F85889C2A3FC}"/>
              </a:ext>
            </a:extLst>
          </p:cNvPr>
          <p:cNvSpPr txBox="1">
            <a:spLocks noChangeArrowheads="1"/>
          </p:cNvSpPr>
          <p:nvPr/>
        </p:nvSpPr>
        <p:spPr bwMode="auto">
          <a:xfrm>
            <a:off x="1862151" y="3056784"/>
            <a:ext cx="36449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50" dirty="0">
                <a:solidFill>
                  <a:prstClr val="black"/>
                </a:solidFill>
                <a:latin typeface="+mn-lt"/>
              </a:rPr>
              <a:t>87</a:t>
            </a:r>
          </a:p>
        </p:txBody>
      </p:sp>
      <p:sp>
        <p:nvSpPr>
          <p:cNvPr id="80" name="TextBox 40">
            <a:extLst>
              <a:ext uri="{FF2B5EF4-FFF2-40B4-BE49-F238E27FC236}">
                <a16:creationId xmlns="" xmlns:a16="http://schemas.microsoft.com/office/drawing/2014/main" id="{8B78DDB2-B43A-4872-969B-3408296819C8}"/>
              </a:ext>
            </a:extLst>
          </p:cNvPr>
          <p:cNvSpPr txBox="1">
            <a:spLocks noChangeArrowheads="1"/>
          </p:cNvSpPr>
          <p:nvPr/>
        </p:nvSpPr>
        <p:spPr bwMode="auto">
          <a:xfrm>
            <a:off x="2484184" y="3150196"/>
            <a:ext cx="33658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50" dirty="0">
                <a:solidFill>
                  <a:prstClr val="black"/>
                </a:solidFill>
                <a:latin typeface="+mn-lt"/>
              </a:rPr>
              <a:t>84</a:t>
            </a:r>
          </a:p>
        </p:txBody>
      </p:sp>
      <p:sp>
        <p:nvSpPr>
          <p:cNvPr id="81" name="TextBox 41">
            <a:extLst>
              <a:ext uri="{FF2B5EF4-FFF2-40B4-BE49-F238E27FC236}">
                <a16:creationId xmlns="" xmlns:a16="http://schemas.microsoft.com/office/drawing/2014/main" id="{FEB8DFBF-884D-41FC-9828-494A167803C6}"/>
              </a:ext>
            </a:extLst>
          </p:cNvPr>
          <p:cNvSpPr txBox="1">
            <a:spLocks noChangeArrowheads="1"/>
          </p:cNvSpPr>
          <p:nvPr/>
        </p:nvSpPr>
        <p:spPr bwMode="auto">
          <a:xfrm>
            <a:off x="3168244" y="4156027"/>
            <a:ext cx="31075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50" dirty="0">
                <a:solidFill>
                  <a:prstClr val="black"/>
                </a:solidFill>
                <a:latin typeface="+mn-lt"/>
              </a:rPr>
              <a:t>4</a:t>
            </a:r>
          </a:p>
        </p:txBody>
      </p:sp>
      <p:sp>
        <p:nvSpPr>
          <p:cNvPr id="82" name="TextBox 42">
            <a:extLst>
              <a:ext uri="{FF2B5EF4-FFF2-40B4-BE49-F238E27FC236}">
                <a16:creationId xmlns="" xmlns:a16="http://schemas.microsoft.com/office/drawing/2014/main" id="{C629FAC0-60A3-4BED-B88B-7DB9E33F3918}"/>
              </a:ext>
            </a:extLst>
          </p:cNvPr>
          <p:cNvSpPr txBox="1">
            <a:spLocks noChangeArrowheads="1"/>
          </p:cNvSpPr>
          <p:nvPr/>
        </p:nvSpPr>
        <p:spPr bwMode="auto">
          <a:xfrm>
            <a:off x="2925509" y="4281159"/>
            <a:ext cx="308967" cy="253916"/>
          </a:xfrm>
          <a:prstGeom prst="rect">
            <a:avLst/>
          </a:prstGeom>
          <a:noFill/>
          <a:ln>
            <a:noFill/>
          </a:ln>
          <a:extLst/>
        </p:spPr>
        <p:txBody>
          <a:bodyPr>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algn="ctr">
              <a:lnSpc>
                <a:spcPct val="100000"/>
              </a:lnSpc>
              <a:spcBef>
                <a:spcPct val="0"/>
              </a:spcBef>
              <a:spcAft>
                <a:spcPct val="0"/>
              </a:spcAft>
              <a:buClrTx/>
              <a:buFontTx/>
              <a:buNone/>
              <a:defRPr/>
            </a:pPr>
            <a:r>
              <a:rPr lang="en-US" altLang="en-US" sz="1050" dirty="0">
                <a:solidFill>
                  <a:prstClr val="black"/>
                </a:solidFill>
                <a:latin typeface="+mn-lt"/>
              </a:rPr>
              <a:t>0</a:t>
            </a:r>
          </a:p>
        </p:txBody>
      </p:sp>
      <p:sp>
        <p:nvSpPr>
          <p:cNvPr id="83" name="TextBox 43">
            <a:extLst>
              <a:ext uri="{FF2B5EF4-FFF2-40B4-BE49-F238E27FC236}">
                <a16:creationId xmlns="" xmlns:a16="http://schemas.microsoft.com/office/drawing/2014/main" id="{9653C036-9A81-43FA-8AFE-A951B954F741}"/>
              </a:ext>
            </a:extLst>
          </p:cNvPr>
          <p:cNvSpPr txBox="1">
            <a:spLocks noChangeArrowheads="1"/>
          </p:cNvSpPr>
          <p:nvPr/>
        </p:nvSpPr>
        <p:spPr bwMode="auto">
          <a:xfrm>
            <a:off x="3373197" y="4239808"/>
            <a:ext cx="30896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50" dirty="0">
                <a:solidFill>
                  <a:prstClr val="black"/>
                </a:solidFill>
                <a:latin typeface="+mn-lt"/>
              </a:rPr>
              <a:t>2</a:t>
            </a:r>
          </a:p>
        </p:txBody>
      </p:sp>
      <p:sp>
        <p:nvSpPr>
          <p:cNvPr id="84" name="TextBox 44">
            <a:extLst>
              <a:ext uri="{FF2B5EF4-FFF2-40B4-BE49-F238E27FC236}">
                <a16:creationId xmlns="" xmlns:a16="http://schemas.microsoft.com/office/drawing/2014/main" id="{32AE264F-FFBD-4E9E-805A-8BF41AB34A66}"/>
              </a:ext>
            </a:extLst>
          </p:cNvPr>
          <p:cNvSpPr txBox="1">
            <a:spLocks noChangeArrowheads="1"/>
          </p:cNvSpPr>
          <p:nvPr/>
        </p:nvSpPr>
        <p:spPr bwMode="auto">
          <a:xfrm>
            <a:off x="4061240" y="4237069"/>
            <a:ext cx="30896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50" dirty="0">
                <a:solidFill>
                  <a:prstClr val="black"/>
                </a:solidFill>
                <a:latin typeface="+mn-lt"/>
              </a:rPr>
              <a:t>2</a:t>
            </a:r>
          </a:p>
        </p:txBody>
      </p:sp>
      <p:sp>
        <p:nvSpPr>
          <p:cNvPr id="85" name="TextBox 45">
            <a:extLst>
              <a:ext uri="{FF2B5EF4-FFF2-40B4-BE49-F238E27FC236}">
                <a16:creationId xmlns="" xmlns:a16="http://schemas.microsoft.com/office/drawing/2014/main" id="{744C1F2A-3490-4335-B541-99453FABDA71}"/>
              </a:ext>
            </a:extLst>
          </p:cNvPr>
          <p:cNvSpPr txBox="1">
            <a:spLocks noChangeArrowheads="1"/>
          </p:cNvSpPr>
          <p:nvPr/>
        </p:nvSpPr>
        <p:spPr bwMode="auto">
          <a:xfrm>
            <a:off x="3828784" y="4072149"/>
            <a:ext cx="3270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50" dirty="0">
                <a:solidFill>
                  <a:prstClr val="black"/>
                </a:solidFill>
                <a:latin typeface="+mn-lt"/>
              </a:rPr>
              <a:t>13</a:t>
            </a:r>
          </a:p>
        </p:txBody>
      </p:sp>
      <p:sp>
        <p:nvSpPr>
          <p:cNvPr id="86" name="TextBox 46">
            <a:extLst>
              <a:ext uri="{FF2B5EF4-FFF2-40B4-BE49-F238E27FC236}">
                <a16:creationId xmlns="" xmlns:a16="http://schemas.microsoft.com/office/drawing/2014/main" id="{463C2EB8-951C-4FDA-9A10-1458287607FB}"/>
              </a:ext>
            </a:extLst>
          </p:cNvPr>
          <p:cNvSpPr txBox="1">
            <a:spLocks noChangeArrowheads="1"/>
          </p:cNvSpPr>
          <p:nvPr/>
        </p:nvSpPr>
        <p:spPr bwMode="auto">
          <a:xfrm>
            <a:off x="4237581" y="4054215"/>
            <a:ext cx="34157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50" dirty="0">
                <a:solidFill>
                  <a:prstClr val="black"/>
                </a:solidFill>
                <a:latin typeface="+mn-lt"/>
              </a:rPr>
              <a:t>14</a:t>
            </a:r>
          </a:p>
        </p:txBody>
      </p:sp>
      <p:sp>
        <p:nvSpPr>
          <p:cNvPr id="87" name="TextBox 48">
            <a:extLst>
              <a:ext uri="{FF2B5EF4-FFF2-40B4-BE49-F238E27FC236}">
                <a16:creationId xmlns="" xmlns:a16="http://schemas.microsoft.com/office/drawing/2014/main" id="{54064B7D-04D1-4376-90E7-DEB5CAE52BDC}"/>
              </a:ext>
            </a:extLst>
          </p:cNvPr>
          <p:cNvSpPr txBox="1">
            <a:spLocks noChangeArrowheads="1"/>
          </p:cNvSpPr>
          <p:nvPr/>
        </p:nvSpPr>
        <p:spPr bwMode="auto">
          <a:xfrm>
            <a:off x="2888802" y="4488385"/>
            <a:ext cx="96879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50" dirty="0">
                <a:solidFill>
                  <a:prstClr val="black"/>
                </a:solidFill>
                <a:latin typeface="+mn-lt"/>
              </a:rPr>
              <a:t>Virologic</a:t>
            </a:r>
            <a:br>
              <a:rPr lang="en-US" altLang="en-US" sz="1050" dirty="0">
                <a:solidFill>
                  <a:prstClr val="black"/>
                </a:solidFill>
                <a:latin typeface="+mn-lt"/>
              </a:rPr>
            </a:br>
            <a:r>
              <a:rPr lang="en-US" altLang="en-US" sz="1050" dirty="0">
                <a:solidFill>
                  <a:prstClr val="black"/>
                </a:solidFill>
                <a:latin typeface="+mn-lt"/>
              </a:rPr>
              <a:t>Non-response</a:t>
            </a:r>
          </a:p>
        </p:txBody>
      </p:sp>
      <p:sp>
        <p:nvSpPr>
          <p:cNvPr id="88" name="TextBox 49">
            <a:extLst>
              <a:ext uri="{FF2B5EF4-FFF2-40B4-BE49-F238E27FC236}">
                <a16:creationId xmlns="" xmlns:a16="http://schemas.microsoft.com/office/drawing/2014/main" id="{CB0A4220-2941-4B04-847E-1DE26B4D77AA}"/>
              </a:ext>
            </a:extLst>
          </p:cNvPr>
          <p:cNvSpPr txBox="1">
            <a:spLocks noChangeArrowheads="1"/>
          </p:cNvSpPr>
          <p:nvPr/>
        </p:nvSpPr>
        <p:spPr bwMode="auto">
          <a:xfrm>
            <a:off x="3740839" y="4485112"/>
            <a:ext cx="103712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50" dirty="0">
                <a:solidFill>
                  <a:prstClr val="black"/>
                </a:solidFill>
                <a:latin typeface="+mn-lt"/>
              </a:rPr>
              <a:t>No Virologic</a:t>
            </a:r>
            <a:br>
              <a:rPr lang="en-US" altLang="en-US" sz="1050" dirty="0">
                <a:solidFill>
                  <a:prstClr val="black"/>
                </a:solidFill>
                <a:latin typeface="+mn-lt"/>
              </a:rPr>
            </a:br>
            <a:r>
              <a:rPr lang="en-US" altLang="en-US" sz="1050" dirty="0">
                <a:solidFill>
                  <a:prstClr val="black"/>
                </a:solidFill>
                <a:latin typeface="+mn-lt"/>
              </a:rPr>
              <a:t>Data</a:t>
            </a:r>
          </a:p>
        </p:txBody>
      </p:sp>
      <p:sp>
        <p:nvSpPr>
          <p:cNvPr id="89" name="TextBox 50">
            <a:extLst>
              <a:ext uri="{FF2B5EF4-FFF2-40B4-BE49-F238E27FC236}">
                <a16:creationId xmlns="" xmlns:a16="http://schemas.microsoft.com/office/drawing/2014/main" id="{627E16DE-1D40-4C4D-8778-6A8253B7A025}"/>
              </a:ext>
            </a:extLst>
          </p:cNvPr>
          <p:cNvSpPr txBox="1">
            <a:spLocks noChangeArrowheads="1"/>
          </p:cNvSpPr>
          <p:nvPr/>
        </p:nvSpPr>
        <p:spPr bwMode="auto">
          <a:xfrm rot="-5400000">
            <a:off x="416932" y="3606387"/>
            <a:ext cx="175647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050" dirty="0">
                <a:solidFill>
                  <a:prstClr val="black"/>
                </a:solidFill>
                <a:latin typeface="+mn-lt"/>
              </a:rPr>
              <a:t>Pts, Wk 96 (%)</a:t>
            </a:r>
          </a:p>
        </p:txBody>
      </p:sp>
      <p:sp>
        <p:nvSpPr>
          <p:cNvPr id="90" name="TextBox 51">
            <a:extLst>
              <a:ext uri="{FF2B5EF4-FFF2-40B4-BE49-F238E27FC236}">
                <a16:creationId xmlns="" xmlns:a16="http://schemas.microsoft.com/office/drawing/2014/main" id="{58AC65FD-6D26-4093-B14E-DC5CB074A3C1}"/>
              </a:ext>
            </a:extLst>
          </p:cNvPr>
          <p:cNvSpPr txBox="1">
            <a:spLocks noChangeArrowheads="1"/>
          </p:cNvSpPr>
          <p:nvPr/>
        </p:nvSpPr>
        <p:spPr bwMode="auto">
          <a:xfrm>
            <a:off x="1271774" y="2864687"/>
            <a:ext cx="39096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050" dirty="0">
                <a:solidFill>
                  <a:prstClr val="black"/>
                </a:solidFill>
                <a:latin typeface="+mn-lt"/>
              </a:rPr>
              <a:t>100</a:t>
            </a:r>
          </a:p>
        </p:txBody>
      </p:sp>
      <p:sp>
        <p:nvSpPr>
          <p:cNvPr id="91" name="TextBox 52">
            <a:extLst>
              <a:ext uri="{FF2B5EF4-FFF2-40B4-BE49-F238E27FC236}">
                <a16:creationId xmlns="" xmlns:a16="http://schemas.microsoft.com/office/drawing/2014/main" id="{C04B04DB-CA58-4D6F-950E-92295238F01A}"/>
              </a:ext>
            </a:extLst>
          </p:cNvPr>
          <p:cNvSpPr txBox="1">
            <a:spLocks noChangeArrowheads="1"/>
          </p:cNvSpPr>
          <p:nvPr/>
        </p:nvSpPr>
        <p:spPr bwMode="auto">
          <a:xfrm>
            <a:off x="1327501" y="3117310"/>
            <a:ext cx="32291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050" dirty="0">
                <a:solidFill>
                  <a:prstClr val="black"/>
                </a:solidFill>
                <a:latin typeface="+mn-lt"/>
              </a:rPr>
              <a:t>80</a:t>
            </a:r>
          </a:p>
        </p:txBody>
      </p:sp>
      <p:sp>
        <p:nvSpPr>
          <p:cNvPr id="92" name="TextBox 53">
            <a:extLst>
              <a:ext uri="{FF2B5EF4-FFF2-40B4-BE49-F238E27FC236}">
                <a16:creationId xmlns="" xmlns:a16="http://schemas.microsoft.com/office/drawing/2014/main" id="{0BB4FD21-3926-4156-804D-AEFFD6BAE384}"/>
              </a:ext>
            </a:extLst>
          </p:cNvPr>
          <p:cNvSpPr txBox="1">
            <a:spLocks noChangeArrowheads="1"/>
          </p:cNvSpPr>
          <p:nvPr/>
        </p:nvSpPr>
        <p:spPr bwMode="auto">
          <a:xfrm>
            <a:off x="1320090" y="3409726"/>
            <a:ext cx="34468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050" dirty="0">
                <a:solidFill>
                  <a:prstClr val="black"/>
                </a:solidFill>
                <a:latin typeface="+mn-lt"/>
              </a:rPr>
              <a:t>60</a:t>
            </a:r>
          </a:p>
        </p:txBody>
      </p:sp>
      <p:sp>
        <p:nvSpPr>
          <p:cNvPr id="93" name="TextBox 54">
            <a:extLst>
              <a:ext uri="{FF2B5EF4-FFF2-40B4-BE49-F238E27FC236}">
                <a16:creationId xmlns="" xmlns:a16="http://schemas.microsoft.com/office/drawing/2014/main" id="{76351FF3-5976-4A98-B9FC-1EF898B6767D}"/>
              </a:ext>
            </a:extLst>
          </p:cNvPr>
          <p:cNvSpPr txBox="1">
            <a:spLocks noChangeArrowheads="1"/>
          </p:cNvSpPr>
          <p:nvPr/>
        </p:nvSpPr>
        <p:spPr bwMode="auto">
          <a:xfrm>
            <a:off x="1322974" y="3705685"/>
            <a:ext cx="34468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050" dirty="0">
                <a:solidFill>
                  <a:prstClr val="black"/>
                </a:solidFill>
                <a:latin typeface="+mn-lt"/>
              </a:rPr>
              <a:t>40</a:t>
            </a:r>
          </a:p>
        </p:txBody>
      </p:sp>
      <p:sp>
        <p:nvSpPr>
          <p:cNvPr id="94" name="TextBox 55">
            <a:extLst>
              <a:ext uri="{FF2B5EF4-FFF2-40B4-BE49-F238E27FC236}">
                <a16:creationId xmlns="" xmlns:a16="http://schemas.microsoft.com/office/drawing/2014/main" id="{340BE31D-3C88-453F-AFD8-3DEED677B588}"/>
              </a:ext>
            </a:extLst>
          </p:cNvPr>
          <p:cNvSpPr txBox="1">
            <a:spLocks noChangeArrowheads="1"/>
          </p:cNvSpPr>
          <p:nvPr/>
        </p:nvSpPr>
        <p:spPr bwMode="auto">
          <a:xfrm>
            <a:off x="1327501" y="4037069"/>
            <a:ext cx="34468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050" dirty="0">
                <a:solidFill>
                  <a:prstClr val="black"/>
                </a:solidFill>
                <a:latin typeface="+mn-lt"/>
              </a:rPr>
              <a:t>20</a:t>
            </a:r>
          </a:p>
        </p:txBody>
      </p:sp>
      <p:sp>
        <p:nvSpPr>
          <p:cNvPr id="95" name="TextBox 56">
            <a:extLst>
              <a:ext uri="{FF2B5EF4-FFF2-40B4-BE49-F238E27FC236}">
                <a16:creationId xmlns="" xmlns:a16="http://schemas.microsoft.com/office/drawing/2014/main" id="{0A5269BD-76FE-4DC8-BBBD-EC7E27FCA127}"/>
              </a:ext>
            </a:extLst>
          </p:cNvPr>
          <p:cNvSpPr txBox="1">
            <a:spLocks noChangeArrowheads="1"/>
          </p:cNvSpPr>
          <p:nvPr/>
        </p:nvSpPr>
        <p:spPr bwMode="auto">
          <a:xfrm>
            <a:off x="1422125" y="4367241"/>
            <a:ext cx="25181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050" dirty="0">
                <a:solidFill>
                  <a:prstClr val="black"/>
                </a:solidFill>
                <a:latin typeface="+mn-lt"/>
              </a:rPr>
              <a:t>0</a:t>
            </a:r>
          </a:p>
        </p:txBody>
      </p:sp>
      <p:sp>
        <p:nvSpPr>
          <p:cNvPr id="96" name="TextBox 57">
            <a:extLst>
              <a:ext uri="{FF2B5EF4-FFF2-40B4-BE49-F238E27FC236}">
                <a16:creationId xmlns="" xmlns:a16="http://schemas.microsoft.com/office/drawing/2014/main" id="{ED408AAB-18C5-4FB1-90BB-2F60673F6268}"/>
              </a:ext>
            </a:extLst>
          </p:cNvPr>
          <p:cNvSpPr txBox="1">
            <a:spLocks noChangeArrowheads="1"/>
          </p:cNvSpPr>
          <p:nvPr/>
        </p:nvSpPr>
        <p:spPr bwMode="auto">
          <a:xfrm>
            <a:off x="3192053" y="2871289"/>
            <a:ext cx="166449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900" dirty="0">
                <a:solidFill>
                  <a:prstClr val="black"/>
                </a:solidFill>
                <a:latin typeface="+mn-lt"/>
              </a:rPr>
              <a:t>IM CAB + RPV Q4W (n = 115)</a:t>
            </a:r>
          </a:p>
          <a:p>
            <a:pPr>
              <a:lnSpc>
                <a:spcPct val="100000"/>
              </a:lnSpc>
              <a:spcBef>
                <a:spcPct val="0"/>
              </a:spcBef>
              <a:spcAft>
                <a:spcPct val="0"/>
              </a:spcAft>
              <a:buClrTx/>
              <a:buFontTx/>
              <a:buNone/>
            </a:pPr>
            <a:r>
              <a:rPr lang="en-US" altLang="en-US" sz="900" dirty="0">
                <a:solidFill>
                  <a:prstClr val="black"/>
                </a:solidFill>
                <a:latin typeface="+mn-lt"/>
              </a:rPr>
              <a:t>IM CAB + RPV Q8W (n = 115)</a:t>
            </a:r>
            <a:br>
              <a:rPr lang="en-US" altLang="en-US" sz="900" dirty="0">
                <a:solidFill>
                  <a:prstClr val="black"/>
                </a:solidFill>
                <a:latin typeface="+mn-lt"/>
              </a:rPr>
            </a:br>
            <a:r>
              <a:rPr lang="en-US" altLang="en-US" sz="900" dirty="0">
                <a:solidFill>
                  <a:prstClr val="black"/>
                </a:solidFill>
                <a:latin typeface="+mn-lt"/>
              </a:rPr>
              <a:t>PO CAB + ABC/3TC (n = 56)</a:t>
            </a:r>
          </a:p>
        </p:txBody>
      </p:sp>
      <p:sp>
        <p:nvSpPr>
          <p:cNvPr id="97" name="Rectangle 96">
            <a:extLst>
              <a:ext uri="{FF2B5EF4-FFF2-40B4-BE49-F238E27FC236}">
                <a16:creationId xmlns="" xmlns:a16="http://schemas.microsoft.com/office/drawing/2014/main" id="{E6D483E0-7E0C-44B4-B0B7-21E463FA47BE}"/>
              </a:ext>
            </a:extLst>
          </p:cNvPr>
          <p:cNvSpPr/>
          <p:nvPr/>
        </p:nvSpPr>
        <p:spPr bwMode="auto">
          <a:xfrm>
            <a:off x="3013751" y="2933525"/>
            <a:ext cx="184731" cy="230832"/>
          </a:xfrm>
          <a:prstGeom prst="rect">
            <a:avLst/>
          </a:prstGeom>
          <a:solidFill>
            <a:srgbClr val="00B050"/>
          </a:solidFill>
          <a:ln>
            <a:solidFill>
              <a:schemeClr val="bg2">
                <a:lumMod val="10000"/>
              </a:schemeClr>
            </a:solidFill>
          </a:ln>
          <a:extLst/>
        </p:spPr>
        <p:txBody>
          <a:bodyPr wrap="none" anchor="ctr">
            <a:spAutoFit/>
          </a:bodyPr>
          <a:lstStyle/>
          <a:p>
            <a:pPr algn="ctr">
              <a:defRPr/>
            </a:pPr>
            <a:endParaRPr lang="en-US" sz="900" dirty="0">
              <a:solidFill>
                <a:srgbClr val="EEECE1"/>
              </a:solidFill>
            </a:endParaRPr>
          </a:p>
        </p:txBody>
      </p:sp>
      <p:sp>
        <p:nvSpPr>
          <p:cNvPr id="98" name="Rectangle 97">
            <a:extLst>
              <a:ext uri="{FF2B5EF4-FFF2-40B4-BE49-F238E27FC236}">
                <a16:creationId xmlns="" xmlns:a16="http://schemas.microsoft.com/office/drawing/2014/main" id="{07B00C88-3A11-45E1-84E0-9C149B2812C7}"/>
              </a:ext>
            </a:extLst>
          </p:cNvPr>
          <p:cNvSpPr/>
          <p:nvPr/>
        </p:nvSpPr>
        <p:spPr bwMode="auto">
          <a:xfrm>
            <a:off x="3013751" y="3007071"/>
            <a:ext cx="184731" cy="230832"/>
          </a:xfrm>
          <a:prstGeom prst="rect">
            <a:avLst/>
          </a:prstGeom>
          <a:solidFill>
            <a:srgbClr val="0070C0"/>
          </a:solidFill>
          <a:ln>
            <a:solidFill>
              <a:schemeClr val="bg2">
                <a:lumMod val="10000"/>
              </a:schemeClr>
            </a:solidFill>
          </a:ln>
          <a:extLst/>
        </p:spPr>
        <p:txBody>
          <a:bodyPr wrap="none" anchor="ctr">
            <a:spAutoFit/>
          </a:bodyPr>
          <a:lstStyle/>
          <a:p>
            <a:pPr algn="ctr">
              <a:defRPr/>
            </a:pPr>
            <a:endParaRPr lang="en-US" sz="900" dirty="0">
              <a:solidFill>
                <a:srgbClr val="EEECE1"/>
              </a:solidFill>
            </a:endParaRPr>
          </a:p>
        </p:txBody>
      </p:sp>
      <p:sp>
        <p:nvSpPr>
          <p:cNvPr id="99" name="Rectangle 98">
            <a:extLst>
              <a:ext uri="{FF2B5EF4-FFF2-40B4-BE49-F238E27FC236}">
                <a16:creationId xmlns="" xmlns:a16="http://schemas.microsoft.com/office/drawing/2014/main" id="{CFA55456-1C35-4275-B769-39E233317794}"/>
              </a:ext>
            </a:extLst>
          </p:cNvPr>
          <p:cNvSpPr/>
          <p:nvPr/>
        </p:nvSpPr>
        <p:spPr bwMode="auto">
          <a:xfrm>
            <a:off x="3013751" y="3127234"/>
            <a:ext cx="184731" cy="230832"/>
          </a:xfrm>
          <a:prstGeom prst="rect">
            <a:avLst/>
          </a:prstGeom>
          <a:solidFill>
            <a:schemeClr val="accent2"/>
          </a:solidFill>
          <a:ln>
            <a:solidFill>
              <a:schemeClr val="bg2">
                <a:lumMod val="10000"/>
              </a:schemeClr>
            </a:solidFill>
          </a:ln>
          <a:extLst/>
        </p:spPr>
        <p:txBody>
          <a:bodyPr wrap="none" anchor="ctr">
            <a:spAutoFit/>
          </a:bodyPr>
          <a:lstStyle/>
          <a:p>
            <a:pPr algn="ctr">
              <a:defRPr/>
            </a:pPr>
            <a:endParaRPr lang="en-US" sz="900" dirty="0">
              <a:solidFill>
                <a:srgbClr val="EEECE1"/>
              </a:solidFill>
            </a:endParaRPr>
          </a:p>
        </p:txBody>
      </p:sp>
      <p:grpSp>
        <p:nvGrpSpPr>
          <p:cNvPr id="51" name="Group 42">
            <a:extLst>
              <a:ext uri="{FF2B5EF4-FFF2-40B4-BE49-F238E27FC236}">
                <a16:creationId xmlns="" xmlns:a16="http://schemas.microsoft.com/office/drawing/2014/main" id="{3A5EC2AC-7FB5-43B0-8AED-0E95DBFF5F7A}"/>
              </a:ext>
            </a:extLst>
          </p:cNvPr>
          <p:cNvGrpSpPr/>
          <p:nvPr/>
        </p:nvGrpSpPr>
        <p:grpSpPr>
          <a:xfrm>
            <a:off x="5214678" y="3204355"/>
            <a:ext cx="3702823" cy="1471360"/>
            <a:chOff x="4580510" y="2157084"/>
            <a:chExt cx="4078375" cy="1620589"/>
          </a:xfrm>
        </p:grpSpPr>
        <p:graphicFrame>
          <p:nvGraphicFramePr>
            <p:cNvPr id="52" name="Chart 17">
              <a:extLst>
                <a:ext uri="{FF2B5EF4-FFF2-40B4-BE49-F238E27FC236}">
                  <a16:creationId xmlns="" xmlns:a16="http://schemas.microsoft.com/office/drawing/2014/main" id="{102BD32E-72D3-41A9-8082-710E6D76A4B4}"/>
                </a:ext>
              </a:extLst>
            </p:cNvPr>
            <p:cNvGraphicFramePr>
              <a:graphicFrameLocks/>
            </p:cNvGraphicFramePr>
            <p:nvPr>
              <p:extLst/>
            </p:nvPr>
          </p:nvGraphicFramePr>
          <p:xfrm>
            <a:off x="4580510" y="2348881"/>
            <a:ext cx="4067944" cy="1428792"/>
          </p:xfrm>
          <a:graphic>
            <a:graphicData uri="http://schemas.openxmlformats.org/drawingml/2006/chart">
              <c:chart xmlns:c="http://schemas.openxmlformats.org/drawingml/2006/chart" xmlns:r="http://schemas.openxmlformats.org/officeDocument/2006/relationships" r:id="rId3"/>
            </a:graphicData>
          </a:graphic>
        </p:graphicFrame>
        <p:sp>
          <p:nvSpPr>
            <p:cNvPr id="53" name="TextBox 21">
              <a:extLst>
                <a:ext uri="{FF2B5EF4-FFF2-40B4-BE49-F238E27FC236}">
                  <a16:creationId xmlns="" xmlns:a16="http://schemas.microsoft.com/office/drawing/2014/main" id="{34DA0181-EC53-49FF-8E1F-95F970157626}"/>
                </a:ext>
              </a:extLst>
            </p:cNvPr>
            <p:cNvSpPr txBox="1"/>
            <p:nvPr/>
          </p:nvSpPr>
          <p:spPr>
            <a:xfrm>
              <a:off x="8163340" y="3215277"/>
              <a:ext cx="495545" cy="246220"/>
            </a:xfrm>
            <a:prstGeom prst="rect">
              <a:avLst/>
            </a:prstGeom>
            <a:noFill/>
          </p:spPr>
          <p:txBody>
            <a:bodyPr wrap="square" lIns="0" tIns="0" rIns="0" bIns="0" rtlCol="0">
              <a:spAutoFit/>
            </a:bodyPr>
            <a:lstStyle/>
            <a:p>
              <a:pPr algn="ctr">
                <a:defRPr/>
              </a:pPr>
              <a:r>
                <a:rPr lang="en-US" sz="900" b="1" kern="0" dirty="0">
                  <a:solidFill>
                    <a:srgbClr val="000000"/>
                  </a:solidFill>
                </a:rPr>
                <a:t>20.5</a:t>
              </a:r>
            </a:p>
          </p:txBody>
        </p:sp>
        <p:sp>
          <p:nvSpPr>
            <p:cNvPr id="54" name="TextBox 21">
              <a:extLst>
                <a:ext uri="{FF2B5EF4-FFF2-40B4-BE49-F238E27FC236}">
                  <a16:creationId xmlns="" xmlns:a16="http://schemas.microsoft.com/office/drawing/2014/main" id="{7BA9E74A-4061-46EE-A051-C94DCB29ECF3}"/>
                </a:ext>
              </a:extLst>
            </p:cNvPr>
            <p:cNvSpPr txBox="1"/>
            <p:nvPr/>
          </p:nvSpPr>
          <p:spPr>
            <a:xfrm>
              <a:off x="5918055" y="3215277"/>
              <a:ext cx="495545" cy="246220"/>
            </a:xfrm>
            <a:prstGeom prst="rect">
              <a:avLst/>
            </a:prstGeom>
            <a:noFill/>
          </p:spPr>
          <p:txBody>
            <a:bodyPr wrap="square" lIns="0" tIns="0" rIns="0" bIns="0" rtlCol="0">
              <a:spAutoFit/>
            </a:bodyPr>
            <a:lstStyle/>
            <a:p>
              <a:pPr algn="ctr">
                <a:defRPr/>
              </a:pPr>
              <a:r>
                <a:rPr lang="en-US" sz="900" b="1" kern="0" dirty="0">
                  <a:solidFill>
                    <a:srgbClr val="000000"/>
                  </a:solidFill>
                </a:rPr>
                <a:t>-0.6</a:t>
              </a:r>
            </a:p>
          </p:txBody>
        </p:sp>
        <p:sp>
          <p:nvSpPr>
            <p:cNvPr id="100" name="TextBox 21">
              <a:extLst>
                <a:ext uri="{FF2B5EF4-FFF2-40B4-BE49-F238E27FC236}">
                  <a16:creationId xmlns="" xmlns:a16="http://schemas.microsoft.com/office/drawing/2014/main" id="{7B534964-D54C-4277-8FD5-D1EFE0E373CA}"/>
                </a:ext>
              </a:extLst>
            </p:cNvPr>
            <p:cNvSpPr txBox="1"/>
            <p:nvPr/>
          </p:nvSpPr>
          <p:spPr>
            <a:xfrm>
              <a:off x="5950981" y="2157084"/>
              <a:ext cx="925243" cy="246220"/>
            </a:xfrm>
            <a:prstGeom prst="rect">
              <a:avLst/>
            </a:prstGeom>
            <a:noFill/>
          </p:spPr>
          <p:txBody>
            <a:bodyPr wrap="square" lIns="0" tIns="0" rIns="0" bIns="0" rtlCol="0">
              <a:spAutoFit/>
            </a:bodyPr>
            <a:lstStyle/>
            <a:p>
              <a:pPr algn="ctr">
                <a:defRPr/>
              </a:pPr>
              <a:r>
                <a:rPr lang="en-US" sz="900" b="1" kern="0" dirty="0">
                  <a:solidFill>
                    <a:srgbClr val="000000"/>
                  </a:solidFill>
                </a:rPr>
                <a:t>Q8W IM</a:t>
              </a:r>
            </a:p>
          </p:txBody>
        </p:sp>
        <p:grpSp>
          <p:nvGrpSpPr>
            <p:cNvPr id="101" name="Group 41">
              <a:extLst>
                <a:ext uri="{FF2B5EF4-FFF2-40B4-BE49-F238E27FC236}">
                  <a16:creationId xmlns="" xmlns:a16="http://schemas.microsoft.com/office/drawing/2014/main" id="{4AC95936-0E1E-4FFD-AC12-969874112496}"/>
                </a:ext>
              </a:extLst>
            </p:cNvPr>
            <p:cNvGrpSpPr/>
            <p:nvPr/>
          </p:nvGrpSpPr>
          <p:grpSpPr>
            <a:xfrm>
              <a:off x="6364586" y="3073519"/>
              <a:ext cx="2112192" cy="169068"/>
              <a:chOff x="6394499" y="4557713"/>
              <a:chExt cx="2112192" cy="169068"/>
            </a:xfrm>
          </p:grpSpPr>
          <p:grpSp>
            <p:nvGrpSpPr>
              <p:cNvPr id="102" name="Group 36">
                <a:extLst>
                  <a:ext uri="{FF2B5EF4-FFF2-40B4-BE49-F238E27FC236}">
                    <a16:creationId xmlns="" xmlns:a16="http://schemas.microsoft.com/office/drawing/2014/main" id="{57B1E919-A21F-4450-B277-903A900FFE29}"/>
                  </a:ext>
                </a:extLst>
              </p:cNvPr>
              <p:cNvGrpSpPr/>
              <p:nvPr/>
            </p:nvGrpSpPr>
            <p:grpSpPr>
              <a:xfrm>
                <a:off x="6394499" y="4647401"/>
                <a:ext cx="2112192" cy="0"/>
                <a:chOff x="6385990" y="4231764"/>
                <a:chExt cx="2112192" cy="0"/>
              </a:xfrm>
            </p:grpSpPr>
            <p:cxnSp>
              <p:nvCxnSpPr>
                <p:cNvPr id="105" name="Straight Connector 34">
                  <a:extLst>
                    <a:ext uri="{FF2B5EF4-FFF2-40B4-BE49-F238E27FC236}">
                      <a16:creationId xmlns="" xmlns:a16="http://schemas.microsoft.com/office/drawing/2014/main" id="{DDBDA1D0-1202-4A4A-AEE7-7DCD74455411}"/>
                    </a:ext>
                  </a:extLst>
                </p:cNvPr>
                <p:cNvCxnSpPr>
                  <a:cxnSpLocks/>
                </p:cNvCxnSpPr>
                <p:nvPr/>
              </p:nvCxnSpPr>
              <p:spPr>
                <a:xfrm flipH="1">
                  <a:off x="6385990" y="4231764"/>
                  <a:ext cx="1768840" cy="0"/>
                </a:xfrm>
                <a:prstGeom prst="line">
                  <a:avLst/>
                </a:prstGeom>
                <a:ln w="28575">
                  <a:solidFill>
                    <a:schemeClr val="accent1"/>
                  </a:solidFill>
                  <a:headEnd type="none"/>
                  <a:tailEnd type="oval"/>
                </a:ln>
                <a:effectLst/>
              </p:spPr>
              <p:style>
                <a:lnRef idx="2">
                  <a:schemeClr val="accent2"/>
                </a:lnRef>
                <a:fillRef idx="0">
                  <a:schemeClr val="accent2"/>
                </a:fillRef>
                <a:effectRef idx="1">
                  <a:schemeClr val="accent2"/>
                </a:effectRef>
                <a:fontRef idx="minor">
                  <a:schemeClr val="tx1"/>
                </a:fontRef>
              </p:style>
            </p:cxnSp>
            <p:cxnSp>
              <p:nvCxnSpPr>
                <p:cNvPr id="106" name="Straight Connector 35">
                  <a:extLst>
                    <a:ext uri="{FF2B5EF4-FFF2-40B4-BE49-F238E27FC236}">
                      <a16:creationId xmlns="" xmlns:a16="http://schemas.microsoft.com/office/drawing/2014/main" id="{3B36C81F-7218-4E3E-809F-55373D24F413}"/>
                    </a:ext>
                  </a:extLst>
                </p:cNvPr>
                <p:cNvCxnSpPr>
                  <a:cxnSpLocks/>
                </p:cNvCxnSpPr>
                <p:nvPr/>
              </p:nvCxnSpPr>
              <p:spPr>
                <a:xfrm flipH="1">
                  <a:off x="8274669" y="4231764"/>
                  <a:ext cx="223513" cy="0"/>
                </a:xfrm>
                <a:prstGeom prst="line">
                  <a:avLst/>
                </a:prstGeom>
                <a:ln w="28575">
                  <a:solidFill>
                    <a:schemeClr val="accent1"/>
                  </a:solidFill>
                  <a:headEnd type="triangle"/>
                </a:ln>
                <a:effectLst/>
              </p:spPr>
              <p:style>
                <a:lnRef idx="2">
                  <a:schemeClr val="accent2"/>
                </a:lnRef>
                <a:fillRef idx="0">
                  <a:schemeClr val="accent2"/>
                </a:fillRef>
                <a:effectRef idx="1">
                  <a:schemeClr val="accent2"/>
                </a:effectRef>
                <a:fontRef idx="minor">
                  <a:schemeClr val="tx1"/>
                </a:fontRef>
              </p:style>
            </p:cxnSp>
          </p:grpSp>
          <p:cxnSp>
            <p:nvCxnSpPr>
              <p:cNvPr id="103" name="Straight Connector 38">
                <a:extLst>
                  <a:ext uri="{FF2B5EF4-FFF2-40B4-BE49-F238E27FC236}">
                    <a16:creationId xmlns="" xmlns:a16="http://schemas.microsoft.com/office/drawing/2014/main" id="{68A5FEF5-E4D8-4EB8-B53C-F9BFBA9109D2}"/>
                  </a:ext>
                </a:extLst>
              </p:cNvPr>
              <p:cNvCxnSpPr/>
              <p:nvPr/>
            </p:nvCxnSpPr>
            <p:spPr>
              <a:xfrm flipV="1">
                <a:off x="8124825" y="4557713"/>
                <a:ext cx="88106" cy="169068"/>
              </a:xfrm>
              <a:prstGeom prst="line">
                <a:avLst/>
              </a:prstGeom>
              <a:ln w="28575">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104" name="Straight Connector 39">
                <a:extLst>
                  <a:ext uri="{FF2B5EF4-FFF2-40B4-BE49-F238E27FC236}">
                    <a16:creationId xmlns="" xmlns:a16="http://schemas.microsoft.com/office/drawing/2014/main" id="{11D7C401-A306-43E5-B7E7-66DB1DFB8515}"/>
                  </a:ext>
                </a:extLst>
              </p:cNvPr>
              <p:cNvCxnSpPr/>
              <p:nvPr/>
            </p:nvCxnSpPr>
            <p:spPr>
              <a:xfrm flipV="1">
                <a:off x="8239125" y="4557713"/>
                <a:ext cx="88106" cy="169068"/>
              </a:xfrm>
              <a:prstGeom prst="line">
                <a:avLst/>
              </a:prstGeom>
              <a:ln w="28575">
                <a:solidFill>
                  <a:schemeClr val="accent1"/>
                </a:solidFill>
              </a:ln>
              <a:effectLst/>
            </p:spPr>
            <p:style>
              <a:lnRef idx="2">
                <a:schemeClr val="accent2"/>
              </a:lnRef>
              <a:fillRef idx="0">
                <a:schemeClr val="accent2"/>
              </a:fillRef>
              <a:effectRef idx="1">
                <a:schemeClr val="accent2"/>
              </a:effectRef>
              <a:fontRef idx="minor">
                <a:schemeClr val="tx1"/>
              </a:fontRef>
            </p:style>
          </p:cxnSp>
        </p:grpSp>
      </p:grpSp>
      <p:sp>
        <p:nvSpPr>
          <p:cNvPr id="107" name="Rectángulo 106"/>
          <p:cNvSpPr/>
          <p:nvPr/>
        </p:nvSpPr>
        <p:spPr>
          <a:xfrm>
            <a:off x="5478683" y="2836372"/>
            <a:ext cx="2821478" cy="338554"/>
          </a:xfrm>
          <a:prstGeom prst="rect">
            <a:avLst/>
          </a:prstGeom>
        </p:spPr>
        <p:txBody>
          <a:bodyPr wrap="none">
            <a:spAutoFit/>
          </a:bodyPr>
          <a:lstStyle/>
          <a:p>
            <a:pPr algn="ctr"/>
            <a:r>
              <a:rPr lang="en-US" sz="1600" b="1" dirty="0">
                <a:solidFill>
                  <a:prstClr val="black"/>
                </a:solidFill>
              </a:rPr>
              <a:t>Treatment Differences (95% CI)</a:t>
            </a:r>
          </a:p>
        </p:txBody>
      </p:sp>
      <p:grpSp>
        <p:nvGrpSpPr>
          <p:cNvPr id="108" name="Group 43">
            <a:extLst>
              <a:ext uri="{FF2B5EF4-FFF2-40B4-BE49-F238E27FC236}">
                <a16:creationId xmlns="" xmlns:a16="http://schemas.microsoft.com/office/drawing/2014/main" id="{E6EAC193-2C48-416F-9639-456A629D2EDB}"/>
              </a:ext>
            </a:extLst>
          </p:cNvPr>
          <p:cNvGrpSpPr/>
          <p:nvPr/>
        </p:nvGrpSpPr>
        <p:grpSpPr>
          <a:xfrm>
            <a:off x="5220543" y="4742203"/>
            <a:ext cx="3693353" cy="1471360"/>
            <a:chOff x="4580510" y="2157084"/>
            <a:chExt cx="4067944" cy="1620589"/>
          </a:xfrm>
        </p:grpSpPr>
        <p:graphicFrame>
          <p:nvGraphicFramePr>
            <p:cNvPr id="109" name="Chart 17">
              <a:extLst>
                <a:ext uri="{FF2B5EF4-FFF2-40B4-BE49-F238E27FC236}">
                  <a16:creationId xmlns="" xmlns:a16="http://schemas.microsoft.com/office/drawing/2014/main" id="{F4FE98F7-9442-47CC-964D-871DA38B1AE8}"/>
                </a:ext>
              </a:extLst>
            </p:cNvPr>
            <p:cNvGraphicFramePr>
              <a:graphicFrameLocks/>
            </p:cNvGraphicFramePr>
            <p:nvPr>
              <p:extLst/>
            </p:nvPr>
          </p:nvGraphicFramePr>
          <p:xfrm>
            <a:off x="4580510" y="2348881"/>
            <a:ext cx="4067944" cy="1428792"/>
          </p:xfrm>
          <a:graphic>
            <a:graphicData uri="http://schemas.openxmlformats.org/drawingml/2006/chart">
              <c:chart xmlns:c="http://schemas.openxmlformats.org/drawingml/2006/chart" xmlns:r="http://schemas.openxmlformats.org/officeDocument/2006/relationships" r:id="rId4"/>
            </a:graphicData>
          </a:graphic>
        </p:graphicFrame>
        <p:sp>
          <p:nvSpPr>
            <p:cNvPr id="110" name="TextBox 21">
              <a:extLst>
                <a:ext uri="{FF2B5EF4-FFF2-40B4-BE49-F238E27FC236}">
                  <a16:creationId xmlns="" xmlns:a16="http://schemas.microsoft.com/office/drawing/2014/main" id="{98B86F6E-1ED8-4A02-A2B4-98131404EAA0}"/>
                </a:ext>
              </a:extLst>
            </p:cNvPr>
            <p:cNvSpPr txBox="1"/>
            <p:nvPr/>
          </p:nvSpPr>
          <p:spPr>
            <a:xfrm>
              <a:off x="8094913" y="3215277"/>
              <a:ext cx="495547" cy="246220"/>
            </a:xfrm>
            <a:prstGeom prst="rect">
              <a:avLst/>
            </a:prstGeom>
            <a:noFill/>
          </p:spPr>
          <p:txBody>
            <a:bodyPr wrap="square" lIns="0" tIns="0" rIns="0" bIns="0" rtlCol="0">
              <a:spAutoFit/>
            </a:bodyPr>
            <a:lstStyle/>
            <a:p>
              <a:pPr algn="ctr">
                <a:defRPr/>
              </a:pPr>
              <a:r>
                <a:rPr lang="en-US" sz="900" b="1" kern="0" dirty="0">
                  <a:solidFill>
                    <a:srgbClr val="000000"/>
                  </a:solidFill>
                </a:rPr>
                <a:t>14.4</a:t>
              </a:r>
            </a:p>
          </p:txBody>
        </p:sp>
        <p:sp>
          <p:nvSpPr>
            <p:cNvPr id="111" name="TextBox 21">
              <a:extLst>
                <a:ext uri="{FF2B5EF4-FFF2-40B4-BE49-F238E27FC236}">
                  <a16:creationId xmlns="" xmlns:a16="http://schemas.microsoft.com/office/drawing/2014/main" id="{C2DF334D-807D-4CD3-A3D2-5B19DAF72824}"/>
                </a:ext>
              </a:extLst>
            </p:cNvPr>
            <p:cNvSpPr txBox="1"/>
            <p:nvPr/>
          </p:nvSpPr>
          <p:spPr>
            <a:xfrm>
              <a:off x="5133027" y="3215277"/>
              <a:ext cx="495547" cy="246220"/>
            </a:xfrm>
            <a:prstGeom prst="rect">
              <a:avLst/>
            </a:prstGeom>
            <a:noFill/>
          </p:spPr>
          <p:txBody>
            <a:bodyPr wrap="square" lIns="0" tIns="0" rIns="0" bIns="0" rtlCol="0">
              <a:spAutoFit/>
            </a:bodyPr>
            <a:lstStyle/>
            <a:p>
              <a:pPr algn="ctr">
                <a:defRPr/>
              </a:pPr>
              <a:r>
                <a:rPr lang="en-US" sz="900" b="1" kern="0" dirty="0">
                  <a:solidFill>
                    <a:srgbClr val="000000"/>
                  </a:solidFill>
                </a:rPr>
                <a:t>-8.4</a:t>
              </a:r>
            </a:p>
          </p:txBody>
        </p:sp>
        <p:sp>
          <p:nvSpPr>
            <p:cNvPr id="112" name="TextBox 21">
              <a:extLst>
                <a:ext uri="{FF2B5EF4-FFF2-40B4-BE49-F238E27FC236}">
                  <a16:creationId xmlns="" xmlns:a16="http://schemas.microsoft.com/office/drawing/2014/main" id="{A7E7D9CA-DDA8-4201-AE73-789EBF0432EC}"/>
                </a:ext>
              </a:extLst>
            </p:cNvPr>
            <p:cNvSpPr txBox="1"/>
            <p:nvPr/>
          </p:nvSpPr>
          <p:spPr>
            <a:xfrm>
              <a:off x="5950981" y="2157084"/>
              <a:ext cx="925242" cy="246220"/>
            </a:xfrm>
            <a:prstGeom prst="rect">
              <a:avLst/>
            </a:prstGeom>
            <a:noFill/>
          </p:spPr>
          <p:txBody>
            <a:bodyPr wrap="square" lIns="0" tIns="0" rIns="0" bIns="0" rtlCol="0">
              <a:spAutoFit/>
            </a:bodyPr>
            <a:lstStyle/>
            <a:p>
              <a:pPr algn="ctr">
                <a:defRPr/>
              </a:pPr>
              <a:r>
                <a:rPr lang="en-US" sz="900" b="1" kern="0" dirty="0">
                  <a:solidFill>
                    <a:srgbClr val="000000"/>
                  </a:solidFill>
                </a:rPr>
                <a:t>Q4W IM</a:t>
              </a:r>
            </a:p>
          </p:txBody>
        </p:sp>
        <p:cxnSp>
          <p:nvCxnSpPr>
            <p:cNvPr id="113" name="Straight Connector 52">
              <a:extLst>
                <a:ext uri="{FF2B5EF4-FFF2-40B4-BE49-F238E27FC236}">
                  <a16:creationId xmlns="" xmlns:a16="http://schemas.microsoft.com/office/drawing/2014/main" id="{A7C98291-18DB-471B-B41E-4FECFD86391F}"/>
                </a:ext>
              </a:extLst>
            </p:cNvPr>
            <p:cNvCxnSpPr>
              <a:cxnSpLocks/>
            </p:cNvCxnSpPr>
            <p:nvPr/>
          </p:nvCxnSpPr>
          <p:spPr>
            <a:xfrm flipH="1">
              <a:off x="5305331" y="3163207"/>
              <a:ext cx="2991987" cy="0"/>
            </a:xfrm>
            <a:prstGeom prst="line">
              <a:avLst/>
            </a:prstGeom>
            <a:ln w="28575">
              <a:solidFill>
                <a:schemeClr val="accent1"/>
              </a:solidFill>
              <a:headEnd type="oval"/>
              <a:tailEnd type="oval"/>
            </a:ln>
            <a:effectLst/>
          </p:spPr>
          <p:style>
            <a:lnRef idx="2">
              <a:schemeClr val="accent2"/>
            </a:lnRef>
            <a:fillRef idx="0">
              <a:schemeClr val="accent2"/>
            </a:fillRef>
            <a:effectRef idx="1">
              <a:schemeClr val="accent2"/>
            </a:effectRef>
            <a:fontRef idx="minor">
              <a:schemeClr val="tx1"/>
            </a:fontRef>
          </p:style>
        </p:cxnSp>
      </p:grpSp>
      <p:sp>
        <p:nvSpPr>
          <p:cNvPr id="2" name="CuadroTexto 1"/>
          <p:cNvSpPr txBox="1"/>
          <p:nvPr/>
        </p:nvSpPr>
        <p:spPr>
          <a:xfrm>
            <a:off x="151817" y="3235376"/>
            <a:ext cx="933273"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1200" dirty="0" err="1"/>
              <a:t>Injectable</a:t>
            </a:r>
            <a:r>
              <a:rPr lang="es-AR" sz="1200" dirty="0"/>
              <a:t> </a:t>
            </a:r>
            <a:r>
              <a:rPr lang="es-AR" sz="1200" dirty="0" err="1"/>
              <a:t>Rilpivirine</a:t>
            </a:r>
            <a:r>
              <a:rPr lang="es-AR" sz="1200" dirty="0"/>
              <a:t> </a:t>
            </a:r>
            <a:r>
              <a:rPr lang="es-AR" sz="1200" dirty="0" err="1"/>
              <a:t>requires</a:t>
            </a:r>
            <a:r>
              <a:rPr lang="es-AR" sz="1200" dirty="0"/>
              <a:t> </a:t>
            </a:r>
            <a:r>
              <a:rPr lang="es-AR" sz="1200" dirty="0" err="1"/>
              <a:t>cold</a:t>
            </a:r>
            <a:r>
              <a:rPr lang="es-AR" sz="1200" dirty="0"/>
              <a:t> </a:t>
            </a:r>
            <a:r>
              <a:rPr lang="es-AR" sz="1200" dirty="0" err="1"/>
              <a:t>chain</a:t>
            </a:r>
            <a:endParaRPr lang="es-AR" sz="1200" dirty="0"/>
          </a:p>
        </p:txBody>
      </p:sp>
      <p:pic>
        <p:nvPicPr>
          <p:cNvPr id="114" name="Picture 3" descr="HUESPED_template_ppt_V2-0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41" y="6138393"/>
            <a:ext cx="3147003" cy="609885"/>
          </a:xfrm>
          <a:prstGeom prst="rect">
            <a:avLst/>
          </a:prstGeom>
        </p:spPr>
      </p:pic>
      <p:sp>
        <p:nvSpPr>
          <p:cNvPr id="115" name="CuadroTexto 114"/>
          <p:cNvSpPr txBox="1"/>
          <p:nvPr/>
        </p:nvSpPr>
        <p:spPr>
          <a:xfrm>
            <a:off x="250250" y="424809"/>
            <a:ext cx="2849085"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000" b="1" dirty="0" smtClean="0"/>
              <a:t>Long-</a:t>
            </a:r>
            <a:r>
              <a:rPr lang="es-AR" sz="2000" b="1" dirty="0" err="1" smtClean="0"/>
              <a:t>Acting</a:t>
            </a:r>
            <a:r>
              <a:rPr lang="es-AR" sz="2000" b="1" dirty="0" smtClean="0"/>
              <a:t> </a:t>
            </a:r>
            <a:r>
              <a:rPr lang="es-AR" sz="2000" b="1" dirty="0" err="1" smtClean="0"/>
              <a:t>InSTIss</a:t>
            </a:r>
            <a:endParaRPr lang="es-AR" sz="2000" b="1" dirty="0"/>
          </a:p>
        </p:txBody>
      </p:sp>
    </p:spTree>
    <p:extLst>
      <p:ext uri="{BB962C8B-B14F-4D97-AF65-F5344CB8AC3E}">
        <p14:creationId xmlns:p14="http://schemas.microsoft.com/office/powerpoint/2010/main" val="3254349152"/>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2"/>
          <p:cNvPicPr/>
          <p:nvPr/>
        </p:nvPicPr>
        <p:blipFill>
          <a:blip r:embed="rId2"/>
          <a:stretch>
            <a:fillRect/>
          </a:stretch>
        </p:blipFill>
        <p:spPr>
          <a:xfrm>
            <a:off x="127398" y="2203846"/>
            <a:ext cx="4373165" cy="2446736"/>
          </a:xfrm>
          <a:prstGeom prst="rect">
            <a:avLst/>
          </a:prstGeom>
          <a:effectLst>
            <a:outerShdw blurRad="63500" sx="102000" sy="102000" algn="ctr" rotWithShape="0">
              <a:prstClr val="black">
                <a:alpha val="40000"/>
              </a:prstClr>
            </a:outerShdw>
          </a:effectLst>
        </p:spPr>
      </p:pic>
      <p:pic>
        <p:nvPicPr>
          <p:cNvPr id="5" name="Picture 13"/>
          <p:cNvPicPr/>
          <p:nvPr/>
        </p:nvPicPr>
        <p:blipFill>
          <a:blip r:embed="rId3"/>
          <a:stretch>
            <a:fillRect/>
          </a:stretch>
        </p:blipFill>
        <p:spPr>
          <a:xfrm>
            <a:off x="4686300" y="2203847"/>
            <a:ext cx="4314825" cy="2446736"/>
          </a:xfrm>
          <a:prstGeom prst="rect">
            <a:avLst/>
          </a:prstGeom>
          <a:effectLst>
            <a:outerShdw blurRad="63500" sx="102000" sy="102000" algn="ctr" rotWithShape="0">
              <a:prstClr val="black">
                <a:alpha val="40000"/>
              </a:prstClr>
            </a:outerShdw>
          </a:effectLst>
        </p:spPr>
      </p:pic>
      <p:sp>
        <p:nvSpPr>
          <p:cNvPr id="6" name="CuadroTexto 5"/>
          <p:cNvSpPr txBox="1"/>
          <p:nvPr/>
        </p:nvSpPr>
        <p:spPr>
          <a:xfrm>
            <a:off x="3589373" y="1083145"/>
            <a:ext cx="2064219" cy="461665"/>
          </a:xfrm>
          <a:prstGeom prst="rect">
            <a:avLst/>
          </a:prstGeom>
          <a:noFill/>
        </p:spPr>
        <p:txBody>
          <a:bodyPr wrap="none" rtlCol="0">
            <a:spAutoFit/>
          </a:bodyPr>
          <a:lstStyle/>
          <a:p>
            <a:r>
              <a:rPr lang="es-AR" sz="2400" b="1" dirty="0" err="1">
                <a:latin typeface="Calibri Light" panose="020F0302020204030204" pitchFamily="34" charset="0"/>
              </a:rPr>
              <a:t>InSTIs</a:t>
            </a:r>
            <a:r>
              <a:rPr lang="es-AR" sz="2400" b="1" dirty="0">
                <a:latin typeface="Calibri Light" panose="020F0302020204030204" pitchFamily="34" charset="0"/>
              </a:rPr>
              <a:t> </a:t>
            </a:r>
            <a:r>
              <a:rPr lang="es-AR" sz="2400" b="1" dirty="0" err="1">
                <a:latin typeface="Calibri Light" panose="020F0302020204030204" pitchFamily="34" charset="0"/>
              </a:rPr>
              <a:t>for</a:t>
            </a:r>
            <a:r>
              <a:rPr lang="es-AR" sz="2400" b="1" dirty="0">
                <a:latin typeface="Calibri Light" panose="020F0302020204030204" pitchFamily="34" charset="0"/>
              </a:rPr>
              <a:t> </a:t>
            </a:r>
            <a:r>
              <a:rPr lang="es-AR" sz="2400" b="1" dirty="0" err="1">
                <a:latin typeface="Calibri Light" panose="020F0302020204030204" pitchFamily="34" charset="0"/>
              </a:rPr>
              <a:t>PrEP</a:t>
            </a:r>
            <a:r>
              <a:rPr lang="es-AR" sz="2400" b="1" dirty="0">
                <a:latin typeface="Calibri Light" panose="020F0302020204030204" pitchFamily="34" charset="0"/>
              </a:rPr>
              <a:t>?</a:t>
            </a:r>
          </a:p>
        </p:txBody>
      </p:sp>
      <p:sp>
        <p:nvSpPr>
          <p:cNvPr id="2" name="CuadroTexto 1"/>
          <p:cNvSpPr txBox="1"/>
          <p:nvPr/>
        </p:nvSpPr>
        <p:spPr>
          <a:xfrm>
            <a:off x="1630599" y="5209821"/>
            <a:ext cx="598176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AR" dirty="0" err="1"/>
              <a:t>Concern</a:t>
            </a:r>
            <a:r>
              <a:rPr lang="es-AR" dirty="0"/>
              <a:t>: Long </a:t>
            </a:r>
            <a:r>
              <a:rPr lang="es-AR" dirty="0" err="1"/>
              <a:t>half</a:t>
            </a:r>
            <a:r>
              <a:rPr lang="es-AR" dirty="0"/>
              <a:t> </a:t>
            </a:r>
            <a:r>
              <a:rPr lang="es-AR" dirty="0" err="1"/>
              <a:t>life</a:t>
            </a:r>
            <a:r>
              <a:rPr lang="es-AR" dirty="0"/>
              <a:t> </a:t>
            </a:r>
            <a:r>
              <a:rPr lang="es-AR" dirty="0" err="1"/>
              <a:t>implies</a:t>
            </a:r>
            <a:r>
              <a:rPr lang="es-AR" dirty="0"/>
              <a:t> a </a:t>
            </a:r>
            <a:r>
              <a:rPr lang="es-AR" dirty="0" err="1"/>
              <a:t>long</a:t>
            </a:r>
            <a:r>
              <a:rPr lang="es-AR" dirty="0"/>
              <a:t> </a:t>
            </a:r>
            <a:r>
              <a:rPr lang="es-AR" dirty="0" err="1"/>
              <a:t>tail</a:t>
            </a:r>
            <a:r>
              <a:rPr lang="es-AR" dirty="0"/>
              <a:t> </a:t>
            </a:r>
            <a:r>
              <a:rPr lang="es-AR" dirty="0" err="1"/>
              <a:t>after</a:t>
            </a:r>
            <a:r>
              <a:rPr lang="es-AR" dirty="0"/>
              <a:t> </a:t>
            </a:r>
            <a:r>
              <a:rPr lang="es-AR" dirty="0" err="1"/>
              <a:t>discontinuation</a:t>
            </a:r>
            <a:endParaRPr lang="es-AR" dirty="0"/>
          </a:p>
        </p:txBody>
      </p:sp>
      <p:pic>
        <p:nvPicPr>
          <p:cNvPr id="9" name="Picture 3" descr="HUESPED_template_ppt_V2-0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41" y="6138393"/>
            <a:ext cx="3147003" cy="609885"/>
          </a:xfrm>
          <a:prstGeom prst="rect">
            <a:avLst/>
          </a:prstGeom>
        </p:spPr>
      </p:pic>
      <p:sp>
        <p:nvSpPr>
          <p:cNvPr id="10" name="CuadroTexto 9"/>
          <p:cNvSpPr txBox="1"/>
          <p:nvPr/>
        </p:nvSpPr>
        <p:spPr>
          <a:xfrm>
            <a:off x="250251" y="424809"/>
            <a:ext cx="1769936"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000" b="1" dirty="0" err="1" smtClean="0"/>
              <a:t>PrEP</a:t>
            </a:r>
            <a:endParaRPr lang="es-AR" sz="2000" b="1" dirty="0"/>
          </a:p>
        </p:txBody>
      </p:sp>
    </p:spTree>
    <p:extLst>
      <p:ext uri="{BB962C8B-B14F-4D97-AF65-F5344CB8AC3E}">
        <p14:creationId xmlns:p14="http://schemas.microsoft.com/office/powerpoint/2010/main" val="2140593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b="1" dirty="0" err="1" smtClean="0"/>
              <a:t>Disclosures</a:t>
            </a:r>
            <a:endParaRPr lang="es-AR" b="1" dirty="0"/>
          </a:p>
        </p:txBody>
      </p:sp>
      <p:sp>
        <p:nvSpPr>
          <p:cNvPr id="3" name="Marcador de contenido 2"/>
          <p:cNvSpPr>
            <a:spLocks noGrp="1"/>
          </p:cNvSpPr>
          <p:nvPr>
            <p:ph idx="1"/>
          </p:nvPr>
        </p:nvSpPr>
        <p:spPr/>
        <p:txBody>
          <a:bodyPr/>
          <a:lstStyle/>
          <a:p>
            <a:pPr>
              <a:lnSpc>
                <a:spcPct val="150000"/>
              </a:lnSpc>
            </a:pPr>
            <a:r>
              <a:rPr lang="es-AR" dirty="0" err="1" smtClean="0"/>
              <a:t>Research</a:t>
            </a:r>
            <a:r>
              <a:rPr lang="es-AR" dirty="0" smtClean="0"/>
              <a:t> </a:t>
            </a:r>
            <a:r>
              <a:rPr lang="es-AR" dirty="0" err="1" smtClean="0"/>
              <a:t>grants</a:t>
            </a:r>
            <a:r>
              <a:rPr lang="es-AR" dirty="0" smtClean="0"/>
              <a:t>: </a:t>
            </a:r>
            <a:r>
              <a:rPr lang="es-AR" dirty="0" err="1" smtClean="0"/>
              <a:t>Abbvie</a:t>
            </a:r>
            <a:r>
              <a:rPr lang="es-AR" dirty="0" smtClean="0"/>
              <a:t> – Merck – Richmond – ViiV </a:t>
            </a:r>
            <a:r>
              <a:rPr lang="es-AR" dirty="0" err="1" smtClean="0"/>
              <a:t>Healthcare</a:t>
            </a:r>
            <a:endParaRPr lang="es-AR" dirty="0" smtClean="0"/>
          </a:p>
          <a:p>
            <a:pPr>
              <a:lnSpc>
                <a:spcPct val="150000"/>
              </a:lnSpc>
            </a:pPr>
            <a:r>
              <a:rPr lang="es-AR" dirty="0" err="1" smtClean="0"/>
              <a:t>Advisory</a:t>
            </a:r>
            <a:r>
              <a:rPr lang="es-AR" dirty="0" smtClean="0"/>
              <a:t> </a:t>
            </a:r>
            <a:r>
              <a:rPr lang="es-AR" dirty="0" err="1" smtClean="0"/>
              <a:t>boards</a:t>
            </a:r>
            <a:r>
              <a:rPr lang="es-AR" dirty="0" smtClean="0"/>
              <a:t>: </a:t>
            </a:r>
            <a:r>
              <a:rPr lang="es-AR" dirty="0"/>
              <a:t>Merck – </a:t>
            </a:r>
            <a:r>
              <a:rPr lang="es-AR" dirty="0" err="1"/>
              <a:t>ViiV</a:t>
            </a:r>
            <a:r>
              <a:rPr lang="es-AR" dirty="0"/>
              <a:t> </a:t>
            </a:r>
            <a:r>
              <a:rPr lang="es-AR" dirty="0" err="1" smtClean="0"/>
              <a:t>Healthcare</a:t>
            </a:r>
            <a:endParaRPr lang="es-AR" dirty="0" smtClean="0"/>
          </a:p>
          <a:p>
            <a:pPr>
              <a:lnSpc>
                <a:spcPct val="150000"/>
              </a:lnSpc>
            </a:pPr>
            <a:r>
              <a:rPr lang="es-AR" dirty="0" smtClean="0"/>
              <a:t>Speaker at </a:t>
            </a:r>
            <a:r>
              <a:rPr lang="es-AR" dirty="0" err="1" smtClean="0"/>
              <a:t>educational</a:t>
            </a:r>
            <a:r>
              <a:rPr lang="es-AR" dirty="0" smtClean="0"/>
              <a:t> </a:t>
            </a:r>
            <a:r>
              <a:rPr lang="es-AR" dirty="0" err="1" smtClean="0"/>
              <a:t>programs</a:t>
            </a:r>
            <a:r>
              <a:rPr lang="es-AR" dirty="0"/>
              <a:t>:</a:t>
            </a:r>
            <a:r>
              <a:rPr lang="es-AR" dirty="0" smtClean="0"/>
              <a:t> </a:t>
            </a:r>
            <a:r>
              <a:rPr lang="es-AR" dirty="0" err="1" smtClean="0"/>
              <a:t>Abbvie</a:t>
            </a:r>
            <a:r>
              <a:rPr lang="es-AR" dirty="0" smtClean="0"/>
              <a:t> - Merck</a:t>
            </a:r>
            <a:endParaRPr lang="es-AR" dirty="0"/>
          </a:p>
        </p:txBody>
      </p:sp>
      <p:sp>
        <p:nvSpPr>
          <p:cNvPr id="4" name="Rectángulo 3"/>
          <p:cNvSpPr/>
          <p:nvPr/>
        </p:nvSpPr>
        <p:spPr>
          <a:xfrm>
            <a:off x="4482913" y="3290500"/>
            <a:ext cx="223138" cy="300082"/>
          </a:xfrm>
          <a:prstGeom prst="rect">
            <a:avLst/>
          </a:prstGeom>
        </p:spPr>
        <p:txBody>
          <a:bodyPr wrap="none">
            <a:spAutoFit/>
          </a:bodyPr>
          <a:lstStyle/>
          <a:p>
            <a:r>
              <a:rPr lang="es-AR" sz="1350" dirty="0"/>
              <a:t> </a:t>
            </a:r>
          </a:p>
        </p:txBody>
      </p:sp>
      <p:sp>
        <p:nvSpPr>
          <p:cNvPr id="5" name="Rectángulo 4"/>
          <p:cNvSpPr/>
          <p:nvPr/>
        </p:nvSpPr>
        <p:spPr>
          <a:xfrm>
            <a:off x="4482913" y="3290500"/>
            <a:ext cx="223138" cy="300082"/>
          </a:xfrm>
          <a:prstGeom prst="rect">
            <a:avLst/>
          </a:prstGeom>
        </p:spPr>
        <p:txBody>
          <a:bodyPr wrap="none">
            <a:spAutoFit/>
          </a:bodyPr>
          <a:lstStyle/>
          <a:p>
            <a:r>
              <a:rPr lang="es-AR" sz="1350" dirty="0"/>
              <a:t> </a:t>
            </a:r>
          </a:p>
        </p:txBody>
      </p:sp>
      <p:sp>
        <p:nvSpPr>
          <p:cNvPr id="8" name="Rectángulo 7"/>
          <p:cNvSpPr/>
          <p:nvPr/>
        </p:nvSpPr>
        <p:spPr>
          <a:xfrm>
            <a:off x="4482913" y="3290500"/>
            <a:ext cx="223138" cy="300082"/>
          </a:xfrm>
          <a:prstGeom prst="rect">
            <a:avLst/>
          </a:prstGeom>
        </p:spPr>
        <p:txBody>
          <a:bodyPr wrap="none">
            <a:spAutoFit/>
          </a:bodyPr>
          <a:lstStyle/>
          <a:p>
            <a:r>
              <a:rPr lang="es-AR" sz="1350" dirty="0"/>
              <a:t> </a:t>
            </a:r>
          </a:p>
        </p:txBody>
      </p:sp>
      <p:pic>
        <p:nvPicPr>
          <p:cNvPr id="10" name="Picture 3" descr="HUESPED_template_ppt_V2-0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41" y="6060425"/>
            <a:ext cx="3147003" cy="609885"/>
          </a:xfrm>
          <a:prstGeom prst="rect">
            <a:avLst/>
          </a:prstGeom>
        </p:spPr>
      </p:pic>
    </p:spTree>
    <p:extLst>
      <p:ext uri="{BB962C8B-B14F-4D97-AF65-F5344CB8AC3E}">
        <p14:creationId xmlns:p14="http://schemas.microsoft.com/office/powerpoint/2010/main" val="895335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009776"/>
            <a:ext cx="8229600" cy="857250"/>
          </a:xfrm>
        </p:spPr>
        <p:txBody>
          <a:bodyPr>
            <a:normAutofit/>
          </a:bodyPr>
          <a:lstStyle/>
          <a:p>
            <a:pPr algn="ctr"/>
            <a:r>
              <a:rPr lang="es-AR" sz="2800" b="1" dirty="0" err="1">
                <a:latin typeface="Calibri Light" panose="020F0302020204030204" pitchFamily="34" charset="0"/>
                <a:cs typeface="Calibri Light" panose="020F0302020204030204" pitchFamily="34" charset="0"/>
              </a:rPr>
              <a:t>Concerns</a:t>
            </a:r>
            <a:r>
              <a:rPr lang="es-AR" sz="2800" b="1" dirty="0">
                <a:latin typeface="Calibri Light" panose="020F0302020204030204" pitchFamily="34" charset="0"/>
                <a:cs typeface="Calibri Light" panose="020F0302020204030204" pitchFamily="34" charset="0"/>
              </a:rPr>
              <a:t> and </a:t>
            </a:r>
            <a:r>
              <a:rPr lang="es-AR" sz="2800" b="1" dirty="0" err="1">
                <a:latin typeface="Calibri Light" panose="020F0302020204030204" pitchFamily="34" charset="0"/>
                <a:cs typeface="Calibri Light" panose="020F0302020204030204" pitchFamily="34" charset="0"/>
              </a:rPr>
              <a:t>research</a:t>
            </a:r>
            <a:r>
              <a:rPr lang="es-AR" sz="2800" b="1" dirty="0">
                <a:latin typeface="Calibri Light" panose="020F0302020204030204" pitchFamily="34" charset="0"/>
                <a:cs typeface="Calibri Light" panose="020F0302020204030204" pitchFamily="34" charset="0"/>
              </a:rPr>
              <a:t> gaps</a:t>
            </a:r>
          </a:p>
        </p:txBody>
      </p:sp>
      <p:sp>
        <p:nvSpPr>
          <p:cNvPr id="3" name="Marcador de contenido 2"/>
          <p:cNvSpPr>
            <a:spLocks noGrp="1"/>
          </p:cNvSpPr>
          <p:nvPr>
            <p:ph idx="1"/>
          </p:nvPr>
        </p:nvSpPr>
        <p:spPr/>
        <p:txBody>
          <a:bodyPr>
            <a:normAutofit/>
          </a:bodyPr>
          <a:lstStyle/>
          <a:p>
            <a:pPr>
              <a:lnSpc>
                <a:spcPct val="150000"/>
              </a:lnSpc>
            </a:pPr>
            <a:r>
              <a:rPr lang="es-AR" sz="2400" dirty="0" err="1" smtClean="0"/>
              <a:t>DDIs</a:t>
            </a:r>
            <a:r>
              <a:rPr lang="es-AR" sz="2400" dirty="0" smtClean="0"/>
              <a:t> </a:t>
            </a:r>
          </a:p>
          <a:p>
            <a:pPr>
              <a:lnSpc>
                <a:spcPct val="150000"/>
              </a:lnSpc>
            </a:pPr>
            <a:r>
              <a:rPr lang="es-AR" sz="2400" dirty="0" smtClean="0"/>
              <a:t>TB</a:t>
            </a:r>
          </a:p>
          <a:p>
            <a:pPr>
              <a:lnSpc>
                <a:spcPct val="150000"/>
              </a:lnSpc>
            </a:pPr>
            <a:r>
              <a:rPr lang="es-AR" sz="2400" dirty="0" smtClean="0"/>
              <a:t>Safety in </a:t>
            </a:r>
            <a:r>
              <a:rPr lang="es-AR" sz="2400" dirty="0" err="1" smtClean="0"/>
              <a:t>pregnant</a:t>
            </a:r>
            <a:r>
              <a:rPr lang="es-AR" sz="2400" dirty="0" smtClean="0"/>
              <a:t> </a:t>
            </a:r>
            <a:r>
              <a:rPr lang="es-AR" sz="2400" dirty="0" err="1" smtClean="0"/>
              <a:t>women</a:t>
            </a:r>
            <a:r>
              <a:rPr lang="es-AR" sz="2400" dirty="0" smtClean="0"/>
              <a:t> and </a:t>
            </a:r>
            <a:r>
              <a:rPr lang="es-AR" sz="2400" dirty="0" err="1" smtClean="0"/>
              <a:t>children</a:t>
            </a:r>
            <a:endParaRPr lang="es-AR" sz="2400" dirty="0" smtClean="0"/>
          </a:p>
          <a:p>
            <a:pPr>
              <a:lnSpc>
                <a:spcPct val="150000"/>
              </a:lnSpc>
            </a:pPr>
            <a:r>
              <a:rPr lang="es-AR" sz="2400" dirty="0" err="1" smtClean="0"/>
              <a:t>Resistance</a:t>
            </a:r>
            <a:r>
              <a:rPr lang="es-AR" sz="2400" dirty="0" smtClean="0"/>
              <a:t> in real </a:t>
            </a:r>
            <a:r>
              <a:rPr lang="es-AR" sz="2400" dirty="0" err="1" smtClean="0"/>
              <a:t>life</a:t>
            </a:r>
            <a:endParaRPr lang="es-AR" sz="2400" dirty="0" smtClean="0"/>
          </a:p>
          <a:p>
            <a:pPr>
              <a:lnSpc>
                <a:spcPct val="150000"/>
              </a:lnSpc>
            </a:pPr>
            <a:r>
              <a:rPr lang="es-AR" sz="2400" dirty="0" err="1" smtClean="0"/>
              <a:t>Side</a:t>
            </a:r>
            <a:r>
              <a:rPr lang="es-AR" sz="2400" dirty="0" smtClean="0"/>
              <a:t> </a:t>
            </a:r>
            <a:r>
              <a:rPr lang="es-AR" sz="2400" dirty="0" err="1" smtClean="0"/>
              <a:t>effects</a:t>
            </a:r>
            <a:endParaRPr lang="es-AR" sz="2400" dirty="0" smtClean="0"/>
          </a:p>
          <a:p>
            <a:pPr>
              <a:lnSpc>
                <a:spcPct val="150000"/>
              </a:lnSpc>
            </a:pPr>
            <a:r>
              <a:rPr lang="es-AR" sz="2400" dirty="0" smtClean="0"/>
              <a:t>IRIS</a:t>
            </a:r>
          </a:p>
        </p:txBody>
      </p:sp>
      <p:pic>
        <p:nvPicPr>
          <p:cNvPr id="8" name="Picture 3" descr="HUESPED_template_ppt_V2-0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41" y="6138393"/>
            <a:ext cx="3147003" cy="609885"/>
          </a:xfrm>
          <a:prstGeom prst="rect">
            <a:avLst/>
          </a:prstGeom>
        </p:spPr>
      </p:pic>
      <p:sp>
        <p:nvSpPr>
          <p:cNvPr id="9" name="CuadroTexto 8"/>
          <p:cNvSpPr txBox="1"/>
          <p:nvPr/>
        </p:nvSpPr>
        <p:spPr>
          <a:xfrm>
            <a:off x="250250" y="424809"/>
            <a:ext cx="2849085"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000" b="1" dirty="0" err="1" smtClean="0"/>
              <a:t>Pending</a:t>
            </a:r>
            <a:r>
              <a:rPr lang="es-AR" sz="2000" b="1" dirty="0" smtClean="0"/>
              <a:t> </a:t>
            </a:r>
            <a:r>
              <a:rPr lang="es-AR" sz="2000" b="1" dirty="0" err="1" smtClean="0"/>
              <a:t>questions</a:t>
            </a:r>
            <a:endParaRPr lang="es-AR" sz="2000" b="1" dirty="0"/>
          </a:p>
        </p:txBody>
      </p:sp>
    </p:spTree>
    <p:extLst>
      <p:ext uri="{BB962C8B-B14F-4D97-AF65-F5344CB8AC3E}">
        <p14:creationId xmlns:p14="http://schemas.microsoft.com/office/powerpoint/2010/main" val="2434064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xmlns="" id="{FE13728B-A5FD-4750-ADBC-760C2D751457}"/>
              </a:ext>
            </a:extLst>
          </p:cNvPr>
          <p:cNvSpPr>
            <a:spLocks noGrp="1"/>
          </p:cNvSpPr>
          <p:nvPr>
            <p:ph type="title"/>
          </p:nvPr>
        </p:nvSpPr>
        <p:spPr>
          <a:xfrm>
            <a:off x="463154" y="1103479"/>
            <a:ext cx="8229600" cy="857250"/>
          </a:xfrm>
        </p:spPr>
        <p:txBody>
          <a:bodyPr>
            <a:normAutofit/>
          </a:bodyPr>
          <a:lstStyle/>
          <a:p>
            <a:pPr algn="ctr" eaLnBrk="1" hangingPunct="1"/>
            <a:r>
              <a:rPr lang="en-US" altLang="en-US" sz="2400" b="1" dirty="0">
                <a:latin typeface="Calibri Light" panose="020F0302020204030204" pitchFamily="34" charset="0"/>
              </a:rPr>
              <a:t>Selecting </a:t>
            </a:r>
            <a:r>
              <a:rPr lang="en-US" altLang="en-US" sz="2400" b="1" dirty="0" err="1">
                <a:latin typeface="Calibri Light" panose="020F0302020204030204" pitchFamily="34" charset="0"/>
              </a:rPr>
              <a:t>InSTIs</a:t>
            </a:r>
            <a:r>
              <a:rPr lang="en-US" altLang="en-US" sz="2400" b="1" dirty="0">
                <a:latin typeface="Calibri Light" panose="020F0302020204030204" pitchFamily="34" charset="0"/>
              </a:rPr>
              <a:t> Regimens </a:t>
            </a:r>
            <a:r>
              <a:rPr lang="en-US" altLang="en-US" sz="2400" b="1" dirty="0" smtClean="0">
                <a:latin typeface="Calibri Light" panose="020F0302020204030204" pitchFamily="34" charset="0"/>
              </a:rPr>
              <a:t>: </a:t>
            </a:r>
            <a:br>
              <a:rPr lang="en-US" altLang="en-US" sz="2400" b="1" dirty="0" smtClean="0">
                <a:latin typeface="Calibri Light" panose="020F0302020204030204" pitchFamily="34" charset="0"/>
              </a:rPr>
            </a:br>
            <a:r>
              <a:rPr lang="en-US" altLang="en-US" sz="2400" b="1" dirty="0" smtClean="0">
                <a:latin typeface="Calibri Light" panose="020F0302020204030204" pitchFamily="34" charset="0"/>
              </a:rPr>
              <a:t>Few drug interactions for RAL, DTG and BIC</a:t>
            </a:r>
            <a:endParaRPr lang="en-US" altLang="en-US" sz="2400" b="1" dirty="0">
              <a:latin typeface="Calibri Light" panose="020F0302020204030204" pitchFamily="34" charset="0"/>
            </a:endParaRPr>
          </a:p>
        </p:txBody>
      </p:sp>
      <p:graphicFrame>
        <p:nvGraphicFramePr>
          <p:cNvPr id="8" name="Group 32">
            <a:extLst>
              <a:ext uri="{FF2B5EF4-FFF2-40B4-BE49-F238E27FC236}">
                <a16:creationId xmlns:a16="http://schemas.microsoft.com/office/drawing/2014/main" xmlns="" id="{B124F3EA-CA49-43B7-AF5F-CD1E14CA4C04}"/>
              </a:ext>
            </a:extLst>
          </p:cNvPr>
          <p:cNvGraphicFramePr>
            <a:graphicFrameLocks noGrp="1"/>
          </p:cNvGraphicFramePr>
          <p:nvPr>
            <p:extLst>
              <p:ext uri="{D42A27DB-BD31-4B8C-83A1-F6EECF244321}">
                <p14:modId xmlns:p14="http://schemas.microsoft.com/office/powerpoint/2010/main" val="2989431306"/>
              </p:ext>
            </p:extLst>
          </p:nvPr>
        </p:nvGraphicFramePr>
        <p:xfrm>
          <a:off x="680369" y="2060974"/>
          <a:ext cx="8009306" cy="3234039"/>
        </p:xfrm>
        <a:graphic>
          <a:graphicData uri="http://schemas.openxmlformats.org/drawingml/2006/table">
            <a:tbl>
              <a:tblPr>
                <a:effectLst>
                  <a:outerShdw blurRad="63500" sx="102000" sy="102000" algn="ctr" rotWithShape="0">
                    <a:prstClr val="black">
                      <a:alpha val="40000"/>
                    </a:prstClr>
                  </a:outerShdw>
                </a:effectLst>
                <a:tableStyleId>{616DA210-FB5B-4158-B5E0-FEB733F419BA}</a:tableStyleId>
              </a:tblPr>
              <a:tblGrid>
                <a:gridCol w="1573733">
                  <a:extLst>
                    <a:ext uri="{9D8B030D-6E8A-4147-A177-3AD203B41FA5}">
                      <a16:colId xmlns:a16="http://schemas.microsoft.com/office/drawing/2014/main" xmlns="" val="20000"/>
                    </a:ext>
                  </a:extLst>
                </a:gridCol>
                <a:gridCol w="6435573">
                  <a:extLst>
                    <a:ext uri="{9D8B030D-6E8A-4147-A177-3AD203B41FA5}">
                      <a16:colId xmlns:a16="http://schemas.microsoft.com/office/drawing/2014/main" xmlns="" val="981233865"/>
                    </a:ext>
                  </a:extLst>
                </a:gridCol>
              </a:tblGrid>
              <a:tr h="389117">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u="none" strike="noStrike" cap="none" normalizeH="0" baseline="0" dirty="0">
                          <a:ln>
                            <a:noFill/>
                          </a:ln>
                          <a:solidFill>
                            <a:schemeClr val="bg1"/>
                          </a:solidFill>
                          <a:effectLst/>
                        </a:rPr>
                        <a:t>Agent(s)</a:t>
                      </a:r>
                      <a:endParaRPr kumimoji="0" lang="en-US" sz="2000" b="1" i="0" u="none" strike="noStrike" cap="none" normalizeH="0" baseline="0" dirty="0">
                        <a:ln>
                          <a:noFill/>
                        </a:ln>
                        <a:solidFill>
                          <a:schemeClr val="bg1"/>
                        </a:solidFill>
                        <a:effectLst/>
                        <a:latin typeface="Arial" charset="0"/>
                      </a:endParaRPr>
                    </a:p>
                  </a:txBody>
                  <a:tcPr marL="77841" marR="77841" marT="38876" marB="38876" anchor="ctr" horzOverflow="overflow">
                    <a:solidFill>
                      <a:srgbClr val="0070C0"/>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u="none" strike="noStrike" cap="none" normalizeH="0" baseline="0" dirty="0">
                          <a:ln>
                            <a:noFill/>
                          </a:ln>
                          <a:solidFill>
                            <a:schemeClr val="bg1"/>
                          </a:solidFill>
                          <a:effectLst/>
                        </a:rPr>
                        <a:t>Key DDIs*</a:t>
                      </a:r>
                      <a:endParaRPr kumimoji="0" lang="en-US" sz="2000" b="1" i="0" u="none" strike="noStrike" cap="none" normalizeH="0" baseline="0" dirty="0">
                        <a:ln>
                          <a:noFill/>
                        </a:ln>
                        <a:solidFill>
                          <a:schemeClr val="bg1"/>
                        </a:solidFill>
                        <a:effectLst/>
                        <a:latin typeface="Arial" charset="0"/>
                      </a:endParaRPr>
                    </a:p>
                  </a:txBody>
                  <a:tcPr marL="77841" marR="77841" marT="38876" marB="38876" anchor="ctr" horzOverflow="overflow">
                    <a:solidFill>
                      <a:srgbClr val="0070C0"/>
                    </a:solidFill>
                  </a:tcPr>
                </a:tc>
                <a:extLst>
                  <a:ext uri="{0D108BD9-81ED-4DB2-BD59-A6C34878D82A}">
                    <a16:rowId xmlns:a16="http://schemas.microsoft.com/office/drawing/2014/main" xmlns="" val="2930542033"/>
                  </a:ext>
                </a:extLst>
              </a:tr>
              <a:tr h="70054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u="none" strike="noStrike" cap="none" normalizeH="0" baseline="0" dirty="0">
                          <a:ln>
                            <a:noFill/>
                          </a:ln>
                          <a:solidFill>
                            <a:schemeClr val="bg1"/>
                          </a:solidFill>
                          <a:effectLst/>
                        </a:rPr>
                        <a:t>All regimens</a:t>
                      </a:r>
                      <a:endParaRPr kumimoji="0" lang="en-US" altLang="en-US" sz="2000" b="1" i="0" u="none" strike="noStrike" cap="none" normalizeH="0" baseline="0" dirty="0">
                        <a:ln>
                          <a:noFill/>
                        </a:ln>
                        <a:solidFill>
                          <a:schemeClr val="bg1"/>
                        </a:solidFill>
                        <a:effectLst/>
                        <a:latin typeface="Arial" pitchFamily="34" charset="0"/>
                        <a:ea typeface="MS PGothic" pitchFamily="34" charset="-128"/>
                        <a:cs typeface="Arial" pitchFamily="34" charset="0"/>
                      </a:endParaRPr>
                    </a:p>
                  </a:txBody>
                  <a:tcPr marL="77835" marR="77835" marT="38910" marB="38910" anchor="ctr" horzOverflow="overflow">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u="none" strike="noStrike" cap="none" normalizeH="0" baseline="0" dirty="0">
                          <a:ln>
                            <a:noFill/>
                          </a:ln>
                          <a:solidFill>
                            <a:schemeClr val="bg1"/>
                          </a:solidFill>
                          <a:effectLst/>
                        </a:rPr>
                        <a:t>Polyvalent cation–containing supplements/medication </a:t>
                      </a:r>
                      <a:br>
                        <a:rPr kumimoji="0" lang="en-US" altLang="en-US" sz="2000" u="none" strike="noStrike" cap="none" normalizeH="0" baseline="0" dirty="0">
                          <a:ln>
                            <a:noFill/>
                          </a:ln>
                          <a:solidFill>
                            <a:schemeClr val="bg1"/>
                          </a:solidFill>
                          <a:effectLst/>
                        </a:rPr>
                      </a:br>
                      <a:r>
                        <a:rPr kumimoji="0" lang="en-US" altLang="en-US" sz="2000" u="none" strike="noStrike" cap="none" normalizeH="0" baseline="0" dirty="0">
                          <a:ln>
                            <a:noFill/>
                          </a:ln>
                          <a:solidFill>
                            <a:schemeClr val="bg1"/>
                          </a:solidFill>
                          <a:effectLst/>
                        </a:rPr>
                        <a:t>(including antacids), </a:t>
                      </a:r>
                      <a:r>
                        <a:rPr kumimoji="0" lang="en-US" altLang="en-US" sz="2000" u="none" strike="noStrike" cap="none" normalizeH="0" baseline="0" dirty="0" smtClean="0">
                          <a:ln>
                            <a:noFill/>
                          </a:ln>
                          <a:solidFill>
                            <a:srgbClr val="FFFF00"/>
                          </a:solidFill>
                          <a:effectLst/>
                        </a:rPr>
                        <a:t>Rifampin</a:t>
                      </a:r>
                      <a:endParaRPr kumimoji="0" lang="en-US" altLang="en-US" sz="2000" b="0" i="0" u="none" strike="noStrike" cap="none" normalizeH="0" baseline="0" dirty="0">
                        <a:ln>
                          <a:noFill/>
                        </a:ln>
                        <a:solidFill>
                          <a:srgbClr val="FFFF00"/>
                        </a:solidFill>
                        <a:effectLst/>
                        <a:latin typeface="Arial" pitchFamily="34" charset="0"/>
                        <a:ea typeface="MS PGothic" pitchFamily="34" charset="-128"/>
                        <a:cs typeface="Arial" pitchFamily="34" charset="0"/>
                      </a:endParaRPr>
                    </a:p>
                  </a:txBody>
                  <a:tcPr marL="77835" marR="77835" marT="38910" marB="38910" anchor="ctr" horzOverflow="overflow">
                    <a:solidFill>
                      <a:srgbClr val="0070C0"/>
                    </a:solidFill>
                  </a:tcPr>
                </a:tc>
                <a:extLst>
                  <a:ext uri="{0D108BD9-81ED-4DB2-BD59-A6C34878D82A}">
                    <a16:rowId xmlns:a16="http://schemas.microsoft.com/office/drawing/2014/main" xmlns="" val="2518697547"/>
                  </a:ext>
                </a:extLst>
              </a:tr>
              <a:tr h="38918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u="none" strike="noStrike" cap="none" normalizeH="0" baseline="0" dirty="0">
                          <a:ln>
                            <a:noFill/>
                          </a:ln>
                          <a:solidFill>
                            <a:schemeClr val="bg1"/>
                          </a:solidFill>
                          <a:effectLst/>
                        </a:rPr>
                        <a:t>BIC</a:t>
                      </a:r>
                      <a:endParaRPr kumimoji="0" lang="en-US" altLang="en-US" sz="2000" b="1" i="0" u="none" strike="noStrike" cap="none" normalizeH="0" baseline="0" dirty="0">
                        <a:ln>
                          <a:noFill/>
                        </a:ln>
                        <a:solidFill>
                          <a:schemeClr val="bg1"/>
                        </a:solidFill>
                        <a:effectLst/>
                        <a:latin typeface="Arial" pitchFamily="34" charset="0"/>
                        <a:ea typeface="MS PGothic" pitchFamily="34" charset="-128"/>
                        <a:cs typeface="Arial" pitchFamily="34" charset="0"/>
                      </a:endParaRPr>
                    </a:p>
                  </a:txBody>
                  <a:tcPr marL="77835" marR="77835" marT="38910" marB="38910" anchor="ctr" horzOverflow="overflow">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u="none" strike="noStrike" cap="none" normalizeH="0" baseline="0" dirty="0" smtClean="0">
                          <a:ln>
                            <a:noFill/>
                          </a:ln>
                          <a:solidFill>
                            <a:schemeClr val="bg1"/>
                          </a:solidFill>
                          <a:effectLst/>
                        </a:rPr>
                        <a:t>Metformin, </a:t>
                      </a:r>
                      <a:r>
                        <a:rPr kumimoji="0" lang="en-US" altLang="en-US" sz="2000" u="none" strike="noStrike" cap="none" normalizeH="0" baseline="0" dirty="0" smtClean="0">
                          <a:ln>
                            <a:noFill/>
                          </a:ln>
                          <a:solidFill>
                            <a:srgbClr val="FFFF00"/>
                          </a:solidFill>
                          <a:effectLst/>
                        </a:rPr>
                        <a:t>Rifampin (Do not use</a:t>
                      </a:r>
                      <a:r>
                        <a:rPr kumimoji="0" lang="en-US" altLang="en-US" sz="2000" u="none" strike="noStrike" cap="none" normalizeH="0" baseline="0" dirty="0" smtClean="0">
                          <a:ln>
                            <a:noFill/>
                          </a:ln>
                          <a:solidFill>
                            <a:schemeClr val="bg1"/>
                          </a:solidFill>
                          <a:effectLst/>
                        </a:rPr>
                        <a:t>) , </a:t>
                      </a:r>
                      <a:r>
                        <a:rPr kumimoji="0" lang="en-US" altLang="en-US" sz="2000" u="none" strike="noStrike" cap="none" normalizeH="0" baseline="0" dirty="0" err="1" smtClean="0">
                          <a:ln>
                            <a:noFill/>
                          </a:ln>
                          <a:solidFill>
                            <a:schemeClr val="bg1"/>
                          </a:solidFill>
                          <a:effectLst/>
                        </a:rPr>
                        <a:t>Dofetilide</a:t>
                      </a:r>
                      <a:endParaRPr kumimoji="0" lang="en-US" altLang="en-US" sz="2000" b="0" i="0" u="none" strike="noStrike" cap="none" normalizeH="0" baseline="0" dirty="0">
                        <a:ln>
                          <a:noFill/>
                        </a:ln>
                        <a:solidFill>
                          <a:schemeClr val="bg1"/>
                        </a:solidFill>
                        <a:effectLst/>
                        <a:latin typeface="Arial" pitchFamily="34" charset="0"/>
                        <a:ea typeface="MS PGothic" pitchFamily="34" charset="-128"/>
                        <a:cs typeface="Arial" pitchFamily="34" charset="0"/>
                      </a:endParaRPr>
                    </a:p>
                  </a:txBody>
                  <a:tcPr marL="77835" marR="77835" marT="38910" marB="38910" anchor="ctr" horzOverflow="overflow">
                    <a:solidFill>
                      <a:srgbClr val="0070C0"/>
                    </a:solidFill>
                  </a:tcPr>
                </a:tc>
                <a:extLst>
                  <a:ext uri="{0D108BD9-81ED-4DB2-BD59-A6C34878D82A}">
                    <a16:rowId xmlns:a16="http://schemas.microsoft.com/office/drawing/2014/main" xmlns="" val="3868897117"/>
                  </a:ext>
                </a:extLst>
              </a:tr>
              <a:tr h="63278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u="none" strike="noStrike" cap="none" normalizeH="0" baseline="0" dirty="0">
                          <a:ln>
                            <a:noFill/>
                          </a:ln>
                          <a:solidFill>
                            <a:schemeClr val="bg1"/>
                          </a:solidFill>
                          <a:effectLst/>
                        </a:rPr>
                        <a:t>DTG</a:t>
                      </a:r>
                      <a:endParaRPr kumimoji="0" lang="en-US" altLang="en-US" sz="2000" b="1" i="0" u="none" strike="noStrike" cap="none" normalizeH="0" baseline="0" dirty="0">
                        <a:ln>
                          <a:noFill/>
                        </a:ln>
                        <a:solidFill>
                          <a:schemeClr val="bg1"/>
                        </a:solidFill>
                        <a:effectLst/>
                        <a:latin typeface="Arial" pitchFamily="34" charset="0"/>
                        <a:ea typeface="MS PGothic" pitchFamily="34" charset="-128"/>
                        <a:cs typeface="Arial" pitchFamily="34" charset="0"/>
                      </a:endParaRPr>
                    </a:p>
                  </a:txBody>
                  <a:tcPr marL="77835" marR="77835" marT="38910" marB="38910" anchor="ctr" horzOverflow="overflow">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u="none" strike="noStrike" cap="none" normalizeH="0" baseline="0" dirty="0" smtClean="0">
                          <a:ln>
                            <a:noFill/>
                          </a:ln>
                          <a:solidFill>
                            <a:schemeClr val="bg1"/>
                          </a:solidFill>
                          <a:effectLst/>
                        </a:rPr>
                        <a:t>Metformin, </a:t>
                      </a:r>
                      <a:r>
                        <a:rPr kumimoji="0" lang="en-US" altLang="en-US" sz="2000" u="none" strike="noStrike" cap="none" normalizeH="0" baseline="0" dirty="0" err="1" smtClean="0">
                          <a:ln>
                            <a:noFill/>
                          </a:ln>
                          <a:solidFill>
                            <a:schemeClr val="bg1"/>
                          </a:solidFill>
                          <a:effectLst/>
                        </a:rPr>
                        <a:t>Dofetilide</a:t>
                      </a:r>
                      <a:r>
                        <a:rPr kumimoji="0" lang="en-US" altLang="en-US" sz="2000" u="none" strike="noStrike" cap="none" normalizeH="0" baseline="0" dirty="0" smtClean="0">
                          <a:ln>
                            <a:noFill/>
                          </a:ln>
                          <a:solidFill>
                            <a:schemeClr val="bg1"/>
                          </a:solidFill>
                          <a:effectLst/>
                        </a:rPr>
                        <a:t>, </a:t>
                      </a:r>
                      <a:r>
                        <a:rPr kumimoji="0" lang="en-US" altLang="en-US" sz="2000" u="none" strike="noStrike" cap="none" normalizeH="0" baseline="0" dirty="0" smtClean="0">
                          <a:ln>
                            <a:noFill/>
                          </a:ln>
                          <a:solidFill>
                            <a:srgbClr val="FFFF00"/>
                          </a:solidFill>
                          <a:effectLst/>
                        </a:rPr>
                        <a:t>Rifampin (Use BID)</a:t>
                      </a:r>
                      <a:endParaRPr kumimoji="0" lang="en-US" altLang="en-US" sz="2000" b="0" i="0" u="none" strike="noStrike" cap="none" normalizeH="0" baseline="0" dirty="0">
                        <a:ln>
                          <a:noFill/>
                        </a:ln>
                        <a:solidFill>
                          <a:srgbClr val="FFFF00"/>
                        </a:solidFill>
                        <a:effectLst/>
                        <a:latin typeface="Arial" pitchFamily="34" charset="0"/>
                        <a:ea typeface="MS PGothic" pitchFamily="34" charset="-128"/>
                        <a:cs typeface="Arial" pitchFamily="34" charset="0"/>
                      </a:endParaRPr>
                    </a:p>
                  </a:txBody>
                  <a:tcPr marL="77835" marR="77835" marT="38910" marB="38910" anchor="ctr" horzOverflow="overflow">
                    <a:solidFill>
                      <a:srgbClr val="0070C0"/>
                    </a:solidFill>
                  </a:tcPr>
                </a:tc>
                <a:extLst>
                  <a:ext uri="{0D108BD9-81ED-4DB2-BD59-A6C34878D82A}">
                    <a16:rowId xmlns:a16="http://schemas.microsoft.com/office/drawing/2014/main" xmlns="" val="3391741506"/>
                  </a:ext>
                </a:extLst>
              </a:tr>
              <a:tr h="70054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u="none" strike="noStrike" cap="none" normalizeH="0" baseline="0" dirty="0">
                          <a:ln>
                            <a:noFill/>
                          </a:ln>
                          <a:solidFill>
                            <a:schemeClr val="bg1"/>
                          </a:solidFill>
                          <a:effectLst/>
                        </a:rPr>
                        <a:t>EVG/</a:t>
                      </a:r>
                      <a:br>
                        <a:rPr kumimoji="0" lang="en-US" altLang="en-US" sz="2000" b="1" u="none" strike="noStrike" cap="none" normalizeH="0" baseline="0" dirty="0">
                          <a:ln>
                            <a:noFill/>
                          </a:ln>
                          <a:solidFill>
                            <a:schemeClr val="bg1"/>
                          </a:solidFill>
                          <a:effectLst/>
                        </a:rPr>
                      </a:br>
                      <a:r>
                        <a:rPr kumimoji="0" lang="en-US" altLang="en-US" sz="2000" b="1" u="none" strike="noStrike" cap="none" normalizeH="0" baseline="0" dirty="0">
                          <a:ln>
                            <a:noFill/>
                          </a:ln>
                          <a:solidFill>
                            <a:srgbClr val="FFFF00"/>
                          </a:solidFill>
                          <a:effectLst/>
                        </a:rPr>
                        <a:t>COBI</a:t>
                      </a:r>
                      <a:endParaRPr kumimoji="0" lang="en-US" altLang="en-US" sz="2000" b="1" i="0" u="none" strike="noStrike" cap="none" normalizeH="0" baseline="0" dirty="0">
                        <a:ln>
                          <a:noFill/>
                        </a:ln>
                        <a:solidFill>
                          <a:srgbClr val="FFFF00"/>
                        </a:solidFill>
                        <a:effectLst/>
                        <a:latin typeface="Arial" pitchFamily="34" charset="0"/>
                        <a:ea typeface="MS PGothic" pitchFamily="34" charset="-128"/>
                        <a:cs typeface="Arial" pitchFamily="34" charset="0"/>
                      </a:endParaRPr>
                    </a:p>
                  </a:txBody>
                  <a:tcPr marL="77835" marR="77835" marT="38910" marB="38910" anchor="ctr" horzOverflow="overflow">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u="none" strike="noStrike" cap="none" normalizeH="0" baseline="0" dirty="0">
                          <a:ln>
                            <a:noFill/>
                          </a:ln>
                          <a:solidFill>
                            <a:schemeClr val="bg1"/>
                          </a:solidFill>
                          <a:effectLst/>
                        </a:rPr>
                        <a:t>Statins</a:t>
                      </a:r>
                      <a:r>
                        <a:rPr kumimoji="0" lang="en-US" altLang="en-US" sz="2000" u="none" strike="noStrike" cap="none" normalizeH="0" baseline="0" dirty="0">
                          <a:ln>
                            <a:noFill/>
                          </a:ln>
                          <a:solidFill>
                            <a:srgbClr val="FFFF00"/>
                          </a:solidFill>
                          <a:effectLst/>
                        </a:rPr>
                        <a:t>, </a:t>
                      </a:r>
                      <a:r>
                        <a:rPr kumimoji="0" lang="en-US" altLang="en-US" sz="2000" u="none" strike="noStrike" cap="none" normalizeH="0" baseline="0" dirty="0" smtClean="0">
                          <a:ln>
                            <a:noFill/>
                          </a:ln>
                          <a:solidFill>
                            <a:srgbClr val="FFFF00"/>
                          </a:solidFill>
                          <a:effectLst/>
                        </a:rPr>
                        <a:t>Rifampin (Do not use</a:t>
                      </a:r>
                      <a:r>
                        <a:rPr kumimoji="0" lang="en-US" altLang="en-US" sz="2000" u="none" strike="noStrike" cap="none" normalizeH="0" baseline="0" dirty="0" smtClean="0">
                          <a:ln>
                            <a:noFill/>
                          </a:ln>
                          <a:solidFill>
                            <a:schemeClr val="bg1"/>
                          </a:solidFill>
                          <a:effectLst/>
                        </a:rPr>
                        <a:t>) , </a:t>
                      </a:r>
                      <a:r>
                        <a:rPr kumimoji="0" lang="en-US" altLang="en-US" sz="2000" u="none" strike="noStrike" cap="none" normalizeH="0" baseline="0" dirty="0" err="1" smtClean="0">
                          <a:ln>
                            <a:noFill/>
                          </a:ln>
                          <a:solidFill>
                            <a:schemeClr val="bg1"/>
                          </a:solidFill>
                          <a:effectLst/>
                        </a:rPr>
                        <a:t>Dofetilide</a:t>
                      </a:r>
                      <a:r>
                        <a:rPr kumimoji="0" lang="en-US" altLang="en-US" sz="2000" u="none" strike="noStrike" cap="none" normalizeH="0" baseline="0" dirty="0" smtClean="0">
                          <a:ln>
                            <a:noFill/>
                          </a:ln>
                          <a:solidFill>
                            <a:schemeClr val="bg1"/>
                          </a:solidFill>
                          <a:effectLst/>
                        </a:rPr>
                        <a:t>, inhaled/injected/systemic steroids, </a:t>
                      </a:r>
                      <a:r>
                        <a:rPr kumimoji="0" lang="en-US" altLang="en-US" sz="2000" u="none" strike="noStrike" cap="none" normalizeH="0" baseline="0" dirty="0" err="1" smtClean="0">
                          <a:ln>
                            <a:noFill/>
                          </a:ln>
                          <a:solidFill>
                            <a:schemeClr val="bg1"/>
                          </a:solidFill>
                          <a:effectLst/>
                        </a:rPr>
                        <a:t>etc</a:t>
                      </a:r>
                      <a:r>
                        <a:rPr kumimoji="0" lang="en-US" altLang="en-US" sz="2000" u="none" strike="noStrike" cap="none" normalizeH="0" baseline="0" dirty="0" smtClean="0">
                          <a:ln>
                            <a:noFill/>
                          </a:ln>
                          <a:solidFill>
                            <a:schemeClr val="bg1"/>
                          </a:solidFill>
                          <a:effectLst/>
                        </a:rPr>
                        <a:t>  </a:t>
                      </a:r>
                      <a:endParaRPr kumimoji="0" lang="en-US" sz="2000" b="0" i="0" u="none" strike="noStrike" cap="none" normalizeH="0" baseline="0" dirty="0">
                        <a:ln>
                          <a:noFill/>
                        </a:ln>
                        <a:solidFill>
                          <a:schemeClr val="bg1"/>
                        </a:solidFill>
                        <a:effectLst/>
                        <a:latin typeface="Arial" charset="0"/>
                      </a:endParaRPr>
                    </a:p>
                  </a:txBody>
                  <a:tcPr marL="77835" marR="77835" marT="38910" marB="38910" anchor="ctr" horzOverflow="overflow">
                    <a:solidFill>
                      <a:srgbClr val="0070C0"/>
                    </a:solidFill>
                  </a:tcPr>
                </a:tc>
                <a:extLst>
                  <a:ext uri="{0D108BD9-81ED-4DB2-BD59-A6C34878D82A}">
                    <a16:rowId xmlns:a16="http://schemas.microsoft.com/office/drawing/2014/main" xmlns="" val="10006"/>
                  </a:ext>
                </a:extLst>
              </a:tr>
              <a:tr h="42185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u="none" strike="noStrike" cap="none" normalizeH="0" baseline="0" dirty="0">
                          <a:ln>
                            <a:noFill/>
                          </a:ln>
                          <a:solidFill>
                            <a:schemeClr val="bg1"/>
                          </a:solidFill>
                          <a:effectLst/>
                        </a:rPr>
                        <a:t>RAL</a:t>
                      </a:r>
                      <a:endParaRPr kumimoji="0" lang="en-US" altLang="en-US" sz="2000" b="1" i="0" u="none" strike="noStrike" cap="none" normalizeH="0" baseline="0" dirty="0">
                        <a:ln>
                          <a:noFill/>
                        </a:ln>
                        <a:solidFill>
                          <a:schemeClr val="bg1"/>
                        </a:solidFill>
                        <a:effectLst/>
                        <a:latin typeface="Arial" pitchFamily="34" charset="0"/>
                        <a:ea typeface="MS PGothic" pitchFamily="34" charset="-128"/>
                        <a:cs typeface="Arial" pitchFamily="34" charset="0"/>
                      </a:endParaRPr>
                    </a:p>
                  </a:txBody>
                  <a:tcPr marL="77835" marR="77835" marT="38910" marB="38910" anchor="ctr" horzOverflow="overflow">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u="none" strike="noStrike" kern="1200" cap="none" normalizeH="0" baseline="0" dirty="0" smtClean="0">
                          <a:ln>
                            <a:noFill/>
                          </a:ln>
                          <a:solidFill>
                            <a:srgbClr val="FFFF00"/>
                          </a:solidFill>
                          <a:effectLst/>
                          <a:latin typeface="+mn-lt"/>
                          <a:ea typeface="+mn-ea"/>
                          <a:cs typeface="+mn-cs"/>
                        </a:rPr>
                        <a:t>Rifampin  (Use BID)</a:t>
                      </a:r>
                      <a:endParaRPr kumimoji="0" lang="en-US" altLang="en-US" sz="2000" u="none" strike="noStrike" kern="1200" cap="none" normalizeH="0" baseline="0" dirty="0">
                        <a:ln>
                          <a:noFill/>
                        </a:ln>
                        <a:solidFill>
                          <a:srgbClr val="FFFF00"/>
                        </a:solidFill>
                        <a:effectLst/>
                        <a:latin typeface="+mn-lt"/>
                        <a:ea typeface="+mn-ea"/>
                        <a:cs typeface="+mn-cs"/>
                      </a:endParaRPr>
                    </a:p>
                  </a:txBody>
                  <a:tcPr marL="77835" marR="77835" marT="38910" marB="38910" anchor="ctr" horzOverflow="overflow">
                    <a:solidFill>
                      <a:srgbClr val="0070C0"/>
                    </a:solidFill>
                  </a:tcPr>
                </a:tc>
                <a:extLst>
                  <a:ext uri="{0D108BD9-81ED-4DB2-BD59-A6C34878D82A}">
                    <a16:rowId xmlns:a16="http://schemas.microsoft.com/office/drawing/2014/main" xmlns="" val="10007"/>
                  </a:ext>
                </a:extLst>
              </a:tr>
            </a:tbl>
          </a:graphicData>
        </a:graphic>
      </p:graphicFrame>
      <p:sp>
        <p:nvSpPr>
          <p:cNvPr id="9" name="Text Placeholder 120">
            <a:extLst>
              <a:ext uri="{FF2B5EF4-FFF2-40B4-BE49-F238E27FC236}">
                <a16:creationId xmlns:a16="http://schemas.microsoft.com/office/drawing/2014/main" xmlns="" id="{39072816-5347-44FB-82E7-7352FA638E6A}"/>
              </a:ext>
            </a:extLst>
          </p:cNvPr>
          <p:cNvSpPr txBox="1">
            <a:spLocks/>
          </p:cNvSpPr>
          <p:nvPr/>
        </p:nvSpPr>
        <p:spPr bwMode="auto">
          <a:xfrm>
            <a:off x="1069741" y="6138393"/>
            <a:ext cx="7407416" cy="23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a:buClr>
                <a:srgbClr val="5AAACE"/>
              </a:buClr>
              <a:defRPr/>
            </a:pPr>
            <a:r>
              <a:rPr lang="en-US" altLang="en-US" sz="1050" b="0" dirty="0">
                <a:latin typeface="+mn-lt"/>
                <a:cs typeface="Arial" panose="020B0604020202020204" pitchFamily="34" charset="0"/>
              </a:rPr>
              <a:t>* </a:t>
            </a:r>
            <a:r>
              <a:rPr lang="en-US" altLang="en-US" sz="1050" dirty="0">
                <a:latin typeface="+mn-lt"/>
                <a:cs typeface="Arial" panose="020B0604020202020204" pitchFamily="34" charset="0"/>
              </a:rPr>
              <a:t>www.hiv-druginteractions.org</a:t>
            </a:r>
            <a:r>
              <a:rPr lang="en-US" altLang="en-US" sz="1050" b="0" dirty="0">
                <a:latin typeface="+mn-lt"/>
                <a:cs typeface="Arial" panose="020B0604020202020204" pitchFamily="34" charset="0"/>
              </a:rPr>
              <a:t>.</a:t>
            </a:r>
            <a:endParaRPr lang="fr-FR" altLang="en-US" sz="1050" b="0" dirty="0">
              <a:latin typeface="+mn-lt"/>
              <a:cs typeface="Arial" panose="020B0604020202020204" pitchFamily="34" charset="0"/>
            </a:endParaRPr>
          </a:p>
        </p:txBody>
      </p:sp>
      <p:pic>
        <p:nvPicPr>
          <p:cNvPr id="7" name="Picture 3" descr="HUESPED_template_ppt_V2-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41" y="6138393"/>
            <a:ext cx="3147003" cy="609885"/>
          </a:xfrm>
          <a:prstGeom prst="rect">
            <a:avLst/>
          </a:prstGeom>
        </p:spPr>
      </p:pic>
      <p:sp>
        <p:nvSpPr>
          <p:cNvPr id="10" name="CuadroTexto 9"/>
          <p:cNvSpPr txBox="1"/>
          <p:nvPr/>
        </p:nvSpPr>
        <p:spPr>
          <a:xfrm>
            <a:off x="250250" y="424809"/>
            <a:ext cx="2173973"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000" b="1" dirty="0" err="1" smtClean="0"/>
              <a:t>DDIs</a:t>
            </a:r>
            <a:endParaRPr lang="es-AR" sz="2000" b="1" dirty="0"/>
          </a:p>
        </p:txBody>
      </p:sp>
    </p:spTree>
    <p:extLst>
      <p:ext uri="{BB962C8B-B14F-4D97-AF65-F5344CB8AC3E}">
        <p14:creationId xmlns:p14="http://schemas.microsoft.com/office/powerpoint/2010/main" val="1876339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Resultado de imagen para tubercul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6999" y="196872"/>
            <a:ext cx="680426" cy="692577"/>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373876" y="975686"/>
            <a:ext cx="3361384" cy="545961"/>
          </a:xfrm>
          <a:prstGeom prst="rect">
            <a:avLst/>
          </a:prstGeom>
          <a:effectLst>
            <a:outerShdw blurRad="63500" sx="102000" sy="102000" algn="ctr" rotWithShape="0">
              <a:prstClr val="black">
                <a:alpha val="40000"/>
              </a:prstClr>
            </a:outerShdw>
          </a:effectLst>
        </p:spPr>
      </p:pic>
      <p:pic>
        <p:nvPicPr>
          <p:cNvPr id="5" name="Imagen 4"/>
          <p:cNvPicPr>
            <a:picLocks noChangeAspect="1"/>
          </p:cNvPicPr>
          <p:nvPr/>
        </p:nvPicPr>
        <p:blipFill>
          <a:blip r:embed="rId4"/>
          <a:stretch>
            <a:fillRect/>
          </a:stretch>
        </p:blipFill>
        <p:spPr>
          <a:xfrm>
            <a:off x="231934" y="2382423"/>
            <a:ext cx="4261244" cy="1803339"/>
          </a:xfrm>
          <a:prstGeom prst="rect">
            <a:avLst/>
          </a:prstGeom>
          <a:effectLst>
            <a:outerShdw blurRad="63500" sx="102000" sy="102000" algn="ctr" rotWithShape="0">
              <a:prstClr val="black">
                <a:alpha val="40000"/>
              </a:prstClr>
            </a:outerShdw>
          </a:effectLst>
        </p:spPr>
      </p:pic>
      <p:pic>
        <p:nvPicPr>
          <p:cNvPr id="6" name="Imagen 5"/>
          <p:cNvPicPr>
            <a:picLocks noChangeAspect="1"/>
          </p:cNvPicPr>
          <p:nvPr/>
        </p:nvPicPr>
        <p:blipFill>
          <a:blip r:embed="rId5"/>
          <a:stretch>
            <a:fillRect/>
          </a:stretch>
        </p:blipFill>
        <p:spPr>
          <a:xfrm>
            <a:off x="441163" y="1847980"/>
            <a:ext cx="2119826" cy="195136"/>
          </a:xfrm>
          <a:prstGeom prst="rect">
            <a:avLst/>
          </a:prstGeom>
        </p:spPr>
      </p:pic>
      <p:pic>
        <p:nvPicPr>
          <p:cNvPr id="7" name="Imagen 6"/>
          <p:cNvPicPr>
            <a:picLocks noChangeAspect="1"/>
          </p:cNvPicPr>
          <p:nvPr/>
        </p:nvPicPr>
        <p:blipFill>
          <a:blip r:embed="rId6"/>
          <a:stretch>
            <a:fillRect/>
          </a:stretch>
        </p:blipFill>
        <p:spPr>
          <a:xfrm>
            <a:off x="192544" y="4441383"/>
            <a:ext cx="4398976" cy="202125"/>
          </a:xfrm>
          <a:prstGeom prst="rect">
            <a:avLst/>
          </a:prstGeom>
          <a:effectLst>
            <a:outerShdw blurRad="63500" sx="102000" sy="102000" algn="ctr" rotWithShape="0">
              <a:prstClr val="black">
                <a:alpha val="40000"/>
              </a:prstClr>
            </a:outerShdw>
          </a:effectLst>
        </p:spPr>
      </p:pic>
      <p:sp>
        <p:nvSpPr>
          <p:cNvPr id="12" name="Text Placeholder 4">
            <a:extLst>
              <a:ext uri="{FF2B5EF4-FFF2-40B4-BE49-F238E27FC236}">
                <a16:creationId xmlns="" xmlns:a16="http://schemas.microsoft.com/office/drawing/2014/main" id="{85FF12EA-EE09-437B-9E97-43074CA62402}"/>
              </a:ext>
            </a:extLst>
          </p:cNvPr>
          <p:cNvSpPr txBox="1">
            <a:spLocks noChangeArrowheads="1"/>
          </p:cNvSpPr>
          <p:nvPr/>
        </p:nvSpPr>
        <p:spPr>
          <a:xfrm>
            <a:off x="528617" y="1628969"/>
            <a:ext cx="8357616" cy="137160"/>
          </a:xfrm>
          <a:prstGeom prst="rect">
            <a:avLst/>
          </a:prstGeom>
        </p:spPr>
        <p:txBody>
          <a:bodyPr vert="horz" lIns="68580" tIns="34290" rIns="68580" bIns="34290" rtlCol="0" anchor="ctr">
            <a:noAutofit/>
          </a:bodyPr>
          <a:lstStyle>
            <a:defPPr>
              <a:defRPr lang="es-A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en-US" sz="788" b="1" i="1" dirty="0">
                <a:solidFill>
                  <a:schemeClr val="tx1"/>
                </a:solidFill>
              </a:rPr>
              <a:t>Dooley et al. IAC 2018; </a:t>
            </a:r>
            <a:r>
              <a:rPr lang="en-US" altLang="en-US" sz="788" b="1" i="1" dirty="0" err="1">
                <a:solidFill>
                  <a:schemeClr val="tx1"/>
                </a:solidFill>
              </a:rPr>
              <a:t>Abstr</a:t>
            </a:r>
            <a:r>
              <a:rPr lang="en-US" altLang="en-US" sz="788" b="1" i="1" dirty="0">
                <a:solidFill>
                  <a:schemeClr val="tx1"/>
                </a:solidFill>
              </a:rPr>
              <a:t> TUAB0206</a:t>
            </a:r>
          </a:p>
        </p:txBody>
      </p:sp>
      <p:sp>
        <p:nvSpPr>
          <p:cNvPr id="13" name="Rectángulo 12"/>
          <p:cNvSpPr/>
          <p:nvPr/>
        </p:nvSpPr>
        <p:spPr>
          <a:xfrm>
            <a:off x="4367212" y="970102"/>
            <a:ext cx="4504037" cy="507831"/>
          </a:xfrm>
          <a:prstGeom prst="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350" dirty="0">
                <a:solidFill>
                  <a:prstClr val="black"/>
                </a:solidFill>
              </a:rPr>
              <a:t>INSPIRING: SAFETY AND EFFICACY OF DOLUTEGRAVIR-BASED ART IN TB/HIV COINFECTED ADULTS AT WEEK 48</a:t>
            </a:r>
            <a:endParaRPr lang="es-AR" sz="1350" dirty="0">
              <a:solidFill>
                <a:prstClr val="black"/>
              </a:solidFill>
            </a:endParaRPr>
          </a:p>
        </p:txBody>
      </p:sp>
      <p:sp>
        <p:nvSpPr>
          <p:cNvPr id="14" name="Content Placeholder 5">
            <a:extLst>
              <a:ext uri="{FF2B5EF4-FFF2-40B4-BE49-F238E27FC236}">
                <a16:creationId xmlns:a16="http://schemas.microsoft.com/office/drawing/2014/main" xmlns="" id="{3B604052-0725-4A68-8BED-657AE5A78794}"/>
              </a:ext>
            </a:extLst>
          </p:cNvPr>
          <p:cNvSpPr>
            <a:spLocks noGrp="1" noChangeArrowheads="1"/>
          </p:cNvSpPr>
          <p:nvPr>
            <p:ph idx="1"/>
          </p:nvPr>
        </p:nvSpPr>
        <p:spPr>
          <a:xfrm>
            <a:off x="4536309" y="5092729"/>
            <a:ext cx="4468362" cy="1031622"/>
          </a:xfr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oAutofit/>
          </a:bodyPr>
          <a:lstStyle/>
          <a:p>
            <a:r>
              <a:rPr lang="en-US" altLang="en-US" sz="1600" dirty="0">
                <a:solidFill>
                  <a:schemeClr val="tx1"/>
                </a:solidFill>
              </a:rPr>
              <a:t>ITT-E population: 75% (95% CI: 65%, 86%)</a:t>
            </a:r>
          </a:p>
          <a:p>
            <a:r>
              <a:rPr lang="en-US" altLang="en-US" sz="1600" dirty="0">
                <a:solidFill>
                  <a:schemeClr val="tx1"/>
                </a:solidFill>
              </a:rPr>
              <a:t>Median DTG Ct during twice-daily dosing with rifampin was similar to that associated with DTG once-daily dosing without rifampin</a:t>
            </a:r>
          </a:p>
        </p:txBody>
      </p:sp>
      <p:sp>
        <p:nvSpPr>
          <p:cNvPr id="15" name="Rectángulo 14"/>
          <p:cNvSpPr/>
          <p:nvPr/>
        </p:nvSpPr>
        <p:spPr>
          <a:xfrm>
            <a:off x="481699" y="4786624"/>
            <a:ext cx="3462980" cy="1384995"/>
          </a:xfrm>
          <a:prstGeom prst="rect">
            <a:avLst/>
          </a:prstGeom>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wrap="square">
            <a:spAutoFit/>
          </a:bodyPr>
          <a:lstStyle/>
          <a:p>
            <a:r>
              <a:rPr lang="fr-FR" sz="1400" dirty="0">
                <a:solidFill>
                  <a:schemeClr val="tx1"/>
                </a:solidFill>
              </a:rPr>
              <a:t> B/F/TAF BID </a:t>
            </a:r>
            <a:r>
              <a:rPr lang="fr-FR" sz="1400" dirty="0" err="1">
                <a:solidFill>
                  <a:schemeClr val="tx1"/>
                </a:solidFill>
              </a:rPr>
              <a:t>co-administered</a:t>
            </a:r>
            <a:r>
              <a:rPr lang="fr-FR" sz="1400" dirty="0">
                <a:solidFill>
                  <a:schemeClr val="tx1"/>
                </a:solidFill>
              </a:rPr>
              <a:t> </a:t>
            </a:r>
            <a:r>
              <a:rPr lang="fr-FR" sz="1400" dirty="0" err="1">
                <a:solidFill>
                  <a:schemeClr val="tx1"/>
                </a:solidFill>
              </a:rPr>
              <a:t>with</a:t>
            </a:r>
            <a:r>
              <a:rPr lang="fr-FR" sz="1400" dirty="0">
                <a:solidFill>
                  <a:schemeClr val="tx1"/>
                </a:solidFill>
              </a:rPr>
              <a:t> RIF</a:t>
            </a:r>
          </a:p>
          <a:p>
            <a:pPr marL="557213" lvl="1" indent="-214313">
              <a:buFont typeface="Arial" panose="020B0604020202020204" pitchFamily="34" charset="0"/>
              <a:buChar char="•"/>
            </a:pPr>
            <a:r>
              <a:rPr lang="fr-FR" sz="1400" dirty="0">
                <a:solidFill>
                  <a:schemeClr val="tx1"/>
                </a:solidFill>
              </a:rPr>
              <a:t>AUC0-24 </a:t>
            </a:r>
            <a:r>
              <a:rPr lang="fr-FR" sz="1400" dirty="0" err="1">
                <a:solidFill>
                  <a:schemeClr val="tx1"/>
                </a:solidFill>
              </a:rPr>
              <a:t>decreased</a:t>
            </a:r>
            <a:r>
              <a:rPr lang="fr-FR" sz="1400" dirty="0">
                <a:solidFill>
                  <a:schemeClr val="tx1"/>
                </a:solidFill>
              </a:rPr>
              <a:t> by 61% </a:t>
            </a:r>
          </a:p>
          <a:p>
            <a:pPr marL="557213" lvl="1" indent="-214313">
              <a:buFont typeface="Arial" panose="020B0604020202020204" pitchFamily="34" charset="0"/>
              <a:buChar char="•"/>
            </a:pPr>
            <a:r>
              <a:rPr lang="fr-FR" sz="1400" dirty="0" err="1">
                <a:solidFill>
                  <a:schemeClr val="tx1"/>
                </a:solidFill>
              </a:rPr>
              <a:t>Cmax</a:t>
            </a:r>
            <a:r>
              <a:rPr lang="fr-FR" sz="1400" dirty="0">
                <a:solidFill>
                  <a:schemeClr val="tx1"/>
                </a:solidFill>
              </a:rPr>
              <a:t> </a:t>
            </a:r>
            <a:r>
              <a:rPr lang="fr-FR" sz="1400" dirty="0" err="1">
                <a:solidFill>
                  <a:schemeClr val="tx1"/>
                </a:solidFill>
              </a:rPr>
              <a:t>decreased</a:t>
            </a:r>
            <a:r>
              <a:rPr lang="fr-FR" sz="1400" dirty="0">
                <a:solidFill>
                  <a:schemeClr val="tx1"/>
                </a:solidFill>
              </a:rPr>
              <a:t> by 47%</a:t>
            </a:r>
          </a:p>
          <a:p>
            <a:pPr marL="557213" lvl="1" indent="-214313">
              <a:buFont typeface="Arial" panose="020B0604020202020204" pitchFamily="34" charset="0"/>
              <a:buChar char="•"/>
            </a:pPr>
            <a:r>
              <a:rPr lang="fr-FR" sz="1400" dirty="0">
                <a:solidFill>
                  <a:schemeClr val="tx1"/>
                </a:solidFill>
              </a:rPr>
              <a:t>C </a:t>
            </a:r>
            <a:r>
              <a:rPr lang="fr-FR" sz="1400" dirty="0" err="1">
                <a:solidFill>
                  <a:schemeClr val="tx1"/>
                </a:solidFill>
              </a:rPr>
              <a:t>trough</a:t>
            </a:r>
            <a:r>
              <a:rPr lang="fr-FR" sz="1400" dirty="0">
                <a:solidFill>
                  <a:schemeClr val="tx1"/>
                </a:solidFill>
              </a:rPr>
              <a:t> </a:t>
            </a:r>
            <a:r>
              <a:rPr lang="fr-FR" sz="1400" dirty="0" err="1">
                <a:solidFill>
                  <a:schemeClr val="tx1"/>
                </a:solidFill>
              </a:rPr>
              <a:t>decreased</a:t>
            </a:r>
            <a:r>
              <a:rPr lang="fr-FR" sz="1400" dirty="0">
                <a:solidFill>
                  <a:schemeClr val="tx1"/>
                </a:solidFill>
              </a:rPr>
              <a:t> by 80% </a:t>
            </a:r>
          </a:p>
          <a:p>
            <a:pPr lvl="1"/>
            <a:r>
              <a:rPr lang="en-US" sz="1400" i="1" dirty="0" err="1">
                <a:solidFill>
                  <a:schemeClr val="tx1"/>
                </a:solidFill>
              </a:rPr>
              <a:t>Custodio</a:t>
            </a:r>
            <a:r>
              <a:rPr lang="en-US" sz="1400" i="1" dirty="0">
                <a:solidFill>
                  <a:schemeClr val="tx1"/>
                </a:solidFill>
              </a:rPr>
              <a:t> J, et al. 25th CROI; Boston, MA; 2018. </a:t>
            </a:r>
            <a:r>
              <a:rPr lang="en-US" sz="1400" i="1" dirty="0" err="1">
                <a:solidFill>
                  <a:schemeClr val="tx1"/>
                </a:solidFill>
              </a:rPr>
              <a:t>Abst</a:t>
            </a:r>
            <a:r>
              <a:rPr lang="en-US" sz="1400" i="1" dirty="0">
                <a:solidFill>
                  <a:schemeClr val="tx1"/>
                </a:solidFill>
              </a:rPr>
              <a:t>. 34</a:t>
            </a:r>
            <a:endParaRPr lang="fr-FR" sz="1400" dirty="0">
              <a:solidFill>
                <a:schemeClr val="tx1"/>
              </a:solidFill>
            </a:endParaRPr>
          </a:p>
        </p:txBody>
      </p:sp>
      <p:graphicFrame>
        <p:nvGraphicFramePr>
          <p:cNvPr id="16" name="Chart 10">
            <a:extLst>
              <a:ext uri="{FF2B5EF4-FFF2-40B4-BE49-F238E27FC236}">
                <a16:creationId xmlns="" xmlns:a16="http://schemas.microsoft.com/office/drawing/2014/main" id="{A7952102-D658-4D0C-A154-50DB7B838E5B}"/>
              </a:ext>
            </a:extLst>
          </p:cNvPr>
          <p:cNvGraphicFramePr>
            <a:graphicFrameLocks/>
          </p:cNvGraphicFramePr>
          <p:nvPr>
            <p:extLst>
              <p:ext uri="{D42A27DB-BD31-4B8C-83A1-F6EECF244321}">
                <p14:modId xmlns:p14="http://schemas.microsoft.com/office/powerpoint/2010/main" val="2669012988"/>
              </p:ext>
            </p:extLst>
          </p:nvPr>
        </p:nvGraphicFramePr>
        <p:xfrm>
          <a:off x="4507536" y="2419412"/>
          <a:ext cx="4231485" cy="1969806"/>
        </p:xfrm>
        <a:graphic>
          <a:graphicData uri="http://schemas.openxmlformats.org/drawingml/2006/chart">
            <c:chart xmlns:c="http://schemas.openxmlformats.org/drawingml/2006/chart" xmlns:r="http://schemas.openxmlformats.org/officeDocument/2006/relationships" r:id="rId7"/>
          </a:graphicData>
        </a:graphic>
      </p:graphicFrame>
      <p:sp>
        <p:nvSpPr>
          <p:cNvPr id="3" name="CuadroTexto 2"/>
          <p:cNvSpPr txBox="1"/>
          <p:nvPr/>
        </p:nvSpPr>
        <p:spPr>
          <a:xfrm>
            <a:off x="5508414" y="4348070"/>
            <a:ext cx="821379" cy="523220"/>
          </a:xfrm>
          <a:prstGeom prst="rect">
            <a:avLst/>
          </a:prstGeom>
          <a:noFill/>
        </p:spPr>
        <p:txBody>
          <a:bodyPr wrap="none" rtlCol="0">
            <a:spAutoFit/>
          </a:bodyPr>
          <a:lstStyle/>
          <a:p>
            <a:r>
              <a:rPr lang="es-AR" sz="1400" dirty="0" err="1"/>
              <a:t>Virologic</a:t>
            </a:r>
            <a:endParaRPr lang="es-AR" sz="1400" dirty="0"/>
          </a:p>
          <a:p>
            <a:r>
              <a:rPr lang="es-AR" sz="1400" dirty="0" err="1"/>
              <a:t>success</a:t>
            </a:r>
            <a:endParaRPr lang="es-AR" sz="1400" dirty="0"/>
          </a:p>
        </p:txBody>
      </p:sp>
      <p:sp>
        <p:nvSpPr>
          <p:cNvPr id="18" name="CuadroTexto 17"/>
          <p:cNvSpPr txBox="1"/>
          <p:nvPr/>
        </p:nvSpPr>
        <p:spPr>
          <a:xfrm>
            <a:off x="6365259" y="4373216"/>
            <a:ext cx="1213025" cy="523220"/>
          </a:xfrm>
          <a:prstGeom prst="rect">
            <a:avLst/>
          </a:prstGeom>
          <a:noFill/>
        </p:spPr>
        <p:txBody>
          <a:bodyPr wrap="none" rtlCol="0">
            <a:spAutoFit/>
          </a:bodyPr>
          <a:lstStyle/>
          <a:p>
            <a:pPr algn="ctr"/>
            <a:r>
              <a:rPr lang="es-AR" sz="1400" dirty="0" err="1"/>
              <a:t>Virologic</a:t>
            </a:r>
            <a:endParaRPr lang="es-AR" sz="1400" dirty="0"/>
          </a:p>
          <a:p>
            <a:pPr algn="ctr"/>
            <a:r>
              <a:rPr lang="es-AR" sz="1400" dirty="0"/>
              <a:t> non response</a:t>
            </a:r>
          </a:p>
        </p:txBody>
      </p:sp>
      <p:sp>
        <p:nvSpPr>
          <p:cNvPr id="19" name="CuadroTexto 18"/>
          <p:cNvSpPr txBox="1"/>
          <p:nvPr/>
        </p:nvSpPr>
        <p:spPr>
          <a:xfrm>
            <a:off x="7597816" y="4389218"/>
            <a:ext cx="1057085" cy="523220"/>
          </a:xfrm>
          <a:prstGeom prst="rect">
            <a:avLst/>
          </a:prstGeom>
          <a:noFill/>
        </p:spPr>
        <p:txBody>
          <a:bodyPr wrap="square" rtlCol="0">
            <a:spAutoFit/>
          </a:bodyPr>
          <a:lstStyle/>
          <a:p>
            <a:pPr algn="ctr"/>
            <a:r>
              <a:rPr lang="es-AR" sz="1400" dirty="0"/>
              <a:t>No </a:t>
            </a:r>
            <a:r>
              <a:rPr lang="es-AR" sz="1400" dirty="0" err="1"/>
              <a:t>virologic</a:t>
            </a:r>
            <a:endParaRPr lang="es-AR" sz="1400" dirty="0"/>
          </a:p>
          <a:p>
            <a:pPr algn="ctr"/>
            <a:r>
              <a:rPr lang="es-AR" sz="1400" dirty="0"/>
              <a:t>data</a:t>
            </a:r>
          </a:p>
        </p:txBody>
      </p:sp>
      <p:pic>
        <p:nvPicPr>
          <p:cNvPr id="20" name="Picture 3" descr="HUESPED_template_ppt_V2-03.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5141" y="6138393"/>
            <a:ext cx="3147003" cy="609885"/>
          </a:xfrm>
          <a:prstGeom prst="rect">
            <a:avLst/>
          </a:prstGeom>
        </p:spPr>
      </p:pic>
      <p:sp>
        <p:nvSpPr>
          <p:cNvPr id="22" name="CuadroTexto 21"/>
          <p:cNvSpPr txBox="1"/>
          <p:nvPr/>
        </p:nvSpPr>
        <p:spPr>
          <a:xfrm>
            <a:off x="250251" y="424808"/>
            <a:ext cx="1684876" cy="407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000" b="1" dirty="0" smtClean="0"/>
              <a:t>TB</a:t>
            </a:r>
            <a:endParaRPr lang="es-AR" sz="2000" b="1" dirty="0"/>
          </a:p>
        </p:txBody>
      </p:sp>
      <p:sp>
        <p:nvSpPr>
          <p:cNvPr id="2" name="CuadroTexto 1"/>
          <p:cNvSpPr txBox="1"/>
          <p:nvPr/>
        </p:nvSpPr>
        <p:spPr>
          <a:xfrm>
            <a:off x="6524625" y="2419412"/>
            <a:ext cx="1127616" cy="646331"/>
          </a:xfrm>
          <a:prstGeom prst="rect">
            <a:avLst/>
          </a:prstGeom>
          <a:noFill/>
        </p:spPr>
        <p:txBody>
          <a:bodyPr wrap="none" rtlCol="0">
            <a:spAutoFit/>
          </a:bodyPr>
          <a:lstStyle/>
          <a:p>
            <a:r>
              <a:rPr lang="es-AR" dirty="0" smtClean="0"/>
              <a:t>N: DTG 69</a:t>
            </a:r>
          </a:p>
          <a:p>
            <a:r>
              <a:rPr lang="es-AR" dirty="0"/>
              <a:t> </a:t>
            </a:r>
            <a:r>
              <a:rPr lang="es-AR" dirty="0" smtClean="0"/>
              <a:t>    EFV 44</a:t>
            </a:r>
            <a:endParaRPr lang="es-AR" dirty="0"/>
          </a:p>
        </p:txBody>
      </p:sp>
    </p:spTree>
    <p:extLst>
      <p:ext uri="{BB962C8B-B14F-4D97-AF65-F5344CB8AC3E}">
        <p14:creationId xmlns:p14="http://schemas.microsoft.com/office/powerpoint/2010/main" val="648318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970894" y="359010"/>
            <a:ext cx="8229600" cy="857250"/>
          </a:xfrm>
        </p:spPr>
        <p:txBody>
          <a:bodyPr>
            <a:normAutofit/>
          </a:bodyPr>
          <a:lstStyle/>
          <a:p>
            <a:pPr algn="ctr"/>
            <a:r>
              <a:rPr lang="es-AR" sz="2800" b="1" dirty="0" err="1">
                <a:latin typeface="Calibri Light" panose="020F0302020204030204" pitchFamily="34" charset="0"/>
                <a:cs typeface="Calibri Light" panose="020F0302020204030204" pitchFamily="34" charset="0"/>
              </a:rPr>
              <a:t>InSTIs</a:t>
            </a:r>
            <a:r>
              <a:rPr lang="es-AR" sz="2800" b="1" dirty="0">
                <a:latin typeface="Calibri Light" panose="020F0302020204030204" pitchFamily="34" charset="0"/>
                <a:cs typeface="Calibri Light" panose="020F0302020204030204" pitchFamily="34" charset="0"/>
              </a:rPr>
              <a:t> and TB: </a:t>
            </a:r>
            <a:r>
              <a:rPr lang="es-AR" sz="2800" b="1" dirty="0" err="1">
                <a:latin typeface="Calibri Light" panose="020F0302020204030204" pitchFamily="34" charset="0"/>
                <a:cs typeface="Calibri Light" panose="020F0302020204030204" pitchFamily="34" charset="0"/>
              </a:rPr>
              <a:t>Research</a:t>
            </a:r>
            <a:r>
              <a:rPr lang="es-AR" sz="2800" b="1" dirty="0">
                <a:latin typeface="Calibri Light" panose="020F0302020204030204" pitchFamily="34" charset="0"/>
                <a:cs typeface="Calibri Light" panose="020F0302020204030204" pitchFamily="34" charset="0"/>
              </a:rPr>
              <a:t> </a:t>
            </a:r>
            <a:r>
              <a:rPr lang="es-AR" sz="2800" b="1" dirty="0" err="1">
                <a:latin typeface="Calibri Light" panose="020F0302020204030204" pitchFamily="34" charset="0"/>
                <a:cs typeface="Calibri Light" panose="020F0302020204030204" pitchFamily="34" charset="0"/>
              </a:rPr>
              <a:t>questions</a:t>
            </a:r>
            <a:endParaRPr lang="es-AR" sz="2800" b="1" dirty="0">
              <a:latin typeface="Calibri Light" panose="020F0302020204030204" pitchFamily="34" charset="0"/>
              <a:cs typeface="Calibri Light" panose="020F0302020204030204" pitchFamily="34" charset="0"/>
            </a:endParaRPr>
          </a:p>
        </p:txBody>
      </p:sp>
      <p:sp>
        <p:nvSpPr>
          <p:cNvPr id="3" name="Marcador de contenido 2"/>
          <p:cNvSpPr>
            <a:spLocks noGrp="1"/>
          </p:cNvSpPr>
          <p:nvPr>
            <p:ph idx="1"/>
          </p:nvPr>
        </p:nvSpPr>
        <p:spPr>
          <a:xfrm>
            <a:off x="561975" y="1406525"/>
            <a:ext cx="7886700" cy="4351338"/>
          </a:xfrm>
        </p:spPr>
        <p:txBody>
          <a:bodyPr>
            <a:noAutofit/>
          </a:bodyPr>
          <a:lstStyle/>
          <a:p>
            <a:pPr>
              <a:lnSpc>
                <a:spcPct val="150000"/>
              </a:lnSpc>
            </a:pPr>
            <a:r>
              <a:rPr lang="es-AR" dirty="0" err="1" smtClean="0"/>
              <a:t>How</a:t>
            </a:r>
            <a:r>
              <a:rPr lang="es-AR" dirty="0" smtClean="0"/>
              <a:t> </a:t>
            </a:r>
            <a:r>
              <a:rPr lang="es-AR" dirty="0" err="1" smtClean="0"/>
              <a:t>would</a:t>
            </a:r>
            <a:r>
              <a:rPr lang="es-AR" dirty="0" smtClean="0"/>
              <a:t> </a:t>
            </a:r>
            <a:r>
              <a:rPr lang="es-AR" dirty="0" err="1" smtClean="0"/>
              <a:t>the</a:t>
            </a:r>
            <a:r>
              <a:rPr lang="es-AR" dirty="0" smtClean="0"/>
              <a:t> BID </a:t>
            </a:r>
            <a:r>
              <a:rPr lang="es-AR" dirty="0" err="1" smtClean="0"/>
              <a:t>dosing</a:t>
            </a:r>
            <a:r>
              <a:rPr lang="es-AR" dirty="0" smtClean="0"/>
              <a:t> of RAL </a:t>
            </a:r>
            <a:r>
              <a:rPr lang="es-AR" dirty="0" err="1" smtClean="0"/>
              <a:t>or</a:t>
            </a:r>
            <a:r>
              <a:rPr lang="es-AR" dirty="0" smtClean="0"/>
              <a:t> DTG </a:t>
            </a:r>
            <a:r>
              <a:rPr lang="es-AR" dirty="0" err="1" smtClean="0"/>
              <a:t>impact</a:t>
            </a:r>
            <a:r>
              <a:rPr lang="es-AR" dirty="0" smtClean="0"/>
              <a:t> </a:t>
            </a:r>
            <a:r>
              <a:rPr lang="es-AR" dirty="0" err="1" smtClean="0"/>
              <a:t>adherence</a:t>
            </a:r>
            <a:r>
              <a:rPr lang="es-AR" dirty="0"/>
              <a:t> </a:t>
            </a:r>
            <a:r>
              <a:rPr lang="es-AR" dirty="0" err="1"/>
              <a:t>on</a:t>
            </a:r>
            <a:r>
              <a:rPr lang="es-AR" dirty="0"/>
              <a:t> a STR </a:t>
            </a:r>
            <a:r>
              <a:rPr lang="es-AR" dirty="0" smtClean="0"/>
              <a:t>TB </a:t>
            </a:r>
            <a:r>
              <a:rPr lang="es-AR" dirty="0" err="1" smtClean="0"/>
              <a:t>regimen</a:t>
            </a:r>
            <a:r>
              <a:rPr lang="es-AR" dirty="0"/>
              <a:t>?</a:t>
            </a:r>
            <a:endParaRPr lang="es-AR" dirty="0" smtClean="0"/>
          </a:p>
          <a:p>
            <a:pPr>
              <a:lnSpc>
                <a:spcPct val="150000"/>
              </a:lnSpc>
            </a:pPr>
            <a:r>
              <a:rPr lang="es-AR" dirty="0" err="1" smtClean="0"/>
              <a:t>What</a:t>
            </a:r>
            <a:r>
              <a:rPr lang="es-AR" dirty="0" smtClean="0"/>
              <a:t> </a:t>
            </a:r>
            <a:r>
              <a:rPr lang="es-AR" dirty="0" err="1" smtClean="0"/>
              <a:t>about</a:t>
            </a:r>
            <a:r>
              <a:rPr lang="es-AR" dirty="0" smtClean="0"/>
              <a:t>  </a:t>
            </a:r>
            <a:r>
              <a:rPr lang="es-AR" dirty="0" err="1" smtClean="0"/>
              <a:t>DDIs</a:t>
            </a:r>
            <a:r>
              <a:rPr lang="es-AR" dirty="0" smtClean="0"/>
              <a:t> </a:t>
            </a:r>
            <a:r>
              <a:rPr lang="es-AR" dirty="0" err="1" smtClean="0"/>
              <a:t>with</a:t>
            </a:r>
            <a:r>
              <a:rPr lang="es-AR" dirty="0" smtClean="0"/>
              <a:t> MDR-TB  </a:t>
            </a:r>
            <a:r>
              <a:rPr lang="es-AR" dirty="0" err="1" smtClean="0"/>
              <a:t>drug</a:t>
            </a:r>
            <a:r>
              <a:rPr lang="es-AR" dirty="0" smtClean="0"/>
              <a:t> </a:t>
            </a:r>
            <a:r>
              <a:rPr lang="es-AR" dirty="0" err="1" smtClean="0"/>
              <a:t>regimens</a:t>
            </a:r>
            <a:r>
              <a:rPr lang="es-AR" dirty="0" smtClean="0"/>
              <a:t>? (</a:t>
            </a:r>
            <a:r>
              <a:rPr lang="es-AR" dirty="0" err="1" smtClean="0"/>
              <a:t>bedaquiline</a:t>
            </a:r>
            <a:r>
              <a:rPr lang="es-AR" dirty="0" smtClean="0"/>
              <a:t>, </a:t>
            </a:r>
            <a:r>
              <a:rPr lang="es-AR" dirty="0" err="1" smtClean="0"/>
              <a:t>linezolid</a:t>
            </a:r>
            <a:r>
              <a:rPr lang="es-AR" dirty="0" smtClean="0"/>
              <a:t>, </a:t>
            </a:r>
            <a:r>
              <a:rPr lang="es-AR" dirty="0" err="1" smtClean="0"/>
              <a:t>delaminid</a:t>
            </a:r>
            <a:r>
              <a:rPr lang="es-AR" dirty="0" smtClean="0"/>
              <a:t>, </a:t>
            </a:r>
            <a:r>
              <a:rPr lang="es-AR" dirty="0" err="1" smtClean="0"/>
              <a:t>clofazimine</a:t>
            </a:r>
            <a:r>
              <a:rPr lang="es-AR" dirty="0" smtClean="0"/>
              <a:t>, </a:t>
            </a:r>
            <a:r>
              <a:rPr lang="es-AR" dirty="0" err="1" smtClean="0"/>
              <a:t>moxifloxacin</a:t>
            </a:r>
            <a:r>
              <a:rPr lang="es-AR" dirty="0" smtClean="0"/>
              <a:t>)</a:t>
            </a:r>
          </a:p>
          <a:p>
            <a:pPr>
              <a:lnSpc>
                <a:spcPct val="150000"/>
              </a:lnSpc>
            </a:pPr>
            <a:r>
              <a:rPr lang="es-AR" dirty="0" err="1" smtClean="0"/>
              <a:t>Efficacy</a:t>
            </a:r>
            <a:r>
              <a:rPr lang="es-AR" dirty="0" smtClean="0"/>
              <a:t> of </a:t>
            </a:r>
            <a:r>
              <a:rPr lang="es-AR" dirty="0" err="1" smtClean="0"/>
              <a:t>Rifapentin-based</a:t>
            </a:r>
            <a:r>
              <a:rPr lang="es-AR" dirty="0" smtClean="0"/>
              <a:t> TB </a:t>
            </a:r>
            <a:r>
              <a:rPr lang="es-AR" dirty="0" err="1" smtClean="0"/>
              <a:t>prevention</a:t>
            </a:r>
            <a:r>
              <a:rPr lang="es-AR" dirty="0" smtClean="0"/>
              <a:t> </a:t>
            </a:r>
            <a:r>
              <a:rPr lang="es-AR" dirty="0" err="1" smtClean="0"/>
              <a:t>regimens</a:t>
            </a:r>
            <a:r>
              <a:rPr lang="es-AR" dirty="0" smtClean="0"/>
              <a:t> </a:t>
            </a:r>
            <a:r>
              <a:rPr lang="es-AR" dirty="0" err="1" smtClean="0"/>
              <a:t>when</a:t>
            </a:r>
            <a:r>
              <a:rPr lang="es-AR" dirty="0" smtClean="0"/>
              <a:t> </a:t>
            </a:r>
            <a:r>
              <a:rPr lang="es-AR" dirty="0" err="1" smtClean="0"/>
              <a:t>co-administred</a:t>
            </a:r>
            <a:r>
              <a:rPr lang="es-AR" dirty="0" smtClean="0"/>
              <a:t> </a:t>
            </a:r>
            <a:r>
              <a:rPr lang="es-AR" dirty="0" err="1" smtClean="0"/>
              <a:t>with</a:t>
            </a:r>
            <a:r>
              <a:rPr lang="es-AR" dirty="0" smtClean="0"/>
              <a:t> </a:t>
            </a:r>
            <a:r>
              <a:rPr lang="es-AR" dirty="0" err="1" smtClean="0"/>
              <a:t>InSTIs</a:t>
            </a:r>
            <a:r>
              <a:rPr lang="es-AR" dirty="0" smtClean="0"/>
              <a:t>? </a:t>
            </a:r>
          </a:p>
        </p:txBody>
      </p:sp>
      <p:pic>
        <p:nvPicPr>
          <p:cNvPr id="6" name="Picture 3" descr="HUESPED_template_ppt_V2-0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41" y="6138393"/>
            <a:ext cx="3147003" cy="609885"/>
          </a:xfrm>
          <a:prstGeom prst="rect">
            <a:avLst/>
          </a:prstGeom>
        </p:spPr>
      </p:pic>
      <p:sp>
        <p:nvSpPr>
          <p:cNvPr id="7" name="CuadroTexto 6"/>
          <p:cNvSpPr txBox="1"/>
          <p:nvPr/>
        </p:nvSpPr>
        <p:spPr>
          <a:xfrm>
            <a:off x="250251" y="424808"/>
            <a:ext cx="1684876" cy="407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000" b="1" dirty="0" smtClean="0"/>
              <a:t>TB</a:t>
            </a:r>
            <a:endParaRPr lang="es-AR" sz="2000" b="1" dirty="0"/>
          </a:p>
        </p:txBody>
      </p:sp>
    </p:spTree>
    <p:extLst>
      <p:ext uri="{BB962C8B-B14F-4D97-AF65-F5344CB8AC3E}">
        <p14:creationId xmlns:p14="http://schemas.microsoft.com/office/powerpoint/2010/main" val="1366911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022765" y="1900859"/>
          <a:ext cx="3997628" cy="28418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07654654"/>
              </p:ext>
            </p:extLst>
          </p:nvPr>
        </p:nvGraphicFramePr>
        <p:xfrm>
          <a:off x="2007693" y="4157022"/>
          <a:ext cx="4223200" cy="1589812"/>
        </p:xfrm>
        <a:graphic>
          <a:graphicData uri="http://schemas.openxmlformats.org/drawingml/2006/table">
            <a:tbl>
              <a:tblPr firstRow="1" bandRow="1">
                <a:tableStyleId>{7E9639D4-E3E2-4D34-9284-5A2195B3D0D7}</a:tableStyleId>
              </a:tblPr>
              <a:tblGrid>
                <a:gridCol w="1553937"/>
                <a:gridCol w="1342708"/>
                <a:gridCol w="1326555"/>
              </a:tblGrid>
              <a:tr h="452297">
                <a:tc>
                  <a:txBody>
                    <a:bodyPr/>
                    <a:lstStyle/>
                    <a:p>
                      <a:pPr algn="ctr"/>
                      <a:endParaRPr lang="en-US" sz="1100" b="0" dirty="0">
                        <a:solidFill>
                          <a:schemeClr val="tx1"/>
                        </a:solidFill>
                      </a:endParaRPr>
                    </a:p>
                  </a:txBody>
                  <a:tcPr marL="59570" marR="59570" marT="29786" marB="2978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100" b="1" dirty="0" smtClean="0">
                          <a:solidFill>
                            <a:schemeClr val="tx1"/>
                          </a:solidFill>
                        </a:rPr>
                        <a:t>DTG/TDF/FTC</a:t>
                      </a:r>
                    </a:p>
                    <a:p>
                      <a:pPr algn="ctr"/>
                      <a:r>
                        <a:rPr lang="en-US" sz="1100" b="0" dirty="0" smtClean="0">
                          <a:solidFill>
                            <a:schemeClr val="tx1"/>
                          </a:solidFill>
                        </a:rPr>
                        <a:t>(845)</a:t>
                      </a:r>
                      <a:endParaRPr lang="en-US" sz="1100" b="0" dirty="0">
                        <a:solidFill>
                          <a:schemeClr val="tx1"/>
                        </a:solidFill>
                      </a:endParaRPr>
                    </a:p>
                  </a:txBody>
                  <a:tcPr marL="59570" marR="59570" marT="29786" marB="2978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100" b="1" baseline="0" dirty="0" smtClean="0">
                          <a:solidFill>
                            <a:schemeClr val="tx1"/>
                          </a:solidFill>
                        </a:rPr>
                        <a:t>EFV/TDF/FTC</a:t>
                      </a:r>
                    </a:p>
                    <a:p>
                      <a:pPr algn="ctr"/>
                      <a:r>
                        <a:rPr lang="en-US" sz="1100" b="1" baseline="0" dirty="0" smtClean="0">
                          <a:solidFill>
                            <a:schemeClr val="tx1"/>
                          </a:solidFill>
                        </a:rPr>
                        <a:t> </a:t>
                      </a:r>
                      <a:r>
                        <a:rPr lang="en-US" sz="1100" b="0" baseline="0" dirty="0" smtClean="0">
                          <a:solidFill>
                            <a:schemeClr val="tx1"/>
                          </a:solidFill>
                        </a:rPr>
                        <a:t>(N=4593)</a:t>
                      </a:r>
                      <a:endParaRPr lang="en-US" sz="1100" b="0" dirty="0">
                        <a:solidFill>
                          <a:schemeClr val="tx1"/>
                        </a:solidFill>
                      </a:endParaRPr>
                    </a:p>
                  </a:txBody>
                  <a:tcPr marL="59570" marR="59570" marT="29786" marB="2978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09534">
                <a:tc>
                  <a:txBody>
                    <a:bodyPr/>
                    <a:lstStyle/>
                    <a:p>
                      <a:pPr algn="ctr"/>
                      <a:r>
                        <a:rPr lang="en-US" sz="1100" b="1" dirty="0" smtClean="0">
                          <a:solidFill>
                            <a:schemeClr val="tx1"/>
                          </a:solidFill>
                        </a:rPr>
                        <a:t>Any Adverse </a:t>
                      </a:r>
                      <a:br>
                        <a:rPr lang="en-US" sz="1100" b="1" dirty="0" smtClean="0">
                          <a:solidFill>
                            <a:schemeClr val="tx1"/>
                          </a:solidFill>
                        </a:rPr>
                      </a:br>
                      <a:r>
                        <a:rPr lang="en-US" sz="1100" b="1" dirty="0" smtClean="0">
                          <a:solidFill>
                            <a:schemeClr val="tx1"/>
                          </a:solidFill>
                        </a:rPr>
                        <a:t>Birth</a:t>
                      </a:r>
                      <a:r>
                        <a:rPr lang="en-US" sz="1100" b="1" baseline="0" dirty="0" smtClean="0">
                          <a:solidFill>
                            <a:schemeClr val="tx1"/>
                          </a:solidFill>
                        </a:rPr>
                        <a:t> </a:t>
                      </a:r>
                      <a:r>
                        <a:rPr lang="en-US" sz="1100" b="1" dirty="0" smtClean="0">
                          <a:solidFill>
                            <a:schemeClr val="tx1"/>
                          </a:solidFill>
                        </a:rPr>
                        <a:t>Outcome</a:t>
                      </a:r>
                    </a:p>
                    <a:p>
                      <a:pPr algn="ctr"/>
                      <a:r>
                        <a:rPr lang="en-US" sz="1100" b="0" dirty="0" err="1" smtClean="0">
                          <a:solidFill>
                            <a:schemeClr val="tx1"/>
                          </a:solidFill>
                        </a:rPr>
                        <a:t>aRR</a:t>
                      </a:r>
                      <a:r>
                        <a:rPr lang="en-US" sz="1100" b="0" dirty="0" smtClean="0">
                          <a:solidFill>
                            <a:schemeClr val="tx1"/>
                          </a:solidFill>
                        </a:rPr>
                        <a:t>*</a:t>
                      </a:r>
                      <a:r>
                        <a:rPr lang="en-US" sz="1100" b="0" baseline="0" dirty="0" smtClean="0">
                          <a:solidFill>
                            <a:schemeClr val="tx1"/>
                          </a:solidFill>
                        </a:rPr>
                        <a:t> (95% CI)</a:t>
                      </a:r>
                      <a:endParaRPr lang="en-US" sz="1100" b="0" dirty="0" smtClean="0">
                        <a:solidFill>
                          <a:schemeClr val="tx1"/>
                        </a:solidFill>
                      </a:endParaRPr>
                    </a:p>
                  </a:txBody>
                  <a:tcPr marL="59570" marR="59570" marT="29786" marB="2978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algn="ctr"/>
                      <a:r>
                        <a:rPr lang="en-US" sz="1100" b="1" dirty="0" smtClean="0">
                          <a:solidFill>
                            <a:schemeClr val="tx1"/>
                          </a:solidFill>
                        </a:rPr>
                        <a:t>1.0 (0.9,1.1)</a:t>
                      </a:r>
                      <a:endParaRPr lang="en-US" sz="1100" b="0" dirty="0">
                        <a:solidFill>
                          <a:schemeClr val="tx1"/>
                        </a:solidFill>
                      </a:endParaRPr>
                    </a:p>
                  </a:txBody>
                  <a:tcPr marL="59570" marR="59570" marT="29786" marB="2978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ref</a:t>
                      </a:r>
                      <a:endParaRPr lang="en-US" sz="1100" b="0" dirty="0" smtClean="0">
                        <a:solidFill>
                          <a:schemeClr val="tx1"/>
                        </a:solidFill>
                      </a:endParaRPr>
                    </a:p>
                  </a:txBody>
                  <a:tcPr marL="59570" marR="59570" marT="29786" marB="2978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solidFill>
                  </a:tcPr>
                </a:tc>
              </a:tr>
              <a:tr h="527981">
                <a:tc>
                  <a:txBody>
                    <a:bodyPr/>
                    <a:lstStyle/>
                    <a:p>
                      <a:pPr algn="ctr"/>
                      <a:r>
                        <a:rPr lang="en-US" sz="1100" b="1" dirty="0" smtClean="0">
                          <a:solidFill>
                            <a:schemeClr val="tx1"/>
                          </a:solidFill>
                        </a:rPr>
                        <a:t>Severe</a:t>
                      </a:r>
                      <a:r>
                        <a:rPr lang="en-US" sz="1100" b="1" baseline="0" dirty="0" smtClean="0">
                          <a:solidFill>
                            <a:schemeClr val="tx1"/>
                          </a:solidFill>
                        </a:rPr>
                        <a:t> Birth Outcome </a:t>
                      </a:r>
                    </a:p>
                    <a:p>
                      <a:pPr algn="ctr"/>
                      <a:r>
                        <a:rPr lang="en-US" sz="1100" b="0" baseline="0" dirty="0" err="1" smtClean="0">
                          <a:solidFill>
                            <a:schemeClr val="tx1"/>
                          </a:solidFill>
                        </a:rPr>
                        <a:t>aRR</a:t>
                      </a:r>
                      <a:r>
                        <a:rPr lang="en-US" sz="1100" b="0" baseline="0" dirty="0" smtClean="0">
                          <a:solidFill>
                            <a:schemeClr val="tx1"/>
                          </a:solidFill>
                        </a:rPr>
                        <a:t>* (95% CI)</a:t>
                      </a:r>
                      <a:endParaRPr lang="en-US" sz="1100" b="0" dirty="0" smtClean="0">
                        <a:solidFill>
                          <a:schemeClr val="tx1"/>
                        </a:solidFill>
                      </a:endParaRPr>
                    </a:p>
                  </a:txBody>
                  <a:tcPr marL="59570" marR="59570" marT="29786" marB="2978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1.0 (0.8,1.2)</a:t>
                      </a:r>
                      <a:endParaRPr lang="en-US" sz="1100" b="0" dirty="0" smtClean="0">
                        <a:solidFill>
                          <a:schemeClr val="tx1"/>
                        </a:solidFill>
                      </a:endParaRPr>
                    </a:p>
                  </a:txBody>
                  <a:tcPr marL="59570" marR="59570" marT="29786" marB="2978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ref</a:t>
                      </a:r>
                      <a:endParaRPr lang="en-US" sz="1100" b="0" dirty="0" smtClean="0">
                        <a:solidFill>
                          <a:schemeClr val="tx1"/>
                        </a:solidFill>
                      </a:endParaRPr>
                    </a:p>
                  </a:txBody>
                  <a:tcPr marL="59570" marR="59570" marT="29786" marB="2978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75000"/>
                      </a:schemeClr>
                    </a:solidFill>
                  </a:tcPr>
                </a:tc>
              </a:tr>
            </a:tbl>
          </a:graphicData>
        </a:graphic>
      </p:graphicFrame>
      <p:sp>
        <p:nvSpPr>
          <p:cNvPr id="3" name="TextBox 2"/>
          <p:cNvSpPr txBox="1"/>
          <p:nvPr/>
        </p:nvSpPr>
        <p:spPr>
          <a:xfrm>
            <a:off x="1862687" y="5746835"/>
            <a:ext cx="4614316" cy="276999"/>
          </a:xfrm>
          <a:prstGeom prst="rect">
            <a:avLst/>
          </a:prstGeom>
          <a:noFill/>
        </p:spPr>
        <p:txBody>
          <a:bodyPr wrap="square" rtlCol="0">
            <a:spAutoFit/>
          </a:bodyPr>
          <a:lstStyle/>
          <a:p>
            <a:pPr defTabSz="342900"/>
            <a:r>
              <a:rPr lang="en-US" sz="1200" dirty="0">
                <a:solidFill>
                  <a:srgbClr val="1B3861"/>
                </a:solidFill>
              </a:rPr>
              <a:t>*Models adjusted for maternal age, educational attainment and </a:t>
            </a:r>
            <a:r>
              <a:rPr lang="en-US" sz="1200" dirty="0" err="1">
                <a:solidFill>
                  <a:srgbClr val="1B3861"/>
                </a:solidFill>
              </a:rPr>
              <a:t>gravida</a:t>
            </a:r>
            <a:endParaRPr lang="en-US" sz="1200" dirty="0">
              <a:solidFill>
                <a:srgbClr val="1B3861"/>
              </a:solidFill>
            </a:endParaRPr>
          </a:p>
        </p:txBody>
      </p:sp>
      <p:sp>
        <p:nvSpPr>
          <p:cNvPr id="11" name="TextBox 10"/>
          <p:cNvSpPr txBox="1"/>
          <p:nvPr/>
        </p:nvSpPr>
        <p:spPr>
          <a:xfrm>
            <a:off x="2456538" y="3089269"/>
            <a:ext cx="930149" cy="1015663"/>
          </a:xfrm>
          <a:prstGeom prst="rect">
            <a:avLst/>
          </a:prstGeom>
          <a:noFill/>
        </p:spPr>
        <p:txBody>
          <a:bodyPr wrap="square" rtlCol="0">
            <a:spAutoFit/>
          </a:bodyPr>
          <a:lstStyle/>
          <a:p>
            <a:pPr defTabSz="342900"/>
            <a:r>
              <a:rPr lang="en-US" sz="900" dirty="0">
                <a:solidFill>
                  <a:srgbClr val="1B3861"/>
                </a:solidFill>
              </a:rPr>
              <a:t>Any adverse</a:t>
            </a:r>
          </a:p>
          <a:p>
            <a:pPr defTabSz="342900"/>
            <a:r>
              <a:rPr lang="en-US" sz="900" dirty="0">
                <a:solidFill>
                  <a:srgbClr val="1B3861"/>
                </a:solidFill>
              </a:rPr>
              <a:t>birth outcome </a:t>
            </a:r>
          </a:p>
          <a:p>
            <a:pPr defTabSz="342900"/>
            <a:endParaRPr lang="en-US" sz="600" dirty="0">
              <a:solidFill>
                <a:srgbClr val="1B3861">
                  <a:lumMod val="20000"/>
                  <a:lumOff val="80000"/>
                </a:srgbClr>
              </a:solidFill>
            </a:endParaRPr>
          </a:p>
          <a:p>
            <a:pPr defTabSz="342900"/>
            <a:endParaRPr lang="en-US" sz="600" dirty="0">
              <a:solidFill>
                <a:srgbClr val="1B3861">
                  <a:lumMod val="20000"/>
                  <a:lumOff val="80000"/>
                </a:srgbClr>
              </a:solidFill>
            </a:endParaRPr>
          </a:p>
          <a:p>
            <a:pPr defTabSz="342900"/>
            <a:endParaRPr lang="en-US" sz="600" dirty="0">
              <a:solidFill>
                <a:srgbClr val="1B3861">
                  <a:lumMod val="20000"/>
                  <a:lumOff val="80000"/>
                </a:srgbClr>
              </a:solidFill>
            </a:endParaRPr>
          </a:p>
          <a:p>
            <a:pPr defTabSz="342900"/>
            <a:endParaRPr lang="en-US" sz="600" dirty="0">
              <a:solidFill>
                <a:srgbClr val="1B3861">
                  <a:lumMod val="20000"/>
                  <a:lumOff val="80000"/>
                </a:srgbClr>
              </a:solidFill>
            </a:endParaRPr>
          </a:p>
          <a:p>
            <a:pPr defTabSz="342900"/>
            <a:r>
              <a:rPr lang="en-US" sz="900" dirty="0">
                <a:solidFill>
                  <a:srgbClr val="1B3861"/>
                </a:solidFill>
              </a:rPr>
              <a:t>Severe adverse birth outcome</a:t>
            </a:r>
          </a:p>
        </p:txBody>
      </p:sp>
      <p:cxnSp>
        <p:nvCxnSpPr>
          <p:cNvPr id="12" name="Straight Arrow Connector 11"/>
          <p:cNvCxnSpPr/>
          <p:nvPr/>
        </p:nvCxnSpPr>
        <p:spPr>
          <a:xfrm>
            <a:off x="3303644" y="3272062"/>
            <a:ext cx="26334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303644" y="3887791"/>
            <a:ext cx="26334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ángulo 13"/>
          <p:cNvSpPr/>
          <p:nvPr/>
        </p:nvSpPr>
        <p:spPr>
          <a:xfrm>
            <a:off x="283185" y="2286704"/>
            <a:ext cx="3103501" cy="646331"/>
          </a:xfrm>
          <a:prstGeom prst="rect">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defTabSz="342900"/>
            <a:r>
              <a:rPr lang="en-US" sz="1200" b="1" dirty="0">
                <a:solidFill>
                  <a:srgbClr val="1B3861"/>
                </a:solidFill>
              </a:rPr>
              <a:t>Small number of first trimester ART exposures </a:t>
            </a:r>
          </a:p>
          <a:p>
            <a:pPr lvl="1" defTabSz="342900"/>
            <a:r>
              <a:rPr lang="en-US" sz="1200" b="1" dirty="0">
                <a:solidFill>
                  <a:srgbClr val="0C5986"/>
                </a:solidFill>
              </a:rPr>
              <a:t>280 DTG/TDF/FTC</a:t>
            </a:r>
          </a:p>
          <a:p>
            <a:pPr lvl="1" defTabSz="342900"/>
            <a:r>
              <a:rPr lang="en-US" sz="1200" b="1" dirty="0">
                <a:solidFill>
                  <a:srgbClr val="0C5986"/>
                </a:solidFill>
              </a:rPr>
              <a:t>395 EFV/TDF/FTC</a:t>
            </a:r>
          </a:p>
        </p:txBody>
      </p:sp>
      <p:sp>
        <p:nvSpPr>
          <p:cNvPr id="15" name="CuadroTexto 14"/>
          <p:cNvSpPr txBox="1"/>
          <p:nvPr/>
        </p:nvSpPr>
        <p:spPr>
          <a:xfrm>
            <a:off x="7762660" y="5828813"/>
            <a:ext cx="1079142" cy="461665"/>
          </a:xfrm>
          <a:prstGeom prst="rect">
            <a:avLst/>
          </a:prstGeom>
          <a:noFill/>
        </p:spPr>
        <p:txBody>
          <a:bodyPr wrap="none" rtlCol="0">
            <a:spAutoFit/>
          </a:bodyPr>
          <a:lstStyle/>
          <a:p>
            <a:pPr algn="r"/>
            <a:r>
              <a:rPr lang="es-AR" sz="800" i="1" dirty="0" err="1">
                <a:solidFill>
                  <a:prstClr val="black"/>
                </a:solidFill>
              </a:rPr>
              <a:t>Zash</a:t>
            </a:r>
            <a:r>
              <a:rPr lang="es-AR" sz="800" i="1" dirty="0">
                <a:solidFill>
                  <a:prstClr val="black"/>
                </a:solidFill>
              </a:rPr>
              <a:t> R:</a:t>
            </a:r>
          </a:p>
          <a:p>
            <a:pPr algn="r"/>
            <a:r>
              <a:rPr lang="es-AR" sz="800" i="1" dirty="0">
                <a:solidFill>
                  <a:prstClr val="black"/>
                </a:solidFill>
              </a:rPr>
              <a:t>IAS 2017</a:t>
            </a:r>
          </a:p>
          <a:p>
            <a:pPr algn="r"/>
            <a:r>
              <a:rPr lang="es-AR" sz="800" i="1" dirty="0">
                <a:solidFill>
                  <a:prstClr val="black"/>
                </a:solidFill>
              </a:rPr>
              <a:t>Abstr:MOAX0202LB 2</a:t>
            </a:r>
          </a:p>
        </p:txBody>
      </p:sp>
      <p:pic>
        <p:nvPicPr>
          <p:cNvPr id="6" name="Imagen 5"/>
          <p:cNvPicPr>
            <a:picLocks noChangeAspect="1"/>
          </p:cNvPicPr>
          <p:nvPr/>
        </p:nvPicPr>
        <p:blipFill>
          <a:blip r:embed="rId4"/>
          <a:stretch>
            <a:fillRect/>
          </a:stretch>
        </p:blipFill>
        <p:spPr>
          <a:xfrm>
            <a:off x="2009222" y="1081543"/>
            <a:ext cx="5056839" cy="744140"/>
          </a:xfrm>
          <a:prstGeom prst="rect">
            <a:avLst/>
          </a:prstGeom>
          <a:effectLst>
            <a:outerShdw blurRad="63500" sx="102000" sy="102000" algn="ctr" rotWithShape="0">
              <a:prstClr val="black">
                <a:alpha val="40000"/>
              </a:prstClr>
            </a:outerShdw>
          </a:effectLst>
        </p:spPr>
      </p:pic>
      <p:pic>
        <p:nvPicPr>
          <p:cNvPr id="7" name="Imagen 6"/>
          <p:cNvPicPr>
            <a:picLocks noChangeAspect="1"/>
          </p:cNvPicPr>
          <p:nvPr/>
        </p:nvPicPr>
        <p:blipFill>
          <a:blip r:embed="rId5"/>
          <a:stretch>
            <a:fillRect/>
          </a:stretch>
        </p:blipFill>
        <p:spPr>
          <a:xfrm>
            <a:off x="6649637" y="6348702"/>
            <a:ext cx="2238751" cy="241478"/>
          </a:xfrm>
          <a:prstGeom prst="rect">
            <a:avLst/>
          </a:prstGeom>
        </p:spPr>
      </p:pic>
      <p:pic>
        <p:nvPicPr>
          <p:cNvPr id="18" name="Picture 3" descr="HUESPED_template_ppt_V2-03.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645" y="6048104"/>
            <a:ext cx="3147003" cy="609885"/>
          </a:xfrm>
          <a:prstGeom prst="rect">
            <a:avLst/>
          </a:prstGeom>
        </p:spPr>
      </p:pic>
      <p:sp>
        <p:nvSpPr>
          <p:cNvPr id="19" name="CuadroTexto 18"/>
          <p:cNvSpPr txBox="1"/>
          <p:nvPr/>
        </p:nvSpPr>
        <p:spPr>
          <a:xfrm>
            <a:off x="375754" y="334519"/>
            <a:ext cx="2080783"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000" b="1" dirty="0" smtClean="0"/>
              <a:t>PW &amp; </a:t>
            </a:r>
            <a:r>
              <a:rPr lang="es-AR" sz="2000" b="1" dirty="0" err="1" smtClean="0"/>
              <a:t>children</a:t>
            </a:r>
            <a:endParaRPr lang="es-AR" sz="2000" b="1" dirty="0"/>
          </a:p>
        </p:txBody>
      </p:sp>
    </p:spTree>
    <p:extLst>
      <p:ext uri="{BB962C8B-B14F-4D97-AF65-F5344CB8AC3E}">
        <p14:creationId xmlns:p14="http://schemas.microsoft.com/office/powerpoint/2010/main" val="345574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0" fill="hold"/>
                                        <p:tgtEl>
                                          <p:spTgt spid="14"/>
                                        </p:tgtEl>
                                        <p:attrNameLst>
                                          <p:attrName>ppt_x</p:attrName>
                                        </p:attrNameLst>
                                      </p:cBhvr>
                                      <p:tavLst>
                                        <p:tav tm="0">
                                          <p:val>
                                            <p:strVal val="0-#ppt_w/2"/>
                                          </p:val>
                                        </p:tav>
                                        <p:tav tm="100000">
                                          <p:val>
                                            <p:strVal val="#ppt_x"/>
                                          </p:val>
                                        </p:tav>
                                      </p:tavLst>
                                    </p:anim>
                                    <p:anim calcmode="lin" valueType="num">
                                      <p:cBhvr additive="base">
                                        <p:cTn id="8" dur="3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50081" y="1161218"/>
            <a:ext cx="7886700" cy="994172"/>
          </a:xfrm>
        </p:spPr>
        <p:txBody>
          <a:bodyPr>
            <a:normAutofit/>
          </a:bodyPr>
          <a:lstStyle/>
          <a:p>
            <a:pPr algn="ctr"/>
            <a:r>
              <a:rPr lang="en-GB" sz="2400" b="1" dirty="0" err="1"/>
              <a:t>InSTIs</a:t>
            </a:r>
            <a:r>
              <a:rPr lang="en-GB" sz="2400" b="1" dirty="0"/>
              <a:t> use in pregnancy</a:t>
            </a:r>
          </a:p>
        </p:txBody>
      </p:sp>
      <p:sp>
        <p:nvSpPr>
          <p:cNvPr id="9" name="Rectangle: Rounded Corners 8"/>
          <p:cNvSpPr/>
          <p:nvPr/>
        </p:nvSpPr>
        <p:spPr>
          <a:xfrm>
            <a:off x="726336" y="2155390"/>
            <a:ext cx="7415213"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defTabSz="342900">
              <a:lnSpc>
                <a:spcPct val="150000"/>
              </a:lnSpc>
              <a:buFont typeface="Arial" panose="020B0604020202020204" pitchFamily="34" charset="0"/>
              <a:buChar char="•"/>
              <a:defRPr/>
            </a:pPr>
            <a:r>
              <a:rPr lang="en-GB" sz="2000" dirty="0">
                <a:solidFill>
                  <a:prstClr val="black"/>
                </a:solidFill>
              </a:rPr>
              <a:t>RAL is recommended as </a:t>
            </a:r>
            <a:r>
              <a:rPr lang="en-GB" sz="2000" b="1" dirty="0">
                <a:solidFill>
                  <a:prstClr val="black"/>
                </a:solidFill>
              </a:rPr>
              <a:t>preferred</a:t>
            </a:r>
            <a:r>
              <a:rPr lang="en-GB" sz="2000" dirty="0">
                <a:solidFill>
                  <a:prstClr val="black"/>
                </a:solidFill>
              </a:rPr>
              <a:t> agent </a:t>
            </a:r>
            <a:endParaRPr lang="en-GB" sz="2000" baseline="30000" dirty="0">
              <a:solidFill>
                <a:prstClr val="black"/>
              </a:solidFill>
            </a:endParaRPr>
          </a:p>
        </p:txBody>
      </p:sp>
      <p:sp>
        <p:nvSpPr>
          <p:cNvPr id="10" name="Rectangle: Rounded Corners 9"/>
          <p:cNvSpPr/>
          <p:nvPr/>
        </p:nvSpPr>
        <p:spPr>
          <a:xfrm>
            <a:off x="726336" y="2382288"/>
            <a:ext cx="7957474" cy="881743"/>
          </a:xfrm>
          <a:prstGeom prst="roundRect">
            <a:avLst>
              <a:gd name="adj" fmla="val 9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defTabSz="342900">
              <a:lnSpc>
                <a:spcPct val="150000"/>
              </a:lnSpc>
              <a:buFont typeface="Arial" panose="020B0604020202020204" pitchFamily="34" charset="0"/>
              <a:buChar char="•"/>
              <a:defRPr/>
            </a:pPr>
            <a:r>
              <a:rPr lang="en-GB" sz="2000" dirty="0">
                <a:solidFill>
                  <a:prstClr val="black"/>
                </a:solidFill>
              </a:rPr>
              <a:t>EVG (either as EVG/c/FTC/TDF or EVG/c/FTC/TAF) is </a:t>
            </a:r>
            <a:r>
              <a:rPr lang="en-GB" sz="2000" b="1" dirty="0">
                <a:solidFill>
                  <a:prstClr val="black"/>
                </a:solidFill>
              </a:rPr>
              <a:t>not recommended</a:t>
            </a:r>
            <a:endParaRPr lang="en-GB" sz="1600" b="1" dirty="0">
              <a:solidFill>
                <a:prstClr val="black"/>
              </a:solidFill>
            </a:endParaRPr>
          </a:p>
        </p:txBody>
      </p:sp>
      <p:sp>
        <p:nvSpPr>
          <p:cNvPr id="11" name="Rectangle: Rounded Corners 10"/>
          <p:cNvSpPr/>
          <p:nvPr/>
        </p:nvSpPr>
        <p:spPr>
          <a:xfrm>
            <a:off x="726336" y="2659542"/>
            <a:ext cx="7415213" cy="997991"/>
          </a:xfrm>
          <a:prstGeom prst="roundRect">
            <a:avLst>
              <a:gd name="adj" fmla="val 842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defTabSz="342900">
              <a:lnSpc>
                <a:spcPct val="150000"/>
              </a:lnSpc>
              <a:buFont typeface="Arial" panose="020B0604020202020204" pitchFamily="34" charset="0"/>
              <a:buChar char="•"/>
              <a:defRPr/>
            </a:pPr>
            <a:r>
              <a:rPr lang="en-GB" sz="2000" dirty="0" smtClean="0">
                <a:solidFill>
                  <a:prstClr val="black"/>
                </a:solidFill>
              </a:rPr>
              <a:t>DTG  is considered as </a:t>
            </a:r>
            <a:r>
              <a:rPr lang="en-GB" sz="2000" b="1" dirty="0">
                <a:solidFill>
                  <a:prstClr val="black"/>
                </a:solidFill>
              </a:rPr>
              <a:t>alternative</a:t>
            </a:r>
            <a:r>
              <a:rPr lang="en-GB" sz="2000" dirty="0">
                <a:solidFill>
                  <a:prstClr val="black"/>
                </a:solidFill>
              </a:rPr>
              <a:t> agent</a:t>
            </a:r>
            <a:endParaRPr lang="en-GB" sz="2000" baseline="30000" dirty="0">
              <a:solidFill>
                <a:prstClr val="black"/>
              </a:solidFill>
            </a:endParaRPr>
          </a:p>
        </p:txBody>
      </p:sp>
      <p:sp>
        <p:nvSpPr>
          <p:cNvPr id="12" name="Rectangle: Rounded Corners 11"/>
          <p:cNvSpPr/>
          <p:nvPr/>
        </p:nvSpPr>
        <p:spPr>
          <a:xfrm>
            <a:off x="726336" y="3276253"/>
            <a:ext cx="7415213"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nSpc>
                <a:spcPct val="150000"/>
              </a:lnSpc>
              <a:buFont typeface="Arial" panose="020B0604020202020204" pitchFamily="34" charset="0"/>
              <a:buChar char="•"/>
              <a:defRPr/>
            </a:pPr>
            <a:r>
              <a:rPr lang="en-GB" sz="2000" dirty="0">
                <a:solidFill>
                  <a:prstClr val="black"/>
                </a:solidFill>
              </a:rPr>
              <a:t>BIC: </a:t>
            </a:r>
            <a:r>
              <a:rPr lang="en-GB" sz="2000" b="1" dirty="0">
                <a:solidFill>
                  <a:prstClr val="black"/>
                </a:solidFill>
              </a:rPr>
              <a:t>No data </a:t>
            </a:r>
            <a:r>
              <a:rPr lang="en-GB" sz="2000" dirty="0">
                <a:solidFill>
                  <a:prstClr val="black"/>
                </a:solidFill>
              </a:rPr>
              <a:t>available regarding use of BIC in pregnancy</a:t>
            </a:r>
            <a:endParaRPr lang="en-GB" sz="2000" baseline="30000" dirty="0">
              <a:solidFill>
                <a:prstClr val="black"/>
              </a:solidFill>
            </a:endParaRPr>
          </a:p>
        </p:txBody>
      </p:sp>
      <p:pic>
        <p:nvPicPr>
          <p:cNvPr id="13" name="Imagen 12"/>
          <p:cNvPicPr>
            <a:picLocks noChangeAspect="1"/>
          </p:cNvPicPr>
          <p:nvPr/>
        </p:nvPicPr>
        <p:blipFill>
          <a:blip r:embed="rId3"/>
          <a:stretch>
            <a:fillRect/>
          </a:stretch>
        </p:blipFill>
        <p:spPr>
          <a:xfrm>
            <a:off x="439467" y="5338064"/>
            <a:ext cx="7300172" cy="351956"/>
          </a:xfrm>
          <a:prstGeom prst="rect">
            <a:avLst/>
          </a:prstGeom>
        </p:spPr>
      </p:pic>
      <p:pic>
        <p:nvPicPr>
          <p:cNvPr id="14" name="Imagen 13"/>
          <p:cNvPicPr>
            <a:picLocks noChangeAspect="1"/>
          </p:cNvPicPr>
          <p:nvPr/>
        </p:nvPicPr>
        <p:blipFill>
          <a:blip r:embed="rId4"/>
          <a:stretch>
            <a:fillRect/>
          </a:stretch>
        </p:blipFill>
        <p:spPr>
          <a:xfrm>
            <a:off x="5029191" y="5574949"/>
            <a:ext cx="3654619" cy="116377"/>
          </a:xfrm>
          <a:prstGeom prst="rect">
            <a:avLst/>
          </a:prstGeom>
        </p:spPr>
      </p:pic>
      <p:pic>
        <p:nvPicPr>
          <p:cNvPr id="15" name="Imagen 14"/>
          <p:cNvPicPr>
            <a:picLocks noChangeAspect="1"/>
          </p:cNvPicPr>
          <p:nvPr/>
        </p:nvPicPr>
        <p:blipFill>
          <a:blip r:embed="rId5"/>
          <a:stretch>
            <a:fillRect/>
          </a:stretch>
        </p:blipFill>
        <p:spPr>
          <a:xfrm>
            <a:off x="7715251" y="1026871"/>
            <a:ext cx="1285875" cy="1468640"/>
          </a:xfrm>
          <a:prstGeom prst="rect">
            <a:avLst/>
          </a:prstGeom>
          <a:effectLst>
            <a:outerShdw blurRad="63500" sx="102000" sy="102000" algn="ctr" rotWithShape="0">
              <a:prstClr val="black">
                <a:alpha val="40000"/>
              </a:prstClr>
            </a:outerShdw>
          </a:effectLst>
        </p:spPr>
      </p:pic>
      <p:sp>
        <p:nvSpPr>
          <p:cNvPr id="2" name="Flecha abajo 1"/>
          <p:cNvSpPr/>
          <p:nvPr/>
        </p:nvSpPr>
        <p:spPr>
          <a:xfrm>
            <a:off x="7941749" y="4727210"/>
            <a:ext cx="595032" cy="685800"/>
          </a:xfrm>
          <a:prstGeom prst="down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pic>
        <p:nvPicPr>
          <p:cNvPr id="16" name="Picture 3" descr="HUESPED_template_ppt_V2-03.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141" y="6138393"/>
            <a:ext cx="3147003" cy="609885"/>
          </a:xfrm>
          <a:prstGeom prst="rect">
            <a:avLst/>
          </a:prstGeom>
        </p:spPr>
      </p:pic>
      <p:sp>
        <p:nvSpPr>
          <p:cNvPr id="17" name="CuadroTexto 16"/>
          <p:cNvSpPr txBox="1"/>
          <p:nvPr/>
        </p:nvSpPr>
        <p:spPr>
          <a:xfrm>
            <a:off x="250251" y="424808"/>
            <a:ext cx="2057014"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000" b="1" dirty="0" smtClean="0"/>
              <a:t>PW &amp; </a:t>
            </a:r>
            <a:r>
              <a:rPr lang="es-AR" sz="2000" b="1" dirty="0" err="1" smtClean="0"/>
              <a:t>children</a:t>
            </a:r>
            <a:endParaRPr lang="es-AR" sz="2000" b="1" dirty="0"/>
          </a:p>
        </p:txBody>
      </p:sp>
    </p:spTree>
    <p:extLst>
      <p:ext uri="{BB962C8B-B14F-4D97-AF65-F5344CB8AC3E}">
        <p14:creationId xmlns:p14="http://schemas.microsoft.com/office/powerpoint/2010/main" val="560808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2316" y="3363238"/>
            <a:ext cx="4343009" cy="2442943"/>
          </a:xfrm>
          <a:prstGeom prst="rect">
            <a:avLst/>
          </a:prstGeom>
          <a:effectLst>
            <a:outerShdw blurRad="63500" sx="102000" sy="102000" algn="ctr" rotWithShape="0">
              <a:prstClr val="black">
                <a:alpha val="40000"/>
              </a:prstClr>
            </a:outerShdw>
          </a:effec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36" y="707383"/>
            <a:ext cx="4487609" cy="2524280"/>
          </a:xfrm>
          <a:prstGeom prst="rect">
            <a:avLst/>
          </a:prstGeom>
          <a:effectLst>
            <a:outerShdw blurRad="63500" sx="102000" sy="102000" algn="ctr" rotWithShape="0">
              <a:prstClr val="black">
                <a:alpha val="40000"/>
              </a:prstClr>
            </a:outerShdw>
          </a:effectLst>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7247" y="707383"/>
            <a:ext cx="4476753" cy="2518174"/>
          </a:xfrm>
          <a:prstGeom prst="rect">
            <a:avLst/>
          </a:prstGeom>
          <a:effectLst>
            <a:innerShdw blurRad="114300">
              <a:prstClr val="black"/>
            </a:innerShdw>
          </a:effectLst>
        </p:spPr>
      </p:pic>
      <p:pic>
        <p:nvPicPr>
          <p:cNvPr id="8" name="Imagen 7"/>
          <p:cNvPicPr>
            <a:picLocks noChangeAspect="1"/>
          </p:cNvPicPr>
          <p:nvPr/>
        </p:nvPicPr>
        <p:blipFill>
          <a:blip r:embed="rId5"/>
          <a:stretch>
            <a:fillRect/>
          </a:stretch>
        </p:blipFill>
        <p:spPr>
          <a:xfrm>
            <a:off x="198522" y="3363235"/>
            <a:ext cx="4228094" cy="2442944"/>
          </a:xfrm>
          <a:prstGeom prst="rect">
            <a:avLst/>
          </a:prstGeom>
          <a:effectLst>
            <a:innerShdw blurRad="114300">
              <a:prstClr val="black"/>
            </a:innerShdw>
          </a:effectLst>
        </p:spPr>
      </p:pic>
      <p:pic>
        <p:nvPicPr>
          <p:cNvPr id="4098" name="Picture 2" descr="Resultado de imagen para wh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1160037"/>
            <a:ext cx="769016" cy="80643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7"/>
          <a:stretch>
            <a:fillRect/>
          </a:stretch>
        </p:blipFill>
        <p:spPr>
          <a:xfrm>
            <a:off x="2047648" y="3443509"/>
            <a:ext cx="2166413" cy="280500"/>
          </a:xfrm>
          <a:prstGeom prst="rect">
            <a:avLst/>
          </a:prstGeom>
        </p:spPr>
      </p:pic>
      <p:pic>
        <p:nvPicPr>
          <p:cNvPr id="6" name="Imagen 5"/>
          <p:cNvPicPr>
            <a:picLocks noChangeAspect="1"/>
          </p:cNvPicPr>
          <p:nvPr/>
        </p:nvPicPr>
        <p:blipFill>
          <a:blip r:embed="rId8"/>
          <a:stretch>
            <a:fillRect/>
          </a:stretch>
        </p:blipFill>
        <p:spPr>
          <a:xfrm>
            <a:off x="4917854" y="4079419"/>
            <a:ext cx="628706" cy="761228"/>
          </a:xfrm>
          <a:prstGeom prst="rect">
            <a:avLst/>
          </a:prstGeom>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7393" y="2234575"/>
            <a:ext cx="3350904" cy="1208934"/>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adroTexto 2"/>
          <p:cNvSpPr txBox="1"/>
          <p:nvPr/>
        </p:nvSpPr>
        <p:spPr>
          <a:xfrm>
            <a:off x="1607192" y="-26834"/>
            <a:ext cx="5768695" cy="707886"/>
          </a:xfrm>
          <a:prstGeom prst="rect">
            <a:avLst/>
          </a:prstGeom>
          <a:noFill/>
        </p:spPr>
        <p:txBody>
          <a:bodyPr wrap="none" rtlCol="0">
            <a:spAutoFit/>
          </a:bodyPr>
          <a:lstStyle/>
          <a:p>
            <a:r>
              <a:rPr lang="es-AR" sz="2000" b="1" dirty="0" err="1" smtClean="0">
                <a:latin typeface="+mj-lt"/>
              </a:rPr>
              <a:t>The</a:t>
            </a:r>
            <a:r>
              <a:rPr lang="es-AR" sz="2000" b="1" dirty="0" smtClean="0">
                <a:latin typeface="+mj-lt"/>
              </a:rPr>
              <a:t> safety </a:t>
            </a:r>
            <a:r>
              <a:rPr lang="es-AR" sz="2000" b="1" dirty="0" err="1" smtClean="0">
                <a:latin typeface="+mj-lt"/>
              </a:rPr>
              <a:t>signal</a:t>
            </a:r>
            <a:r>
              <a:rPr lang="es-AR" sz="2000" b="1" dirty="0" smtClean="0">
                <a:latin typeface="+mj-lt"/>
              </a:rPr>
              <a:t>: 4 cases of NTD </a:t>
            </a:r>
            <a:r>
              <a:rPr lang="es-AR" sz="2000" b="1" dirty="0" err="1" smtClean="0">
                <a:latin typeface="+mj-lt"/>
              </a:rPr>
              <a:t>reported</a:t>
            </a:r>
            <a:r>
              <a:rPr lang="es-AR" sz="2000" b="1" dirty="0" smtClean="0">
                <a:latin typeface="+mj-lt"/>
              </a:rPr>
              <a:t> in </a:t>
            </a:r>
            <a:r>
              <a:rPr lang="es-AR" sz="2000" b="1" dirty="0" err="1" smtClean="0">
                <a:latin typeface="+mj-lt"/>
              </a:rPr>
              <a:t>Botswana</a:t>
            </a:r>
            <a:r>
              <a:rPr lang="es-AR" sz="2000" b="1" dirty="0" smtClean="0">
                <a:latin typeface="+mj-lt"/>
              </a:rPr>
              <a:t> </a:t>
            </a:r>
          </a:p>
          <a:p>
            <a:pPr algn="ctr"/>
            <a:r>
              <a:rPr lang="es-AR" sz="2000" b="1" dirty="0" err="1" smtClean="0">
                <a:latin typeface="+mj-lt"/>
              </a:rPr>
              <a:t>out</a:t>
            </a:r>
            <a:r>
              <a:rPr lang="es-AR" sz="2000" b="1" dirty="0" smtClean="0">
                <a:latin typeface="+mj-lt"/>
              </a:rPr>
              <a:t> of 426 PC </a:t>
            </a:r>
            <a:r>
              <a:rPr lang="es-AR" sz="2000" b="1" dirty="0" err="1" smtClean="0">
                <a:latin typeface="+mj-lt"/>
              </a:rPr>
              <a:t>exposures</a:t>
            </a:r>
            <a:r>
              <a:rPr lang="es-AR" sz="2000" b="1" dirty="0" smtClean="0">
                <a:latin typeface="+mj-lt"/>
              </a:rPr>
              <a:t>*</a:t>
            </a:r>
            <a:endParaRPr lang="es-AR" sz="2000" b="1" dirty="0">
              <a:latin typeface="+mj-lt"/>
            </a:endParaRPr>
          </a:p>
        </p:txBody>
      </p:sp>
      <p:sp>
        <p:nvSpPr>
          <p:cNvPr id="9" name="CuadroTexto 8"/>
          <p:cNvSpPr txBox="1"/>
          <p:nvPr/>
        </p:nvSpPr>
        <p:spPr>
          <a:xfrm>
            <a:off x="3547311" y="6122532"/>
            <a:ext cx="5609934"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AR" dirty="0" smtClean="0"/>
              <a:t> *0.94% vs  0.12% in non-DTG </a:t>
            </a:r>
            <a:r>
              <a:rPr lang="es-AR" dirty="0" err="1" smtClean="0"/>
              <a:t>exposed</a:t>
            </a:r>
            <a:r>
              <a:rPr lang="es-AR" dirty="0" smtClean="0"/>
              <a:t> </a:t>
            </a:r>
            <a:r>
              <a:rPr lang="es-AR" dirty="0" err="1" smtClean="0"/>
              <a:t>newborns</a:t>
            </a:r>
            <a:endParaRPr lang="es-AR" dirty="0" smtClean="0"/>
          </a:p>
          <a:p>
            <a:r>
              <a:rPr lang="es-AR" dirty="0" smtClean="0"/>
              <a:t>**</a:t>
            </a:r>
            <a:r>
              <a:rPr lang="es-AR" dirty="0" err="1" smtClean="0"/>
              <a:t>Now</a:t>
            </a:r>
            <a:r>
              <a:rPr lang="es-AR" dirty="0" smtClean="0"/>
              <a:t> 4 cases </a:t>
            </a:r>
            <a:r>
              <a:rPr lang="es-AR" dirty="0" err="1" smtClean="0"/>
              <a:t>out</a:t>
            </a:r>
            <a:r>
              <a:rPr lang="es-AR" dirty="0" smtClean="0"/>
              <a:t> 596 </a:t>
            </a:r>
            <a:r>
              <a:rPr lang="es-AR" dirty="0" err="1" smtClean="0"/>
              <a:t>exposures</a:t>
            </a:r>
            <a:r>
              <a:rPr lang="es-AR" dirty="0" smtClean="0"/>
              <a:t>: 0.67% </a:t>
            </a:r>
            <a:r>
              <a:rPr lang="es-AR" sz="1600" i="1" dirty="0" smtClean="0"/>
              <a:t>(</a:t>
            </a:r>
            <a:r>
              <a:rPr lang="es-AR" sz="1600" i="1" dirty="0" err="1" smtClean="0"/>
              <a:t>Zash</a:t>
            </a:r>
            <a:r>
              <a:rPr lang="es-AR" sz="1600" i="1" dirty="0" smtClean="0"/>
              <a:t>, IAC 2018)</a:t>
            </a:r>
            <a:endParaRPr lang="es-AR" sz="1600" i="1" dirty="0"/>
          </a:p>
        </p:txBody>
      </p:sp>
      <p:pic>
        <p:nvPicPr>
          <p:cNvPr id="13" name="Picture 3" descr="HUESPED_template_ppt_V2-03.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5141" y="6138393"/>
            <a:ext cx="3147003" cy="609885"/>
          </a:xfrm>
          <a:prstGeom prst="rect">
            <a:avLst/>
          </a:prstGeom>
        </p:spPr>
      </p:pic>
      <p:sp>
        <p:nvSpPr>
          <p:cNvPr id="14" name="CuadroTexto 13"/>
          <p:cNvSpPr txBox="1"/>
          <p:nvPr/>
        </p:nvSpPr>
        <p:spPr>
          <a:xfrm>
            <a:off x="198522" y="95427"/>
            <a:ext cx="1327806"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000" b="1" dirty="0" smtClean="0"/>
              <a:t>PW</a:t>
            </a:r>
            <a:endParaRPr lang="es-AR" sz="2000" b="1" dirty="0"/>
          </a:p>
        </p:txBody>
      </p:sp>
    </p:spTree>
    <p:extLst>
      <p:ext uri="{BB962C8B-B14F-4D97-AF65-F5344CB8AC3E}">
        <p14:creationId xmlns:p14="http://schemas.microsoft.com/office/powerpoint/2010/main" val="3425698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12992" y="1195273"/>
            <a:ext cx="5866629" cy="1899851"/>
          </a:xfrm>
          <a:prstGeom prst="rect">
            <a:avLst/>
          </a:prstGeom>
          <a:effectLst>
            <a:outerShdw blurRad="63500" sx="102000" sy="102000" algn="ctr" rotWithShape="0">
              <a:prstClr val="black">
                <a:alpha val="40000"/>
              </a:prstClr>
            </a:outerShdw>
          </a:effectLst>
        </p:spPr>
      </p:pic>
      <p:pic>
        <p:nvPicPr>
          <p:cNvPr id="5" name="Imagen 4"/>
          <p:cNvPicPr>
            <a:picLocks noChangeAspect="1"/>
          </p:cNvPicPr>
          <p:nvPr/>
        </p:nvPicPr>
        <p:blipFill>
          <a:blip r:embed="rId3"/>
          <a:stretch>
            <a:fillRect/>
          </a:stretch>
        </p:blipFill>
        <p:spPr>
          <a:xfrm>
            <a:off x="393469" y="961004"/>
            <a:ext cx="1304388" cy="165261"/>
          </a:xfrm>
          <a:prstGeom prst="rect">
            <a:avLst/>
          </a:prstGeom>
          <a:effectLst>
            <a:outerShdw blurRad="63500" sx="102000" sy="102000" algn="ctr" rotWithShape="0">
              <a:prstClr val="black">
                <a:alpha val="40000"/>
              </a:prstClr>
            </a:outerShdw>
          </a:effectLst>
        </p:spPr>
      </p:pic>
      <p:pic>
        <p:nvPicPr>
          <p:cNvPr id="6" name="Imagen 5"/>
          <p:cNvPicPr>
            <a:picLocks noChangeAspect="1"/>
          </p:cNvPicPr>
          <p:nvPr/>
        </p:nvPicPr>
        <p:blipFill>
          <a:blip r:embed="rId4"/>
          <a:stretch>
            <a:fillRect/>
          </a:stretch>
        </p:blipFill>
        <p:spPr>
          <a:xfrm>
            <a:off x="2367321" y="3484183"/>
            <a:ext cx="6631484" cy="1487552"/>
          </a:xfrm>
          <a:prstGeom prst="rect">
            <a:avLst/>
          </a:prstGeom>
          <a:effectLst>
            <a:outerShdw blurRad="63500" sx="102000" sy="102000" algn="ctr" rotWithShape="0">
              <a:prstClr val="black">
                <a:alpha val="40000"/>
              </a:prstClr>
            </a:outerShdw>
          </a:effectLst>
        </p:spPr>
      </p:pic>
      <p:pic>
        <p:nvPicPr>
          <p:cNvPr id="7" name="Imagen 6"/>
          <p:cNvPicPr>
            <a:picLocks noChangeAspect="1"/>
          </p:cNvPicPr>
          <p:nvPr/>
        </p:nvPicPr>
        <p:blipFill>
          <a:blip r:embed="rId5"/>
          <a:stretch>
            <a:fillRect/>
          </a:stretch>
        </p:blipFill>
        <p:spPr>
          <a:xfrm>
            <a:off x="90323" y="5345029"/>
            <a:ext cx="4680113" cy="569250"/>
          </a:xfrm>
          <a:prstGeom prst="rect">
            <a:avLst/>
          </a:prstGeom>
        </p:spPr>
      </p:pic>
      <p:pic>
        <p:nvPicPr>
          <p:cNvPr id="8" name="Imagen 7"/>
          <p:cNvPicPr>
            <a:picLocks noChangeAspect="1"/>
          </p:cNvPicPr>
          <p:nvPr/>
        </p:nvPicPr>
        <p:blipFill>
          <a:blip r:embed="rId6"/>
          <a:stretch>
            <a:fillRect/>
          </a:stretch>
        </p:blipFill>
        <p:spPr>
          <a:xfrm>
            <a:off x="138449" y="4037615"/>
            <a:ext cx="1605869" cy="537393"/>
          </a:xfrm>
          <a:prstGeom prst="rect">
            <a:avLst/>
          </a:prstGeom>
          <a:effectLst>
            <a:outerShdw blurRad="63500" sx="102000" sy="102000" algn="ctr" rotWithShape="0">
              <a:prstClr val="black">
                <a:alpha val="40000"/>
              </a:prstClr>
            </a:outerShdw>
          </a:effectLst>
        </p:spPr>
      </p:pic>
      <p:pic>
        <p:nvPicPr>
          <p:cNvPr id="9" name="Imagen 8"/>
          <p:cNvPicPr>
            <a:picLocks noChangeAspect="1"/>
          </p:cNvPicPr>
          <p:nvPr/>
        </p:nvPicPr>
        <p:blipFill>
          <a:blip r:embed="rId7"/>
          <a:stretch>
            <a:fillRect/>
          </a:stretch>
        </p:blipFill>
        <p:spPr>
          <a:xfrm>
            <a:off x="4770438" y="5724244"/>
            <a:ext cx="4183144" cy="234905"/>
          </a:xfrm>
          <a:prstGeom prst="rect">
            <a:avLst/>
          </a:prstGeom>
        </p:spPr>
      </p:pic>
      <p:sp>
        <p:nvSpPr>
          <p:cNvPr id="2" name="Rectángulo 1"/>
          <p:cNvSpPr/>
          <p:nvPr/>
        </p:nvSpPr>
        <p:spPr>
          <a:xfrm>
            <a:off x="2957513" y="2138083"/>
            <a:ext cx="1228725" cy="8480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
        <p:nvSpPr>
          <p:cNvPr id="3" name="Rectángulo 2"/>
          <p:cNvSpPr/>
          <p:nvPr/>
        </p:nvSpPr>
        <p:spPr>
          <a:xfrm>
            <a:off x="2322097" y="3836933"/>
            <a:ext cx="6631484" cy="738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pic>
        <p:nvPicPr>
          <p:cNvPr id="11" name="Picture 3" descr="HUESPED_template_ppt_V2-03.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5141" y="6138393"/>
            <a:ext cx="3147003" cy="609885"/>
          </a:xfrm>
          <a:prstGeom prst="rect">
            <a:avLst/>
          </a:prstGeom>
        </p:spPr>
      </p:pic>
      <p:sp>
        <p:nvSpPr>
          <p:cNvPr id="12" name="CuadroTexto 11"/>
          <p:cNvSpPr txBox="1"/>
          <p:nvPr/>
        </p:nvSpPr>
        <p:spPr>
          <a:xfrm>
            <a:off x="292781" y="285878"/>
            <a:ext cx="1684876" cy="407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000" b="1" dirty="0" smtClean="0"/>
              <a:t>PW</a:t>
            </a:r>
            <a:endParaRPr lang="es-AR" sz="2000" b="1" dirty="0"/>
          </a:p>
        </p:txBody>
      </p:sp>
      <p:sp>
        <p:nvSpPr>
          <p:cNvPr id="10" name="CuadroTexto 9"/>
          <p:cNvSpPr txBox="1"/>
          <p:nvPr/>
        </p:nvSpPr>
        <p:spPr>
          <a:xfrm>
            <a:off x="2322097" y="236570"/>
            <a:ext cx="6331798" cy="830997"/>
          </a:xfrm>
          <a:prstGeom prst="rect">
            <a:avLst/>
          </a:prstGeom>
          <a:noFill/>
        </p:spPr>
        <p:txBody>
          <a:bodyPr wrap="none" rtlCol="0">
            <a:spAutoFit/>
          </a:bodyPr>
          <a:lstStyle/>
          <a:p>
            <a:r>
              <a:rPr lang="es-AR" sz="2400" b="1" dirty="0" err="1" smtClean="0">
                <a:latin typeface="+mj-lt"/>
              </a:rPr>
              <a:t>NTDs</a:t>
            </a:r>
            <a:r>
              <a:rPr lang="es-AR" sz="2400" b="1" dirty="0" smtClean="0">
                <a:latin typeface="+mj-lt"/>
              </a:rPr>
              <a:t>: </a:t>
            </a:r>
            <a:r>
              <a:rPr lang="es-AR" sz="2400" b="1" dirty="0" err="1" smtClean="0">
                <a:latin typeface="+mj-lt"/>
              </a:rPr>
              <a:t>This</a:t>
            </a:r>
            <a:r>
              <a:rPr lang="es-AR" sz="2400" b="1" dirty="0" smtClean="0">
                <a:latin typeface="+mj-lt"/>
              </a:rPr>
              <a:t> </a:t>
            </a:r>
            <a:r>
              <a:rPr lang="es-AR" sz="2400" b="1" dirty="0" err="1" smtClean="0">
                <a:latin typeface="+mj-lt"/>
              </a:rPr>
              <a:t>is</a:t>
            </a:r>
            <a:r>
              <a:rPr lang="es-AR" sz="2400" b="1" dirty="0" smtClean="0">
                <a:latin typeface="+mj-lt"/>
              </a:rPr>
              <a:t> </a:t>
            </a:r>
            <a:r>
              <a:rPr lang="es-AR" sz="2400" b="1" dirty="0" err="1" smtClean="0">
                <a:latin typeface="+mj-lt"/>
              </a:rPr>
              <a:t>not</a:t>
            </a:r>
            <a:r>
              <a:rPr lang="es-AR" sz="2400" b="1" dirty="0" smtClean="0">
                <a:latin typeface="+mj-lt"/>
              </a:rPr>
              <a:t> </a:t>
            </a:r>
            <a:r>
              <a:rPr lang="es-AR" sz="2400" b="1" dirty="0" err="1" smtClean="0">
                <a:latin typeface="+mj-lt"/>
              </a:rPr>
              <a:t>the</a:t>
            </a:r>
            <a:r>
              <a:rPr lang="es-AR" sz="2400" b="1" dirty="0" smtClean="0">
                <a:latin typeface="+mj-lt"/>
              </a:rPr>
              <a:t> </a:t>
            </a:r>
            <a:r>
              <a:rPr lang="es-AR" sz="2400" b="1" dirty="0" err="1" smtClean="0">
                <a:latin typeface="+mj-lt"/>
              </a:rPr>
              <a:t>first</a:t>
            </a:r>
            <a:r>
              <a:rPr lang="es-AR" sz="2400" b="1" dirty="0" smtClean="0">
                <a:latin typeface="+mj-lt"/>
              </a:rPr>
              <a:t> time </a:t>
            </a:r>
            <a:r>
              <a:rPr lang="es-AR" sz="2400" b="1" dirty="0" err="1" smtClean="0">
                <a:latin typeface="+mj-lt"/>
              </a:rPr>
              <a:t>we</a:t>
            </a:r>
            <a:r>
              <a:rPr lang="es-AR" sz="2400" b="1" dirty="0" smtClean="0">
                <a:latin typeface="+mj-lt"/>
              </a:rPr>
              <a:t> are </a:t>
            </a:r>
            <a:r>
              <a:rPr lang="es-AR" sz="2400" b="1" dirty="0" err="1" smtClean="0">
                <a:latin typeface="+mj-lt"/>
              </a:rPr>
              <a:t>concerned</a:t>
            </a:r>
            <a:r>
              <a:rPr lang="es-AR" sz="2400" b="1" dirty="0" smtClean="0">
                <a:latin typeface="+mj-lt"/>
              </a:rPr>
              <a:t> </a:t>
            </a:r>
          </a:p>
          <a:p>
            <a:r>
              <a:rPr lang="es-AR" sz="2400" b="1" dirty="0" err="1" smtClean="0">
                <a:latin typeface="+mj-lt"/>
              </a:rPr>
              <a:t>about</a:t>
            </a:r>
            <a:r>
              <a:rPr lang="es-AR" sz="2400" b="1" dirty="0" smtClean="0">
                <a:latin typeface="+mj-lt"/>
              </a:rPr>
              <a:t> </a:t>
            </a:r>
            <a:r>
              <a:rPr lang="es-AR" sz="2400" b="1" dirty="0" err="1" smtClean="0">
                <a:latin typeface="+mj-lt"/>
              </a:rPr>
              <a:t>the</a:t>
            </a:r>
            <a:r>
              <a:rPr lang="es-AR" sz="2400" b="1" dirty="0" smtClean="0">
                <a:latin typeface="+mj-lt"/>
              </a:rPr>
              <a:t> </a:t>
            </a:r>
            <a:r>
              <a:rPr lang="es-AR" sz="2400" b="1" dirty="0" err="1" smtClean="0">
                <a:latin typeface="+mj-lt"/>
              </a:rPr>
              <a:t>potential</a:t>
            </a:r>
            <a:r>
              <a:rPr lang="es-AR" sz="2400" b="1" dirty="0" smtClean="0">
                <a:latin typeface="+mj-lt"/>
              </a:rPr>
              <a:t> </a:t>
            </a:r>
            <a:r>
              <a:rPr lang="es-AR" sz="2400" b="1" dirty="0" err="1" smtClean="0">
                <a:latin typeface="+mj-lt"/>
              </a:rPr>
              <a:t>relationship</a:t>
            </a:r>
            <a:r>
              <a:rPr lang="es-AR" sz="2400" b="1" dirty="0" smtClean="0">
                <a:latin typeface="+mj-lt"/>
              </a:rPr>
              <a:t> </a:t>
            </a:r>
            <a:r>
              <a:rPr lang="es-AR" sz="2400" b="1" dirty="0" err="1" smtClean="0">
                <a:latin typeface="+mj-lt"/>
              </a:rPr>
              <a:t>with</a:t>
            </a:r>
            <a:r>
              <a:rPr lang="es-AR" sz="2400" b="1" dirty="0" smtClean="0">
                <a:latin typeface="+mj-lt"/>
              </a:rPr>
              <a:t> ARV </a:t>
            </a:r>
            <a:r>
              <a:rPr lang="es-AR" sz="2400" b="1" dirty="0" err="1" smtClean="0">
                <a:latin typeface="+mj-lt"/>
              </a:rPr>
              <a:t>drugs</a:t>
            </a:r>
            <a:r>
              <a:rPr lang="es-AR" sz="2400" b="1" dirty="0" smtClean="0">
                <a:latin typeface="+mj-lt"/>
              </a:rPr>
              <a:t> </a:t>
            </a:r>
            <a:endParaRPr lang="es-AR" sz="2400" b="1" dirty="0">
              <a:latin typeface="+mj-lt"/>
            </a:endParaRPr>
          </a:p>
        </p:txBody>
      </p:sp>
    </p:spTree>
    <p:extLst>
      <p:ext uri="{BB962C8B-B14F-4D97-AF65-F5344CB8AC3E}">
        <p14:creationId xmlns:p14="http://schemas.microsoft.com/office/powerpoint/2010/main" val="17562464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633115" y="101532"/>
            <a:ext cx="7886700" cy="994172"/>
          </a:xfrm>
        </p:spPr>
        <p:txBody>
          <a:bodyPr>
            <a:normAutofit/>
          </a:bodyPr>
          <a:lstStyle/>
          <a:p>
            <a:pPr algn="ctr"/>
            <a:r>
              <a:rPr lang="es-AR" sz="2800" b="1" dirty="0" smtClean="0"/>
              <a:t>So, </a:t>
            </a:r>
            <a:r>
              <a:rPr lang="es-AR" sz="2800" b="1" dirty="0" err="1" smtClean="0"/>
              <a:t>what</a:t>
            </a:r>
            <a:r>
              <a:rPr lang="es-AR" sz="2800" b="1" dirty="0" smtClean="0"/>
              <a:t> to do?</a:t>
            </a:r>
            <a:endParaRPr lang="es-AR" sz="2800" b="1" dirty="0"/>
          </a:p>
        </p:txBody>
      </p:sp>
      <p:sp>
        <p:nvSpPr>
          <p:cNvPr id="3" name="Marcador de contenido 2"/>
          <p:cNvSpPr>
            <a:spLocks noGrp="1"/>
          </p:cNvSpPr>
          <p:nvPr>
            <p:ph idx="1"/>
          </p:nvPr>
        </p:nvSpPr>
        <p:spPr>
          <a:xfrm>
            <a:off x="397870" y="828143"/>
            <a:ext cx="8348260" cy="5310250"/>
          </a:xfrm>
        </p:spPr>
        <p:txBody>
          <a:bodyPr>
            <a:noAutofit/>
          </a:bodyPr>
          <a:lstStyle/>
          <a:p>
            <a:pPr>
              <a:lnSpc>
                <a:spcPct val="100000"/>
              </a:lnSpc>
            </a:pPr>
            <a:r>
              <a:rPr lang="es-AR" sz="1800" dirty="0" err="1" smtClean="0"/>
              <a:t>Let’s</a:t>
            </a:r>
            <a:r>
              <a:rPr lang="es-AR" sz="1800" dirty="0" smtClean="0"/>
              <a:t> be </a:t>
            </a:r>
            <a:r>
              <a:rPr lang="es-AR" sz="1800" dirty="0" err="1" smtClean="0"/>
              <a:t>cautious</a:t>
            </a:r>
            <a:r>
              <a:rPr lang="es-AR" sz="1800" dirty="0" smtClean="0"/>
              <a:t> </a:t>
            </a:r>
          </a:p>
          <a:p>
            <a:pPr>
              <a:lnSpc>
                <a:spcPct val="100000"/>
              </a:lnSpc>
            </a:pPr>
            <a:r>
              <a:rPr lang="es-AR" sz="1800" dirty="0" err="1" smtClean="0"/>
              <a:t>Is</a:t>
            </a:r>
            <a:r>
              <a:rPr lang="es-AR" sz="1800" dirty="0" smtClean="0"/>
              <a:t> </a:t>
            </a:r>
            <a:r>
              <a:rPr lang="es-AR" sz="1800" dirty="0" err="1" smtClean="0"/>
              <a:t>this</a:t>
            </a:r>
            <a:r>
              <a:rPr lang="es-AR" sz="1800" dirty="0" smtClean="0"/>
              <a:t> </a:t>
            </a:r>
            <a:r>
              <a:rPr lang="es-AR" sz="1800" dirty="0" err="1" smtClean="0"/>
              <a:t>relationship</a:t>
            </a:r>
            <a:r>
              <a:rPr lang="es-AR" sz="1800" dirty="0" smtClean="0"/>
              <a:t> true </a:t>
            </a:r>
            <a:r>
              <a:rPr lang="es-AR" sz="1800" dirty="0" err="1" smtClean="0"/>
              <a:t>or</a:t>
            </a:r>
            <a:r>
              <a:rPr lang="es-AR" sz="1800" dirty="0" smtClean="0"/>
              <a:t> </a:t>
            </a:r>
            <a:r>
              <a:rPr lang="es-AR" sz="1800" dirty="0" err="1" smtClean="0"/>
              <a:t>just</a:t>
            </a:r>
            <a:r>
              <a:rPr lang="es-AR" sz="1800" dirty="0" smtClean="0"/>
              <a:t> a </a:t>
            </a:r>
            <a:r>
              <a:rPr lang="es-AR" sz="1800" dirty="0" err="1" smtClean="0"/>
              <a:t>coincidence</a:t>
            </a:r>
            <a:r>
              <a:rPr lang="es-AR" sz="1800" dirty="0" smtClean="0"/>
              <a:t>? </a:t>
            </a:r>
          </a:p>
          <a:p>
            <a:pPr>
              <a:lnSpc>
                <a:spcPct val="100000"/>
              </a:lnSpc>
            </a:pPr>
            <a:r>
              <a:rPr lang="es-AR" sz="1800" dirty="0" err="1" smtClean="0"/>
              <a:t>If</a:t>
            </a:r>
            <a:r>
              <a:rPr lang="es-AR" sz="1800" dirty="0" smtClean="0"/>
              <a:t> true, </a:t>
            </a:r>
            <a:r>
              <a:rPr lang="es-AR" sz="1800" dirty="0" err="1" smtClean="0"/>
              <a:t>what</a:t>
            </a:r>
            <a:r>
              <a:rPr lang="es-AR" sz="1800" dirty="0" smtClean="0"/>
              <a:t> are </a:t>
            </a:r>
            <a:r>
              <a:rPr lang="es-AR" sz="1800" dirty="0" err="1" smtClean="0"/>
              <a:t>the</a:t>
            </a:r>
            <a:r>
              <a:rPr lang="es-AR" sz="1800" dirty="0" smtClean="0"/>
              <a:t> </a:t>
            </a:r>
            <a:r>
              <a:rPr lang="es-AR" sz="1800" dirty="0" err="1" smtClean="0"/>
              <a:t>implications</a:t>
            </a:r>
            <a:r>
              <a:rPr lang="es-AR" sz="1800" dirty="0" smtClean="0"/>
              <a:t> </a:t>
            </a:r>
            <a:r>
              <a:rPr lang="es-AR" sz="1800" dirty="0" err="1" smtClean="0"/>
              <a:t>for</a:t>
            </a:r>
            <a:r>
              <a:rPr lang="es-AR" sz="1800" dirty="0" smtClean="0"/>
              <a:t> </a:t>
            </a:r>
            <a:r>
              <a:rPr lang="es-AR" sz="1800" dirty="0" err="1" smtClean="0"/>
              <a:t>other</a:t>
            </a:r>
            <a:r>
              <a:rPr lang="es-AR" sz="1800" dirty="0" smtClean="0"/>
              <a:t> </a:t>
            </a:r>
            <a:r>
              <a:rPr lang="es-AR" sz="1800" dirty="0" err="1" smtClean="0"/>
              <a:t>drugs</a:t>
            </a:r>
            <a:r>
              <a:rPr lang="es-AR" sz="1800" dirty="0" smtClean="0"/>
              <a:t> in </a:t>
            </a:r>
            <a:r>
              <a:rPr lang="es-AR" sz="1800" dirty="0" err="1" smtClean="0"/>
              <a:t>class</a:t>
            </a:r>
            <a:r>
              <a:rPr lang="es-AR" sz="1800" dirty="0" smtClean="0"/>
              <a:t>? </a:t>
            </a:r>
          </a:p>
          <a:p>
            <a:pPr>
              <a:lnSpc>
                <a:spcPct val="100000"/>
              </a:lnSpc>
            </a:pPr>
            <a:r>
              <a:rPr lang="es-AR" sz="1800" dirty="0" smtClean="0"/>
              <a:t>Are </a:t>
            </a:r>
            <a:r>
              <a:rPr lang="es-AR" sz="1800" dirty="0" err="1" smtClean="0"/>
              <a:t>other</a:t>
            </a:r>
            <a:r>
              <a:rPr lang="es-AR" sz="1800" dirty="0" smtClean="0"/>
              <a:t> </a:t>
            </a:r>
            <a:r>
              <a:rPr lang="es-AR" sz="1800" dirty="0" err="1" smtClean="0"/>
              <a:t>factors</a:t>
            </a:r>
            <a:r>
              <a:rPr lang="es-AR" sz="1800" dirty="0" smtClean="0"/>
              <a:t> </a:t>
            </a:r>
            <a:r>
              <a:rPr lang="es-AR" sz="1800" dirty="0" err="1" smtClean="0"/>
              <a:t>involved</a:t>
            </a:r>
            <a:r>
              <a:rPr lang="es-AR" sz="1800" dirty="0" smtClean="0"/>
              <a:t> (i.e. </a:t>
            </a:r>
            <a:r>
              <a:rPr lang="es-AR" sz="1800" dirty="0" err="1" smtClean="0"/>
              <a:t>folic</a:t>
            </a:r>
            <a:r>
              <a:rPr lang="es-AR" sz="1800" dirty="0" smtClean="0"/>
              <a:t> </a:t>
            </a:r>
            <a:r>
              <a:rPr lang="es-AR" sz="1800" dirty="0" err="1" smtClean="0"/>
              <a:t>acid</a:t>
            </a:r>
            <a:r>
              <a:rPr lang="es-AR" sz="1800" dirty="0" smtClean="0"/>
              <a:t> </a:t>
            </a:r>
            <a:r>
              <a:rPr lang="es-AR" sz="1800" dirty="0" err="1" smtClean="0"/>
              <a:t>deficiency</a:t>
            </a:r>
            <a:r>
              <a:rPr lang="es-AR" sz="1800" dirty="0" smtClean="0"/>
              <a:t>?)</a:t>
            </a:r>
          </a:p>
          <a:p>
            <a:pPr>
              <a:lnSpc>
                <a:spcPct val="100000"/>
              </a:lnSpc>
            </a:pPr>
            <a:r>
              <a:rPr lang="es-AR" sz="1800" dirty="0" smtClean="0"/>
              <a:t>More data </a:t>
            </a:r>
            <a:r>
              <a:rPr lang="es-AR" sz="1800" dirty="0" err="1" smtClean="0"/>
              <a:t>from</a:t>
            </a:r>
            <a:r>
              <a:rPr lang="es-AR" sz="1800" dirty="0" smtClean="0"/>
              <a:t> </a:t>
            </a:r>
            <a:r>
              <a:rPr lang="es-AR" sz="1800" dirty="0" err="1" smtClean="0"/>
              <a:t>different</a:t>
            </a:r>
            <a:r>
              <a:rPr lang="es-AR" sz="1800" dirty="0" smtClean="0"/>
              <a:t> </a:t>
            </a:r>
            <a:r>
              <a:rPr lang="es-AR" sz="1800" dirty="0" err="1" smtClean="0"/>
              <a:t>registries</a:t>
            </a:r>
            <a:r>
              <a:rPr lang="es-AR" sz="1800" dirty="0" smtClean="0"/>
              <a:t>, </a:t>
            </a:r>
            <a:r>
              <a:rPr lang="es-AR" sz="1800" dirty="0" err="1" smtClean="0"/>
              <a:t>focusing</a:t>
            </a:r>
            <a:r>
              <a:rPr lang="es-AR" sz="1800" dirty="0" smtClean="0"/>
              <a:t> </a:t>
            </a:r>
            <a:r>
              <a:rPr lang="es-AR" sz="1800" dirty="0" err="1" smtClean="0"/>
              <a:t>on</a:t>
            </a:r>
            <a:r>
              <a:rPr lang="es-AR" sz="1800" dirty="0" smtClean="0"/>
              <a:t> </a:t>
            </a:r>
            <a:r>
              <a:rPr lang="es-AR" sz="1800" b="1" dirty="0" err="1" smtClean="0"/>
              <a:t>periconceptional</a:t>
            </a:r>
            <a:r>
              <a:rPr lang="es-AR" sz="1800" dirty="0" smtClean="0"/>
              <a:t> </a:t>
            </a:r>
            <a:r>
              <a:rPr lang="es-AR" sz="1800" dirty="0" err="1" smtClean="0"/>
              <a:t>exposure</a:t>
            </a:r>
            <a:r>
              <a:rPr lang="es-AR" sz="1800" dirty="0" smtClean="0"/>
              <a:t> to DTG are </a:t>
            </a:r>
            <a:r>
              <a:rPr lang="es-AR" sz="1800" dirty="0" err="1" smtClean="0"/>
              <a:t>needed</a:t>
            </a:r>
            <a:endParaRPr lang="es-AR" sz="1800" dirty="0" smtClean="0"/>
          </a:p>
          <a:p>
            <a:r>
              <a:rPr lang="es-AR" sz="1800" b="1" dirty="0" smtClean="0"/>
              <a:t>FDA:</a:t>
            </a:r>
            <a:r>
              <a:rPr lang="es-AR" sz="1800" dirty="0" smtClean="0"/>
              <a:t> </a:t>
            </a:r>
            <a:r>
              <a:rPr lang="en-US" sz="1800" dirty="0" smtClean="0"/>
              <a:t>Providers should </a:t>
            </a:r>
            <a:r>
              <a:rPr lang="en-US" sz="1800" dirty="0"/>
              <a:t>weigh the benefits </a:t>
            </a:r>
            <a:r>
              <a:rPr lang="en-US" sz="1800" dirty="0" smtClean="0"/>
              <a:t>&amp;risks </a:t>
            </a:r>
            <a:r>
              <a:rPr lang="en-US" sz="1800" dirty="0"/>
              <a:t>of </a:t>
            </a:r>
            <a:r>
              <a:rPr lang="en-US" sz="1800" dirty="0" smtClean="0"/>
              <a:t>DTG </a:t>
            </a:r>
            <a:r>
              <a:rPr lang="en-US" sz="1800" dirty="0"/>
              <a:t>when prescribing </a:t>
            </a:r>
            <a:r>
              <a:rPr lang="en-US" sz="1800" dirty="0" smtClean="0"/>
              <a:t>ARVs to </a:t>
            </a:r>
            <a:r>
              <a:rPr lang="en-US" sz="1800" dirty="0"/>
              <a:t>women of childbearing age. Alternative </a:t>
            </a:r>
            <a:r>
              <a:rPr lang="en-US" sz="1800" dirty="0" smtClean="0"/>
              <a:t>ARVs should </a:t>
            </a:r>
            <a:r>
              <a:rPr lang="en-US" sz="1800" dirty="0"/>
              <a:t>be considered</a:t>
            </a:r>
            <a:r>
              <a:rPr lang="en-US" sz="1800" dirty="0" smtClean="0"/>
              <a:t>. If </a:t>
            </a:r>
            <a:r>
              <a:rPr lang="en-US" sz="1800" dirty="0"/>
              <a:t>the decision is made to use </a:t>
            </a:r>
            <a:r>
              <a:rPr lang="en-US" sz="1800" dirty="0" smtClean="0"/>
              <a:t>DTG </a:t>
            </a:r>
            <a:r>
              <a:rPr lang="en-US" sz="1800" dirty="0"/>
              <a:t>in women of childbearing age, health care professionals should reinforce the consistent use of effective birth control.</a:t>
            </a:r>
          </a:p>
          <a:p>
            <a:r>
              <a:rPr lang="es-AR" sz="1800" b="1" dirty="0" smtClean="0"/>
              <a:t>WHO</a:t>
            </a:r>
            <a:r>
              <a:rPr lang="es-AR" sz="1800" dirty="0" smtClean="0"/>
              <a:t>: DTG </a:t>
            </a:r>
            <a:r>
              <a:rPr lang="es-AR" sz="1800" dirty="0" err="1" smtClean="0"/>
              <a:t>is</a:t>
            </a:r>
            <a:r>
              <a:rPr lang="es-AR" sz="1800" dirty="0" smtClean="0"/>
              <a:t> a </a:t>
            </a:r>
            <a:r>
              <a:rPr lang="es-AR" sz="1800" dirty="0" err="1" smtClean="0"/>
              <a:t>potential</a:t>
            </a:r>
            <a:r>
              <a:rPr lang="es-AR" sz="1800" dirty="0" smtClean="0"/>
              <a:t> </a:t>
            </a:r>
            <a:r>
              <a:rPr lang="es-AR" sz="1800" dirty="0" err="1" smtClean="0"/>
              <a:t>important</a:t>
            </a:r>
            <a:r>
              <a:rPr lang="es-AR" sz="1800" dirty="0" smtClean="0"/>
              <a:t> </a:t>
            </a:r>
            <a:r>
              <a:rPr lang="es-AR" sz="1800" dirty="0" err="1" smtClean="0"/>
              <a:t>drug</a:t>
            </a:r>
            <a:r>
              <a:rPr lang="es-AR" sz="1800" dirty="0" smtClean="0"/>
              <a:t> to reduce MTCT. </a:t>
            </a:r>
            <a:r>
              <a:rPr lang="es-AR" sz="1800" dirty="0" err="1" smtClean="0"/>
              <a:t>Females</a:t>
            </a:r>
            <a:r>
              <a:rPr lang="es-AR" sz="1800" dirty="0" smtClean="0"/>
              <a:t> in </a:t>
            </a:r>
            <a:r>
              <a:rPr lang="es-AR" sz="1800" dirty="0" err="1" smtClean="0"/>
              <a:t>child-bearing</a:t>
            </a:r>
            <a:r>
              <a:rPr lang="es-AR" sz="1800" dirty="0" smtClean="0"/>
              <a:t> </a:t>
            </a:r>
            <a:r>
              <a:rPr lang="es-AR" sz="1800" dirty="0" err="1" smtClean="0"/>
              <a:t>age</a:t>
            </a:r>
            <a:r>
              <a:rPr lang="es-AR" sz="1800" dirty="0" smtClean="0"/>
              <a:t> can </a:t>
            </a:r>
            <a:r>
              <a:rPr lang="es-AR" sz="1800" dirty="0" err="1" smtClean="0"/>
              <a:t>receive</a:t>
            </a:r>
            <a:r>
              <a:rPr lang="es-AR" sz="1800" dirty="0" smtClean="0"/>
              <a:t> DTG </a:t>
            </a:r>
            <a:r>
              <a:rPr lang="es-AR" sz="1800" dirty="0" err="1" smtClean="0"/>
              <a:t>with</a:t>
            </a:r>
            <a:r>
              <a:rPr lang="es-AR" sz="1800" dirty="0" smtClean="0"/>
              <a:t> </a:t>
            </a:r>
            <a:r>
              <a:rPr lang="es-AR" sz="1800" dirty="0" err="1" smtClean="0"/>
              <a:t>consistent</a:t>
            </a:r>
            <a:r>
              <a:rPr lang="es-AR" sz="1800" dirty="0" smtClean="0"/>
              <a:t> and </a:t>
            </a:r>
            <a:r>
              <a:rPr lang="es-AR" sz="1800" dirty="0" err="1" smtClean="0"/>
              <a:t>reliable</a:t>
            </a:r>
            <a:r>
              <a:rPr lang="es-AR" sz="1800" dirty="0" smtClean="0"/>
              <a:t> </a:t>
            </a:r>
            <a:r>
              <a:rPr lang="es-AR" sz="1800" dirty="0" err="1" smtClean="0"/>
              <a:t>contraception</a:t>
            </a:r>
            <a:r>
              <a:rPr lang="es-AR" sz="1800" dirty="0"/>
              <a:t>. </a:t>
            </a:r>
            <a:endParaRPr lang="es-AR" sz="1800" dirty="0" smtClean="0"/>
          </a:p>
          <a:p>
            <a:r>
              <a:rPr lang="es-AR" sz="1800" i="1" dirty="0" err="1" smtClean="0"/>
              <a:t>But</a:t>
            </a:r>
            <a:r>
              <a:rPr lang="es-AR" sz="1800" i="1" dirty="0" smtClean="0"/>
              <a:t> </a:t>
            </a:r>
            <a:r>
              <a:rPr lang="es-AR" sz="1800" i="1" dirty="0" err="1"/>
              <a:t>counseling</a:t>
            </a:r>
            <a:r>
              <a:rPr lang="es-AR" sz="1800" i="1" dirty="0"/>
              <a:t> </a:t>
            </a:r>
            <a:r>
              <a:rPr lang="es-AR" sz="1800" i="1" dirty="0" err="1"/>
              <a:t>does</a:t>
            </a:r>
            <a:r>
              <a:rPr lang="es-AR" sz="1800" i="1" dirty="0"/>
              <a:t> </a:t>
            </a:r>
            <a:r>
              <a:rPr lang="es-AR" sz="1800" i="1" dirty="0" err="1"/>
              <a:t>not</a:t>
            </a:r>
            <a:r>
              <a:rPr lang="es-AR" sz="1800" i="1" dirty="0"/>
              <a:t> </a:t>
            </a:r>
            <a:r>
              <a:rPr lang="es-AR" sz="1800" i="1" dirty="0" err="1"/>
              <a:t>avoid</a:t>
            </a:r>
            <a:r>
              <a:rPr lang="es-AR" sz="1800" i="1" dirty="0"/>
              <a:t> </a:t>
            </a:r>
            <a:r>
              <a:rPr lang="es-AR" sz="1800" i="1" dirty="0" err="1"/>
              <a:t>unintended</a:t>
            </a:r>
            <a:r>
              <a:rPr lang="es-AR" sz="1800" i="1" dirty="0"/>
              <a:t> </a:t>
            </a:r>
            <a:r>
              <a:rPr lang="es-AR" sz="1800" i="1" dirty="0" err="1"/>
              <a:t>pregnancies</a:t>
            </a:r>
            <a:r>
              <a:rPr lang="es-AR" sz="1800" i="1" dirty="0"/>
              <a:t> </a:t>
            </a:r>
            <a:r>
              <a:rPr lang="es-AR" sz="1800" i="1" dirty="0" err="1"/>
              <a:t>by</a:t>
            </a:r>
            <a:r>
              <a:rPr lang="es-AR" sz="1800" i="1" dirty="0"/>
              <a:t> </a:t>
            </a:r>
            <a:r>
              <a:rPr lang="es-AR" sz="1800" i="1" dirty="0" err="1"/>
              <a:t>itself</a:t>
            </a:r>
            <a:r>
              <a:rPr lang="es-AR" sz="1800" i="1" dirty="0"/>
              <a:t>.</a:t>
            </a:r>
            <a:endParaRPr lang="es-AR" sz="1800" i="1" dirty="0" smtClean="0"/>
          </a:p>
          <a:p>
            <a:r>
              <a:rPr lang="es-AR" sz="1800" dirty="0" err="1" smtClean="0"/>
              <a:t>Programmatic</a:t>
            </a:r>
            <a:r>
              <a:rPr lang="es-AR" sz="1800" dirty="0" smtClean="0"/>
              <a:t> </a:t>
            </a:r>
            <a:r>
              <a:rPr lang="es-AR" sz="1800" dirty="0" err="1" smtClean="0"/>
              <a:t>decisions</a:t>
            </a:r>
            <a:r>
              <a:rPr lang="es-AR" sz="1800" dirty="0" smtClean="0"/>
              <a:t> </a:t>
            </a:r>
            <a:r>
              <a:rPr lang="es-AR" sz="1800" dirty="0" err="1" smtClean="0"/>
              <a:t>should</a:t>
            </a:r>
            <a:r>
              <a:rPr lang="es-AR" sz="1800" dirty="0" smtClean="0"/>
              <a:t> balance </a:t>
            </a:r>
            <a:r>
              <a:rPr lang="es-AR" sz="1800" dirty="0" err="1" smtClean="0"/>
              <a:t>the</a:t>
            </a:r>
            <a:r>
              <a:rPr lang="es-AR" sz="1800" dirty="0" smtClean="0"/>
              <a:t> </a:t>
            </a:r>
            <a:r>
              <a:rPr lang="es-AR" sz="1800" dirty="0" err="1" smtClean="0"/>
              <a:t>cost</a:t>
            </a:r>
            <a:r>
              <a:rPr lang="es-AR" sz="1800" dirty="0" smtClean="0"/>
              <a:t>/</a:t>
            </a:r>
            <a:r>
              <a:rPr lang="es-AR" sz="1800" dirty="0" err="1" smtClean="0"/>
              <a:t>benefit</a:t>
            </a:r>
            <a:r>
              <a:rPr lang="es-AR" sz="1800" dirty="0" smtClean="0"/>
              <a:t> of </a:t>
            </a:r>
            <a:r>
              <a:rPr lang="es-AR" sz="1800" dirty="0" err="1" smtClean="0"/>
              <a:t>affecting</a:t>
            </a:r>
            <a:r>
              <a:rPr lang="es-AR" sz="1800" dirty="0" smtClean="0"/>
              <a:t> DTG </a:t>
            </a:r>
            <a:r>
              <a:rPr lang="es-AR" sz="1800" dirty="0" err="1" smtClean="0"/>
              <a:t>rollout</a:t>
            </a:r>
            <a:r>
              <a:rPr lang="es-AR" sz="1800" dirty="0" smtClean="0"/>
              <a:t> in </a:t>
            </a:r>
            <a:r>
              <a:rPr lang="es-AR" sz="1800" dirty="0" err="1" smtClean="0"/>
              <a:t>countries</a:t>
            </a:r>
            <a:r>
              <a:rPr lang="es-AR" sz="1800" dirty="0" smtClean="0"/>
              <a:t> </a:t>
            </a:r>
            <a:r>
              <a:rPr lang="es-AR" sz="1800" dirty="0" err="1" smtClean="0"/>
              <a:t>with</a:t>
            </a:r>
            <a:r>
              <a:rPr lang="es-AR" sz="1800" dirty="0" smtClean="0"/>
              <a:t> </a:t>
            </a:r>
            <a:r>
              <a:rPr lang="es-AR" sz="1800" dirty="0" err="1" smtClean="0"/>
              <a:t>high</a:t>
            </a:r>
            <a:r>
              <a:rPr lang="es-AR" sz="1800" dirty="0" smtClean="0"/>
              <a:t> HIV </a:t>
            </a:r>
            <a:r>
              <a:rPr lang="es-AR" sz="1800" dirty="0" err="1" smtClean="0"/>
              <a:t>burden</a:t>
            </a:r>
            <a:r>
              <a:rPr lang="es-AR" sz="1800" dirty="0" smtClean="0"/>
              <a:t>. </a:t>
            </a:r>
            <a:r>
              <a:rPr lang="es-AR" sz="1800" dirty="0" err="1" smtClean="0"/>
              <a:t>Also</a:t>
            </a:r>
            <a:r>
              <a:rPr lang="es-AR" sz="1800" dirty="0" smtClean="0"/>
              <a:t> </a:t>
            </a:r>
            <a:r>
              <a:rPr lang="es-AR" sz="1800" dirty="0" err="1" smtClean="0"/>
              <a:t>equity</a:t>
            </a:r>
            <a:r>
              <a:rPr lang="es-AR" sz="1800" dirty="0" smtClean="0"/>
              <a:t> in </a:t>
            </a:r>
            <a:r>
              <a:rPr lang="es-AR" sz="1800" dirty="0" err="1" smtClean="0"/>
              <a:t>access</a:t>
            </a:r>
            <a:r>
              <a:rPr lang="es-AR" sz="1800" dirty="0" smtClean="0"/>
              <a:t> </a:t>
            </a:r>
            <a:r>
              <a:rPr lang="es-AR" sz="1800" dirty="0" err="1" smtClean="0"/>
              <a:t>have</a:t>
            </a:r>
            <a:r>
              <a:rPr lang="es-AR" sz="1800" dirty="0" smtClean="0"/>
              <a:t> to be </a:t>
            </a:r>
            <a:r>
              <a:rPr lang="es-AR" sz="1800" dirty="0" err="1" smtClean="0"/>
              <a:t>considered</a:t>
            </a:r>
            <a:endParaRPr lang="es-AR" sz="1800" dirty="0" smtClean="0"/>
          </a:p>
          <a:p>
            <a:r>
              <a:rPr lang="es-AR" sz="1800" i="1" dirty="0" err="1" smtClean="0"/>
              <a:t>Women</a:t>
            </a:r>
            <a:r>
              <a:rPr lang="es-AR" sz="1800" i="1" dirty="0" smtClean="0"/>
              <a:t> </a:t>
            </a:r>
            <a:r>
              <a:rPr lang="es-AR" sz="1800" i="1" dirty="0" err="1" smtClean="0"/>
              <a:t>need</a:t>
            </a:r>
            <a:r>
              <a:rPr lang="es-AR" sz="1800" i="1" dirty="0" smtClean="0"/>
              <a:t> to be </a:t>
            </a:r>
            <a:r>
              <a:rPr lang="es-AR" sz="1800" i="1" dirty="0" err="1" smtClean="0"/>
              <a:t>informed</a:t>
            </a:r>
            <a:r>
              <a:rPr lang="es-AR" sz="1800" i="1" dirty="0" smtClean="0"/>
              <a:t> </a:t>
            </a:r>
            <a:r>
              <a:rPr lang="es-AR" sz="1800" i="1" dirty="0" err="1" smtClean="0"/>
              <a:t>about</a:t>
            </a:r>
            <a:r>
              <a:rPr lang="es-AR" sz="1800" i="1" dirty="0" smtClean="0"/>
              <a:t> pros and </a:t>
            </a:r>
            <a:r>
              <a:rPr lang="es-AR" sz="1800" i="1" dirty="0" err="1" smtClean="0"/>
              <a:t>cons</a:t>
            </a:r>
            <a:r>
              <a:rPr lang="es-AR" sz="1800" i="1" dirty="0" smtClean="0"/>
              <a:t> of </a:t>
            </a:r>
            <a:r>
              <a:rPr lang="es-AR" sz="1800" i="1" dirty="0" err="1" smtClean="0"/>
              <a:t>the</a:t>
            </a:r>
            <a:r>
              <a:rPr lang="es-AR" sz="1800" i="1" dirty="0" smtClean="0"/>
              <a:t> </a:t>
            </a:r>
            <a:r>
              <a:rPr lang="es-AR" sz="1800" i="1" dirty="0" err="1" smtClean="0"/>
              <a:t>different</a:t>
            </a:r>
            <a:r>
              <a:rPr lang="es-AR" sz="1800" i="1" dirty="0" smtClean="0"/>
              <a:t> </a:t>
            </a:r>
            <a:r>
              <a:rPr lang="es-AR" sz="1800" i="1" dirty="0" err="1" smtClean="0"/>
              <a:t>options</a:t>
            </a:r>
            <a:r>
              <a:rPr lang="es-AR" sz="1800" i="1" dirty="0"/>
              <a:t> </a:t>
            </a:r>
            <a:r>
              <a:rPr lang="es-AR" sz="1800" i="1" dirty="0" smtClean="0"/>
              <a:t>and </a:t>
            </a:r>
            <a:r>
              <a:rPr lang="es-AR" sz="1800" i="1" dirty="0" err="1" smtClean="0"/>
              <a:t>have</a:t>
            </a:r>
            <a:r>
              <a:rPr lang="es-AR" sz="1800" i="1" dirty="0" smtClean="0"/>
              <a:t> </a:t>
            </a:r>
            <a:r>
              <a:rPr lang="es-AR" sz="1800" i="1" dirty="0" err="1" smtClean="0"/>
              <a:t>the</a:t>
            </a:r>
            <a:r>
              <a:rPr lang="es-AR" sz="1800" i="1" dirty="0" smtClean="0"/>
              <a:t> </a:t>
            </a:r>
            <a:r>
              <a:rPr lang="es-AR" sz="1800" i="1" dirty="0" err="1" smtClean="0"/>
              <a:t>right</a:t>
            </a:r>
            <a:r>
              <a:rPr lang="es-AR" sz="1800" i="1" dirty="0" smtClean="0"/>
              <a:t> to </a:t>
            </a:r>
            <a:r>
              <a:rPr lang="es-AR" sz="1800" i="1" dirty="0" err="1" smtClean="0"/>
              <a:t>make</a:t>
            </a:r>
            <a:r>
              <a:rPr lang="es-AR" sz="1800" i="1" dirty="0" smtClean="0"/>
              <a:t> </a:t>
            </a:r>
            <a:r>
              <a:rPr lang="es-AR" sz="1800" i="1" dirty="0" err="1" smtClean="0"/>
              <a:t>informed</a:t>
            </a:r>
            <a:r>
              <a:rPr lang="es-AR" sz="1800" i="1" dirty="0" smtClean="0"/>
              <a:t> </a:t>
            </a:r>
            <a:r>
              <a:rPr lang="es-AR" sz="1800" i="1" dirty="0" err="1" smtClean="0"/>
              <a:t>choices</a:t>
            </a:r>
            <a:r>
              <a:rPr lang="es-AR" sz="1800" dirty="0" smtClean="0"/>
              <a:t>. </a:t>
            </a:r>
            <a:r>
              <a:rPr lang="es-AR" sz="1800" dirty="0"/>
              <a:t> </a:t>
            </a:r>
            <a:endParaRPr lang="es-AR" sz="1800" dirty="0" smtClean="0"/>
          </a:p>
          <a:p>
            <a:endParaRPr lang="es-AR" sz="1800" dirty="0" smtClean="0"/>
          </a:p>
          <a:p>
            <a:pPr algn="r"/>
            <a:endParaRPr lang="es-AR" sz="1800" dirty="0" smtClean="0"/>
          </a:p>
          <a:p>
            <a:endParaRPr lang="es-AR" sz="1800" dirty="0" smtClean="0"/>
          </a:p>
          <a:p>
            <a:pPr marL="0" indent="0">
              <a:lnSpc>
                <a:spcPct val="100000"/>
              </a:lnSpc>
              <a:buNone/>
            </a:pPr>
            <a:endParaRPr lang="es-AR" sz="1800" dirty="0"/>
          </a:p>
        </p:txBody>
      </p:sp>
      <p:pic>
        <p:nvPicPr>
          <p:cNvPr id="7" name="Picture 3" descr="HUESPED_template_ppt_V2-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1380" y="6248115"/>
            <a:ext cx="3147003" cy="609885"/>
          </a:xfrm>
          <a:prstGeom prst="rect">
            <a:avLst/>
          </a:prstGeom>
        </p:spPr>
      </p:pic>
      <p:sp>
        <p:nvSpPr>
          <p:cNvPr id="8" name="CuadroTexto 7"/>
          <p:cNvSpPr txBox="1"/>
          <p:nvPr/>
        </p:nvSpPr>
        <p:spPr>
          <a:xfrm>
            <a:off x="205141" y="190857"/>
            <a:ext cx="1684876" cy="407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000" b="1" dirty="0" smtClean="0"/>
              <a:t>PW</a:t>
            </a:r>
            <a:endParaRPr lang="es-AR" sz="2000" b="1" dirty="0"/>
          </a:p>
        </p:txBody>
      </p:sp>
    </p:spTree>
    <p:extLst>
      <p:ext uri="{BB962C8B-B14F-4D97-AF65-F5344CB8AC3E}">
        <p14:creationId xmlns:p14="http://schemas.microsoft.com/office/powerpoint/2010/main" val="6692315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78631" y="836718"/>
            <a:ext cx="7886700" cy="994172"/>
          </a:xfrm>
        </p:spPr>
        <p:txBody>
          <a:bodyPr>
            <a:normAutofit/>
          </a:bodyPr>
          <a:lstStyle/>
          <a:p>
            <a:pPr algn="ctr"/>
            <a:r>
              <a:rPr lang="es-AR" sz="2400" b="1" dirty="0" err="1"/>
              <a:t>InSTIs</a:t>
            </a:r>
            <a:r>
              <a:rPr lang="es-AR" sz="2400" b="1" dirty="0"/>
              <a:t> </a:t>
            </a:r>
            <a:r>
              <a:rPr lang="es-AR" sz="2400" b="1" dirty="0" err="1"/>
              <a:t>for</a:t>
            </a:r>
            <a:r>
              <a:rPr lang="es-AR" sz="2400" b="1" dirty="0"/>
              <a:t> </a:t>
            </a:r>
            <a:r>
              <a:rPr lang="es-AR" sz="2400" b="1" dirty="0" err="1"/>
              <a:t>children</a:t>
            </a:r>
            <a:r>
              <a:rPr lang="es-AR" sz="2400" b="1" dirty="0"/>
              <a:t>:</a:t>
            </a:r>
            <a:br>
              <a:rPr lang="es-AR" sz="2400" b="1" dirty="0"/>
            </a:br>
            <a:r>
              <a:rPr lang="es-AR" sz="2400" b="1" dirty="0"/>
              <a:t> </a:t>
            </a:r>
            <a:r>
              <a:rPr lang="es-AR" sz="2400" b="1" dirty="0" err="1"/>
              <a:t>Indication</a:t>
            </a:r>
            <a:r>
              <a:rPr lang="es-AR" sz="2400" b="1" dirty="0"/>
              <a:t> </a:t>
            </a:r>
            <a:r>
              <a:rPr lang="es-AR" sz="2400" b="1" dirty="0" err="1"/>
              <a:t>varies</a:t>
            </a:r>
            <a:r>
              <a:rPr lang="es-AR" sz="2400" b="1" dirty="0"/>
              <a:t> </a:t>
            </a:r>
            <a:r>
              <a:rPr lang="es-AR" sz="2400" b="1" dirty="0" err="1"/>
              <a:t>according</a:t>
            </a:r>
            <a:r>
              <a:rPr lang="es-AR" sz="2400" b="1" dirty="0"/>
              <a:t>  to </a:t>
            </a:r>
            <a:r>
              <a:rPr lang="es-AR" sz="2400" b="1" dirty="0" err="1"/>
              <a:t>the</a:t>
            </a:r>
            <a:r>
              <a:rPr lang="es-AR" sz="2400" b="1" dirty="0"/>
              <a:t> </a:t>
            </a:r>
            <a:r>
              <a:rPr lang="es-AR" sz="2400" b="1" dirty="0" err="1"/>
              <a:t>drug</a:t>
            </a:r>
            <a:r>
              <a:rPr lang="es-AR" sz="2400" b="1" dirty="0"/>
              <a:t>, </a:t>
            </a:r>
            <a:r>
              <a:rPr lang="es-AR" sz="2400" b="1" dirty="0" err="1"/>
              <a:t>age</a:t>
            </a:r>
            <a:r>
              <a:rPr lang="es-AR" sz="2400" b="1" dirty="0"/>
              <a:t>, and </a:t>
            </a:r>
            <a:r>
              <a:rPr lang="es-AR" sz="2400" b="1" dirty="0" err="1"/>
              <a:t>weight</a:t>
            </a:r>
            <a:endParaRPr lang="es-AR" sz="2400" b="1" dirty="0"/>
          </a:p>
        </p:txBody>
      </p:sp>
      <p:pic>
        <p:nvPicPr>
          <p:cNvPr id="3" name="Imagen 2"/>
          <p:cNvPicPr>
            <a:picLocks noChangeAspect="1"/>
          </p:cNvPicPr>
          <p:nvPr/>
        </p:nvPicPr>
        <p:blipFill>
          <a:blip r:embed="rId2"/>
          <a:stretch>
            <a:fillRect/>
          </a:stretch>
        </p:blipFill>
        <p:spPr>
          <a:xfrm>
            <a:off x="189169" y="1830890"/>
            <a:ext cx="6565388" cy="1889250"/>
          </a:xfrm>
          <a:prstGeom prst="rect">
            <a:avLst/>
          </a:prstGeom>
          <a:effectLst>
            <a:outerShdw blurRad="63500" sx="102000" sy="102000" algn="ctr" rotWithShape="0">
              <a:prstClr val="black">
                <a:alpha val="40000"/>
              </a:prstClr>
            </a:outerShdw>
          </a:effectLst>
        </p:spPr>
      </p:pic>
      <p:pic>
        <p:nvPicPr>
          <p:cNvPr id="4" name="Imagen 3"/>
          <p:cNvPicPr>
            <a:picLocks noChangeAspect="1"/>
          </p:cNvPicPr>
          <p:nvPr/>
        </p:nvPicPr>
        <p:blipFill>
          <a:blip r:embed="rId3"/>
          <a:stretch>
            <a:fillRect/>
          </a:stretch>
        </p:blipFill>
        <p:spPr>
          <a:xfrm>
            <a:off x="7069275" y="1964672"/>
            <a:ext cx="1934888" cy="1410750"/>
          </a:xfrm>
          <a:prstGeom prst="rect">
            <a:avLst/>
          </a:prstGeom>
        </p:spPr>
      </p:pic>
      <p:sp>
        <p:nvSpPr>
          <p:cNvPr id="11" name="CuadroTexto 10"/>
          <p:cNvSpPr txBox="1"/>
          <p:nvPr/>
        </p:nvSpPr>
        <p:spPr>
          <a:xfrm>
            <a:off x="5036344" y="3907876"/>
            <a:ext cx="3692720" cy="170816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AR" sz="1500" b="1" u="sng" dirty="0"/>
              <a:t>DHHS:</a:t>
            </a:r>
          </a:p>
          <a:p>
            <a:pPr marL="214313" indent="-214313">
              <a:buFont typeface="Arial" panose="020B0604020202020204" pitchFamily="34" charset="0"/>
              <a:buChar char="•"/>
            </a:pPr>
            <a:r>
              <a:rPr lang="es-AR" sz="1500" dirty="0"/>
              <a:t>RAL: </a:t>
            </a:r>
            <a:r>
              <a:rPr lang="es-AR" sz="1500" b="1" dirty="0" err="1"/>
              <a:t>Preferred</a:t>
            </a:r>
            <a:r>
              <a:rPr lang="es-AR" sz="1500" dirty="0"/>
              <a:t>  </a:t>
            </a:r>
            <a:r>
              <a:rPr lang="es-AR" sz="1500" u="sng" dirty="0"/>
              <a:t>&gt;</a:t>
            </a:r>
            <a:r>
              <a:rPr lang="es-AR" sz="1500" dirty="0"/>
              <a:t> 2 </a:t>
            </a:r>
            <a:r>
              <a:rPr lang="es-AR" sz="1500" dirty="0" err="1"/>
              <a:t>years</a:t>
            </a:r>
            <a:r>
              <a:rPr lang="es-AR" sz="1500" dirty="0"/>
              <a:t> and </a:t>
            </a:r>
            <a:r>
              <a:rPr lang="es-AR" sz="1500" u="sng" dirty="0"/>
              <a:t>&lt;</a:t>
            </a:r>
            <a:r>
              <a:rPr lang="es-AR" sz="1500" dirty="0"/>
              <a:t> 6 </a:t>
            </a:r>
            <a:r>
              <a:rPr lang="es-AR" sz="1500" dirty="0" err="1"/>
              <a:t>years</a:t>
            </a:r>
            <a:endParaRPr lang="es-AR" sz="1500" dirty="0"/>
          </a:p>
          <a:p>
            <a:r>
              <a:rPr lang="es-AR" sz="1500" dirty="0"/>
              <a:t>     </a:t>
            </a:r>
            <a:r>
              <a:rPr lang="es-AR" sz="1500" dirty="0" err="1"/>
              <a:t>Alternative</a:t>
            </a:r>
            <a:r>
              <a:rPr lang="es-AR" sz="1500" dirty="0"/>
              <a:t> </a:t>
            </a:r>
            <a:r>
              <a:rPr lang="es-AR" sz="1500" u="sng" dirty="0"/>
              <a:t>&gt;</a:t>
            </a:r>
            <a:r>
              <a:rPr lang="es-AR" sz="1500" dirty="0"/>
              <a:t> 6 </a:t>
            </a:r>
            <a:r>
              <a:rPr lang="es-AR" sz="1500" dirty="0" err="1"/>
              <a:t>years</a:t>
            </a:r>
            <a:endParaRPr lang="es-AR" sz="1500" dirty="0"/>
          </a:p>
          <a:p>
            <a:r>
              <a:rPr lang="es-AR" sz="1500" dirty="0"/>
              <a:t>     </a:t>
            </a:r>
            <a:r>
              <a:rPr lang="es-AR" sz="1500" dirty="0" err="1"/>
              <a:t>Alternative</a:t>
            </a:r>
            <a:r>
              <a:rPr lang="es-AR" sz="1500" dirty="0"/>
              <a:t> </a:t>
            </a:r>
            <a:r>
              <a:rPr lang="es-AR" sz="1500" u="sng" dirty="0"/>
              <a:t>&gt;</a:t>
            </a:r>
            <a:r>
              <a:rPr lang="es-AR" sz="1500" dirty="0"/>
              <a:t> 4 </a:t>
            </a:r>
            <a:r>
              <a:rPr lang="es-AR" sz="1500" dirty="0" err="1"/>
              <a:t>weeks</a:t>
            </a:r>
            <a:r>
              <a:rPr lang="es-AR" sz="1500" dirty="0"/>
              <a:t>, </a:t>
            </a:r>
            <a:r>
              <a:rPr lang="es-AR" sz="1500" u="sng" dirty="0"/>
              <a:t>&lt;</a:t>
            </a:r>
            <a:r>
              <a:rPr lang="es-AR" sz="1500" dirty="0"/>
              <a:t> 2years</a:t>
            </a:r>
          </a:p>
          <a:p>
            <a:pPr marL="214313" indent="-214313">
              <a:buFont typeface="Arial" panose="020B0604020202020204" pitchFamily="34" charset="0"/>
              <a:buChar char="•"/>
            </a:pPr>
            <a:r>
              <a:rPr lang="es-AR" sz="1500" dirty="0"/>
              <a:t>EVG: </a:t>
            </a:r>
            <a:r>
              <a:rPr lang="es-AR" sz="1500" b="1" dirty="0" err="1"/>
              <a:t>Preferred</a:t>
            </a:r>
            <a:r>
              <a:rPr lang="es-AR" sz="1500" dirty="0"/>
              <a:t>  </a:t>
            </a:r>
            <a:r>
              <a:rPr lang="es-AR" sz="1500" u="sng" dirty="0"/>
              <a:t>&gt;</a:t>
            </a:r>
            <a:r>
              <a:rPr lang="es-AR" sz="1500" dirty="0"/>
              <a:t> 12years and </a:t>
            </a:r>
            <a:r>
              <a:rPr lang="es-AR" sz="1500" u="sng" dirty="0"/>
              <a:t>&gt;</a:t>
            </a:r>
            <a:r>
              <a:rPr lang="es-AR" sz="1500" dirty="0"/>
              <a:t> 35 Kg</a:t>
            </a:r>
          </a:p>
          <a:p>
            <a:pPr marL="214313" indent="-214313">
              <a:buFont typeface="Arial" panose="020B0604020202020204" pitchFamily="34" charset="0"/>
              <a:buChar char="•"/>
            </a:pPr>
            <a:r>
              <a:rPr lang="es-AR" sz="1500" dirty="0"/>
              <a:t>DTG: </a:t>
            </a:r>
            <a:r>
              <a:rPr lang="es-AR" sz="1500" b="1" dirty="0" err="1"/>
              <a:t>Preferred</a:t>
            </a:r>
            <a:r>
              <a:rPr lang="es-AR" sz="1500" b="1" dirty="0"/>
              <a:t> </a:t>
            </a:r>
            <a:r>
              <a:rPr lang="es-AR" sz="1500" u="sng" dirty="0"/>
              <a:t>&gt;</a:t>
            </a:r>
            <a:r>
              <a:rPr lang="es-AR" sz="1500" dirty="0"/>
              <a:t> 30 Kg (</a:t>
            </a:r>
            <a:r>
              <a:rPr lang="es-AR" sz="1500" i="1" dirty="0"/>
              <a:t>EMA &gt; 15 Kg</a:t>
            </a:r>
            <a:r>
              <a:rPr lang="es-AR" sz="1500" dirty="0"/>
              <a:t>)</a:t>
            </a:r>
          </a:p>
          <a:p>
            <a:pPr marL="214313" indent="-214313">
              <a:buFont typeface="Arial" panose="020B0604020202020204" pitchFamily="34" charset="0"/>
              <a:buChar char="•"/>
            </a:pPr>
            <a:r>
              <a:rPr lang="es-AR" sz="1500" dirty="0"/>
              <a:t>BIC: No data</a:t>
            </a:r>
          </a:p>
        </p:txBody>
      </p:sp>
      <p:pic>
        <p:nvPicPr>
          <p:cNvPr id="12" name="Imagen 11"/>
          <p:cNvPicPr>
            <a:picLocks noChangeAspect="1"/>
          </p:cNvPicPr>
          <p:nvPr/>
        </p:nvPicPr>
        <p:blipFill>
          <a:blip r:embed="rId4"/>
          <a:stretch>
            <a:fillRect/>
          </a:stretch>
        </p:blipFill>
        <p:spPr>
          <a:xfrm>
            <a:off x="5588936" y="5707848"/>
            <a:ext cx="3047087" cy="97031"/>
          </a:xfrm>
          <a:prstGeom prst="rect">
            <a:avLst/>
          </a:prstGeom>
        </p:spPr>
      </p:pic>
      <p:pic>
        <p:nvPicPr>
          <p:cNvPr id="13" name="Picture 3" descr="HUESPED_template_ppt_V2-0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41" y="6138393"/>
            <a:ext cx="3147003" cy="609885"/>
          </a:xfrm>
          <a:prstGeom prst="rect">
            <a:avLst/>
          </a:prstGeom>
        </p:spPr>
      </p:pic>
      <p:sp>
        <p:nvSpPr>
          <p:cNvPr id="14" name="CuadroTexto 13"/>
          <p:cNvSpPr txBox="1"/>
          <p:nvPr/>
        </p:nvSpPr>
        <p:spPr>
          <a:xfrm>
            <a:off x="250251" y="424808"/>
            <a:ext cx="1684876" cy="407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000" b="1" dirty="0" err="1" smtClean="0"/>
              <a:t>Children</a:t>
            </a:r>
            <a:endParaRPr lang="es-AR" sz="2000" b="1" dirty="0"/>
          </a:p>
        </p:txBody>
      </p:sp>
      <p:pic>
        <p:nvPicPr>
          <p:cNvPr id="5" name="Imagen 4"/>
          <p:cNvPicPr>
            <a:picLocks noChangeAspect="1"/>
          </p:cNvPicPr>
          <p:nvPr/>
        </p:nvPicPr>
        <p:blipFill>
          <a:blip r:embed="rId6"/>
          <a:stretch>
            <a:fillRect/>
          </a:stretch>
        </p:blipFill>
        <p:spPr>
          <a:xfrm>
            <a:off x="453423" y="4162424"/>
            <a:ext cx="3709001" cy="171990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15682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32" y="447855"/>
            <a:ext cx="7886700" cy="994172"/>
          </a:xfrm>
        </p:spPr>
        <p:txBody>
          <a:bodyPr>
            <a:normAutofit/>
          </a:bodyPr>
          <a:lstStyle/>
          <a:p>
            <a:pPr algn="ctr"/>
            <a:r>
              <a:rPr lang="es-AR" b="1" dirty="0" err="1"/>
              <a:t>Acknowledgements</a:t>
            </a:r>
            <a:endParaRPr lang="es-AR" b="1" dirty="0"/>
          </a:p>
        </p:txBody>
      </p:sp>
      <p:sp>
        <p:nvSpPr>
          <p:cNvPr id="3" name="Marcador de contenido 2"/>
          <p:cNvSpPr>
            <a:spLocks noGrp="1"/>
          </p:cNvSpPr>
          <p:nvPr>
            <p:ph idx="1"/>
          </p:nvPr>
        </p:nvSpPr>
        <p:spPr>
          <a:xfrm>
            <a:off x="464058" y="1442027"/>
            <a:ext cx="4199335" cy="4171811"/>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r>
              <a:rPr lang="es-AR" sz="1800" dirty="0" err="1"/>
              <a:t>Jose</a:t>
            </a:r>
            <a:r>
              <a:rPr lang="es-AR" sz="1800" dirty="0"/>
              <a:t> Arribas</a:t>
            </a:r>
          </a:p>
          <a:p>
            <a:r>
              <a:rPr lang="es-AR" sz="1800" dirty="0"/>
              <a:t>Esteban </a:t>
            </a:r>
            <a:r>
              <a:rPr lang="es-AR" sz="1800" dirty="0" err="1"/>
              <a:t>Burrone</a:t>
            </a:r>
            <a:endParaRPr lang="es-AR" sz="1800" dirty="0"/>
          </a:p>
          <a:p>
            <a:r>
              <a:rPr lang="es-AR" sz="1800" dirty="0" err="1"/>
              <a:t>Meg</a:t>
            </a:r>
            <a:r>
              <a:rPr lang="es-AR" sz="1800" dirty="0"/>
              <a:t> </a:t>
            </a:r>
            <a:r>
              <a:rPr lang="es-AR" sz="1800" dirty="0" err="1"/>
              <a:t>Doherty</a:t>
            </a:r>
            <a:endParaRPr lang="es-AR" sz="1800" dirty="0"/>
          </a:p>
          <a:p>
            <a:r>
              <a:rPr lang="es-AR" sz="1800" dirty="0"/>
              <a:t>Carlos </a:t>
            </a:r>
            <a:r>
              <a:rPr lang="es-AR" sz="1800" dirty="0" err="1"/>
              <a:t>Falistocco</a:t>
            </a:r>
            <a:endParaRPr lang="es-AR" sz="1800" dirty="0"/>
          </a:p>
          <a:p>
            <a:r>
              <a:rPr lang="es-AR" sz="1800" dirty="0"/>
              <a:t>Diane </a:t>
            </a:r>
            <a:r>
              <a:rPr lang="es-AR" sz="1800" dirty="0" err="1"/>
              <a:t>Gibb</a:t>
            </a:r>
            <a:endParaRPr lang="es-AR" sz="1800" dirty="0"/>
          </a:p>
          <a:p>
            <a:r>
              <a:rPr lang="es-AR" sz="1800" dirty="0"/>
              <a:t>Roy </a:t>
            </a:r>
            <a:r>
              <a:rPr lang="es-AR" sz="1800" dirty="0" err="1"/>
              <a:t>Gulick</a:t>
            </a:r>
            <a:endParaRPr lang="es-AR" sz="1800" dirty="0"/>
          </a:p>
          <a:p>
            <a:r>
              <a:rPr lang="es-AR" sz="1800" dirty="0" err="1"/>
              <a:t>Reuben</a:t>
            </a:r>
            <a:r>
              <a:rPr lang="es-AR" sz="1800" dirty="0"/>
              <a:t> </a:t>
            </a:r>
            <a:r>
              <a:rPr lang="es-AR" sz="1800" dirty="0" err="1"/>
              <a:t>Granich</a:t>
            </a:r>
            <a:endParaRPr lang="es-AR" sz="1800" dirty="0"/>
          </a:p>
          <a:p>
            <a:r>
              <a:rPr lang="es-AR" sz="1800" dirty="0"/>
              <a:t>Beatriz </a:t>
            </a:r>
            <a:r>
              <a:rPr lang="es-AR" sz="1800" dirty="0" err="1"/>
              <a:t>Grinjzstejn</a:t>
            </a:r>
            <a:endParaRPr lang="es-AR" sz="1800" dirty="0"/>
          </a:p>
          <a:p>
            <a:r>
              <a:rPr lang="es-AR" sz="1800" dirty="0"/>
              <a:t>Diane </a:t>
            </a:r>
            <a:r>
              <a:rPr lang="es-AR" sz="1800" dirty="0" err="1"/>
              <a:t>Havlir</a:t>
            </a:r>
            <a:endParaRPr lang="es-AR" sz="1800" dirty="0"/>
          </a:p>
          <a:p>
            <a:r>
              <a:rPr lang="es-AR" sz="1800" dirty="0" err="1"/>
              <a:t>Salim</a:t>
            </a:r>
            <a:r>
              <a:rPr lang="es-AR" sz="1800" dirty="0"/>
              <a:t> </a:t>
            </a:r>
            <a:r>
              <a:rPr lang="es-AR" sz="1800" dirty="0" err="1"/>
              <a:t>Abdool</a:t>
            </a:r>
            <a:r>
              <a:rPr lang="es-AR" sz="1800" dirty="0"/>
              <a:t> Karim</a:t>
            </a:r>
          </a:p>
          <a:p>
            <a:r>
              <a:rPr lang="es-AR" sz="1800" dirty="0"/>
              <a:t>Andrew Hill</a:t>
            </a:r>
          </a:p>
          <a:p>
            <a:pPr marL="0" indent="0">
              <a:buNone/>
            </a:pPr>
            <a:endParaRPr lang="es-AR" sz="1800" dirty="0"/>
          </a:p>
          <a:p>
            <a:endParaRPr lang="es-AR" sz="1800" dirty="0"/>
          </a:p>
          <a:p>
            <a:endParaRPr lang="es-AR" sz="1800" dirty="0"/>
          </a:p>
        </p:txBody>
      </p:sp>
      <p:sp>
        <p:nvSpPr>
          <p:cNvPr id="5" name="CuadroTexto 4"/>
          <p:cNvSpPr txBox="1"/>
          <p:nvPr/>
        </p:nvSpPr>
        <p:spPr>
          <a:xfrm>
            <a:off x="4855240" y="1604962"/>
            <a:ext cx="3612592" cy="3785652"/>
          </a:xfrm>
          <a:prstGeom prst="rect">
            <a:avLst/>
          </a:prstGeom>
          <a:noFill/>
        </p:spPr>
        <p:txBody>
          <a:bodyPr wrap="none" rtlCol="0">
            <a:spAutoFit/>
          </a:bodyPr>
          <a:lstStyle/>
          <a:p>
            <a:pPr marL="171450" indent="-171450">
              <a:lnSpc>
                <a:spcPct val="90000"/>
              </a:lnSpc>
              <a:spcBef>
                <a:spcPts val="750"/>
              </a:spcBef>
              <a:buFont typeface="Arial" panose="020B0604020202020204" pitchFamily="34" charset="0"/>
              <a:buChar char="•"/>
            </a:pPr>
            <a:r>
              <a:rPr lang="es-AR" dirty="0">
                <a:solidFill>
                  <a:schemeClr val="dk1"/>
                </a:solidFill>
              </a:rPr>
              <a:t>Omar </a:t>
            </a:r>
            <a:r>
              <a:rPr lang="es-AR" dirty="0" err="1">
                <a:solidFill>
                  <a:schemeClr val="dk1"/>
                </a:solidFill>
              </a:rPr>
              <a:t>Marin</a:t>
            </a:r>
            <a:endParaRPr lang="es-AR" dirty="0">
              <a:solidFill>
                <a:schemeClr val="dk1"/>
              </a:solidFill>
            </a:endParaRPr>
          </a:p>
          <a:p>
            <a:pPr marL="171450" indent="-171450">
              <a:lnSpc>
                <a:spcPct val="90000"/>
              </a:lnSpc>
              <a:spcBef>
                <a:spcPts val="750"/>
              </a:spcBef>
              <a:buFont typeface="Arial" panose="020B0604020202020204" pitchFamily="34" charset="0"/>
              <a:buChar char="•"/>
            </a:pPr>
            <a:r>
              <a:rPr lang="es-AR" dirty="0">
                <a:solidFill>
                  <a:schemeClr val="dk1"/>
                </a:solidFill>
              </a:rPr>
              <a:t>Julio Montaner</a:t>
            </a:r>
          </a:p>
          <a:p>
            <a:pPr marL="171450" indent="-171450">
              <a:lnSpc>
                <a:spcPct val="90000"/>
              </a:lnSpc>
              <a:spcBef>
                <a:spcPts val="750"/>
              </a:spcBef>
              <a:buFont typeface="Arial" panose="020B0604020202020204" pitchFamily="34" charset="0"/>
              <a:buChar char="•"/>
            </a:pPr>
            <a:r>
              <a:rPr lang="es-AR" dirty="0" err="1">
                <a:solidFill>
                  <a:schemeClr val="dk1"/>
                </a:solidFill>
              </a:rPr>
              <a:t>Koogie</a:t>
            </a:r>
            <a:r>
              <a:rPr lang="es-AR" dirty="0">
                <a:solidFill>
                  <a:schemeClr val="dk1"/>
                </a:solidFill>
              </a:rPr>
              <a:t> </a:t>
            </a:r>
            <a:r>
              <a:rPr lang="es-AR" dirty="0" err="1">
                <a:solidFill>
                  <a:schemeClr val="dk1"/>
                </a:solidFill>
              </a:rPr>
              <a:t>Naidoo</a:t>
            </a:r>
            <a:endParaRPr lang="es-AR" dirty="0">
              <a:solidFill>
                <a:schemeClr val="dk1"/>
              </a:solidFill>
            </a:endParaRPr>
          </a:p>
          <a:p>
            <a:pPr marL="171450" indent="-171450">
              <a:lnSpc>
                <a:spcPct val="90000"/>
              </a:lnSpc>
              <a:spcBef>
                <a:spcPts val="750"/>
              </a:spcBef>
              <a:buFont typeface="Arial" panose="020B0604020202020204" pitchFamily="34" charset="0"/>
              <a:buChar char="•"/>
            </a:pPr>
            <a:r>
              <a:rPr lang="es-AR" dirty="0" err="1">
                <a:solidFill>
                  <a:schemeClr val="dk1"/>
                </a:solidFill>
              </a:rPr>
              <a:t>Anton</a:t>
            </a:r>
            <a:r>
              <a:rPr lang="es-AR" dirty="0">
                <a:solidFill>
                  <a:schemeClr val="dk1"/>
                </a:solidFill>
              </a:rPr>
              <a:t> </a:t>
            </a:r>
            <a:r>
              <a:rPr lang="es-AR" dirty="0" err="1">
                <a:solidFill>
                  <a:schemeClr val="dk1"/>
                </a:solidFill>
              </a:rPr>
              <a:t>Pozniak</a:t>
            </a:r>
            <a:endParaRPr lang="es-AR" dirty="0">
              <a:solidFill>
                <a:schemeClr val="dk1"/>
              </a:solidFill>
            </a:endParaRPr>
          </a:p>
          <a:p>
            <a:pPr marL="171450" indent="-171450">
              <a:lnSpc>
                <a:spcPct val="90000"/>
              </a:lnSpc>
              <a:spcBef>
                <a:spcPts val="750"/>
              </a:spcBef>
              <a:buFont typeface="Arial" panose="020B0604020202020204" pitchFamily="34" charset="0"/>
              <a:buChar char="•"/>
            </a:pPr>
            <a:r>
              <a:rPr lang="es-AR" dirty="0">
                <a:solidFill>
                  <a:schemeClr val="dk1"/>
                </a:solidFill>
              </a:rPr>
              <a:t>Jonathan </a:t>
            </a:r>
            <a:r>
              <a:rPr lang="es-AR" dirty="0" err="1">
                <a:solidFill>
                  <a:schemeClr val="dk1"/>
                </a:solidFill>
              </a:rPr>
              <a:t>Schapiro</a:t>
            </a:r>
            <a:endParaRPr lang="es-AR" dirty="0">
              <a:solidFill>
                <a:schemeClr val="dk1"/>
              </a:solidFill>
            </a:endParaRPr>
          </a:p>
          <a:p>
            <a:pPr marL="171450" indent="-171450">
              <a:lnSpc>
                <a:spcPct val="90000"/>
              </a:lnSpc>
              <a:spcBef>
                <a:spcPts val="750"/>
              </a:spcBef>
              <a:buFont typeface="Arial" panose="020B0604020202020204" pitchFamily="34" charset="0"/>
              <a:buChar char="•"/>
            </a:pPr>
            <a:r>
              <a:rPr lang="es-AR" dirty="0">
                <a:solidFill>
                  <a:schemeClr val="dk1"/>
                </a:solidFill>
              </a:rPr>
              <a:t>Adele Schwartz </a:t>
            </a:r>
            <a:r>
              <a:rPr lang="es-AR" dirty="0" err="1">
                <a:solidFill>
                  <a:schemeClr val="dk1"/>
                </a:solidFill>
              </a:rPr>
              <a:t>Benzaken</a:t>
            </a:r>
            <a:endParaRPr lang="es-AR" dirty="0">
              <a:solidFill>
                <a:schemeClr val="dk1"/>
              </a:solidFill>
            </a:endParaRPr>
          </a:p>
          <a:p>
            <a:pPr marL="171450" indent="-171450">
              <a:lnSpc>
                <a:spcPct val="90000"/>
              </a:lnSpc>
              <a:spcBef>
                <a:spcPts val="750"/>
              </a:spcBef>
              <a:buFont typeface="Arial" panose="020B0604020202020204" pitchFamily="34" charset="0"/>
              <a:buChar char="•"/>
            </a:pPr>
            <a:r>
              <a:rPr lang="es-AR" dirty="0"/>
              <a:t>Kimberley Smith</a:t>
            </a:r>
            <a:endParaRPr lang="es-AR" dirty="0">
              <a:solidFill>
                <a:schemeClr val="dk1"/>
              </a:solidFill>
            </a:endParaRPr>
          </a:p>
          <a:p>
            <a:pPr marL="171450" indent="-171450">
              <a:lnSpc>
                <a:spcPct val="90000"/>
              </a:lnSpc>
              <a:spcBef>
                <a:spcPts val="750"/>
              </a:spcBef>
              <a:buFont typeface="Arial" panose="020B0604020202020204" pitchFamily="34" charset="0"/>
              <a:buChar char="•"/>
            </a:pPr>
            <a:r>
              <a:rPr lang="es-AR" dirty="0">
                <a:solidFill>
                  <a:schemeClr val="dk1"/>
                </a:solidFill>
              </a:rPr>
              <a:t>Omar </a:t>
            </a:r>
            <a:r>
              <a:rPr lang="es-AR" dirty="0" err="1">
                <a:solidFill>
                  <a:schemeClr val="dk1"/>
                </a:solidFill>
              </a:rPr>
              <a:t>Sued</a:t>
            </a:r>
            <a:endParaRPr lang="es-AR" dirty="0">
              <a:solidFill>
                <a:schemeClr val="dk1"/>
              </a:solidFill>
            </a:endParaRPr>
          </a:p>
          <a:p>
            <a:pPr marL="171450" indent="-171450">
              <a:lnSpc>
                <a:spcPct val="90000"/>
              </a:lnSpc>
              <a:spcBef>
                <a:spcPts val="750"/>
              </a:spcBef>
              <a:buFont typeface="Arial" panose="020B0604020202020204" pitchFamily="34" charset="0"/>
              <a:buChar char="•"/>
            </a:pPr>
            <a:r>
              <a:rPr lang="es-AR" dirty="0" err="1">
                <a:solidFill>
                  <a:schemeClr val="dk1"/>
                </a:solidFill>
              </a:rPr>
              <a:t>Francois</a:t>
            </a:r>
            <a:r>
              <a:rPr lang="es-AR" dirty="0">
                <a:solidFill>
                  <a:schemeClr val="dk1"/>
                </a:solidFill>
              </a:rPr>
              <a:t> </a:t>
            </a:r>
            <a:r>
              <a:rPr lang="es-AR" dirty="0" err="1">
                <a:solidFill>
                  <a:schemeClr val="dk1"/>
                </a:solidFill>
              </a:rPr>
              <a:t>Venter</a:t>
            </a:r>
            <a:endParaRPr lang="es-AR" dirty="0">
              <a:solidFill>
                <a:schemeClr val="dk1"/>
              </a:solidFill>
            </a:endParaRPr>
          </a:p>
          <a:p>
            <a:pPr marL="171450" indent="-171450">
              <a:lnSpc>
                <a:spcPct val="90000"/>
              </a:lnSpc>
              <a:spcBef>
                <a:spcPts val="750"/>
              </a:spcBef>
              <a:buFont typeface="Arial" panose="020B0604020202020204" pitchFamily="34" charset="0"/>
              <a:buChar char="•"/>
            </a:pPr>
            <a:r>
              <a:rPr lang="es-AR" dirty="0" err="1">
                <a:solidFill>
                  <a:schemeClr val="dk1"/>
                </a:solidFill>
              </a:rPr>
              <a:t>Fundacion</a:t>
            </a:r>
            <a:r>
              <a:rPr lang="es-AR" dirty="0">
                <a:solidFill>
                  <a:schemeClr val="dk1"/>
                </a:solidFill>
              </a:rPr>
              <a:t> </a:t>
            </a:r>
            <a:r>
              <a:rPr lang="es-AR" dirty="0" err="1">
                <a:solidFill>
                  <a:schemeClr val="dk1"/>
                </a:solidFill>
              </a:rPr>
              <a:t>Huesped</a:t>
            </a:r>
            <a:r>
              <a:rPr lang="es-AR" dirty="0">
                <a:solidFill>
                  <a:schemeClr val="dk1"/>
                </a:solidFill>
              </a:rPr>
              <a:t> </a:t>
            </a:r>
            <a:r>
              <a:rPr lang="es-AR" dirty="0" err="1">
                <a:solidFill>
                  <a:schemeClr val="dk1"/>
                </a:solidFill>
              </a:rPr>
              <a:t>research</a:t>
            </a:r>
            <a:r>
              <a:rPr lang="es-AR" dirty="0">
                <a:solidFill>
                  <a:schemeClr val="dk1"/>
                </a:solidFill>
              </a:rPr>
              <a:t> </a:t>
            </a:r>
            <a:r>
              <a:rPr lang="es-AR" dirty="0" err="1">
                <a:solidFill>
                  <a:schemeClr val="dk1"/>
                </a:solidFill>
              </a:rPr>
              <a:t>team</a:t>
            </a:r>
            <a:endParaRPr lang="es-AR" dirty="0">
              <a:solidFill>
                <a:schemeClr val="dk1"/>
              </a:solidFill>
            </a:endParaRPr>
          </a:p>
          <a:p>
            <a:pPr marL="214313" indent="-214313">
              <a:buFont typeface="Arial" panose="020B0604020202020204" pitchFamily="34" charset="0"/>
              <a:buChar char="•"/>
            </a:pPr>
            <a:endParaRPr lang="es-AR" dirty="0"/>
          </a:p>
        </p:txBody>
      </p:sp>
      <p:sp>
        <p:nvSpPr>
          <p:cNvPr id="4" name="CuadroTexto 3"/>
          <p:cNvSpPr txBox="1"/>
          <p:nvPr/>
        </p:nvSpPr>
        <p:spPr>
          <a:xfrm>
            <a:off x="3646606" y="5390614"/>
            <a:ext cx="5199011" cy="923330"/>
          </a:xfrm>
          <a:prstGeom prst="rect">
            <a:avLst/>
          </a:prstGeom>
          <a:solidFill>
            <a:srgbClr val="0070C0"/>
          </a:solidFill>
          <a:effectLst>
            <a:outerShdw blurRad="63500" sx="102000" sy="102000" algn="ctr" rotWithShape="0">
              <a:prstClr val="black">
                <a:alpha val="40000"/>
              </a:prstClr>
            </a:outerShdw>
          </a:effectLst>
        </p:spPr>
        <p:txBody>
          <a:bodyPr wrap="square" rtlCol="0">
            <a:spAutoFit/>
          </a:bodyPr>
          <a:lstStyle/>
          <a:p>
            <a:pPr algn="ctr"/>
            <a:r>
              <a:rPr lang="es-AR" dirty="0" err="1">
                <a:solidFill>
                  <a:schemeClr val="bg1"/>
                </a:solidFill>
              </a:rPr>
              <a:t>Special</a:t>
            </a:r>
            <a:r>
              <a:rPr lang="es-AR" dirty="0">
                <a:solidFill>
                  <a:schemeClr val="bg1"/>
                </a:solidFill>
              </a:rPr>
              <a:t> </a:t>
            </a:r>
            <a:r>
              <a:rPr lang="es-AR" dirty="0" err="1">
                <a:solidFill>
                  <a:schemeClr val="bg1"/>
                </a:solidFill>
              </a:rPr>
              <a:t>recognition</a:t>
            </a:r>
            <a:r>
              <a:rPr lang="es-AR" dirty="0">
                <a:solidFill>
                  <a:schemeClr val="bg1"/>
                </a:solidFill>
              </a:rPr>
              <a:t> </a:t>
            </a:r>
            <a:r>
              <a:rPr lang="es-AR" dirty="0" err="1">
                <a:solidFill>
                  <a:schemeClr val="bg1"/>
                </a:solidFill>
              </a:rPr>
              <a:t>to</a:t>
            </a:r>
            <a:r>
              <a:rPr lang="es-AR" dirty="0">
                <a:solidFill>
                  <a:schemeClr val="bg1"/>
                </a:solidFill>
              </a:rPr>
              <a:t> t</a:t>
            </a:r>
            <a:r>
              <a:rPr lang="en-US" dirty="0">
                <a:solidFill>
                  <a:schemeClr val="bg1"/>
                </a:solidFill>
              </a:rPr>
              <a:t>he people living with HIV  </a:t>
            </a:r>
            <a:r>
              <a:rPr lang="en-US" dirty="0" smtClean="0">
                <a:solidFill>
                  <a:schemeClr val="bg1"/>
                </a:solidFill>
              </a:rPr>
              <a:t>who have </a:t>
            </a:r>
            <a:r>
              <a:rPr lang="en-US" dirty="0">
                <a:solidFill>
                  <a:schemeClr val="bg1"/>
                </a:solidFill>
              </a:rPr>
              <a:t>generously participated </a:t>
            </a:r>
            <a:r>
              <a:rPr lang="en-US" dirty="0" smtClean="0">
                <a:solidFill>
                  <a:schemeClr val="bg1"/>
                </a:solidFill>
              </a:rPr>
              <a:t>in </a:t>
            </a:r>
            <a:r>
              <a:rPr lang="en-US" dirty="0">
                <a:solidFill>
                  <a:schemeClr val="bg1"/>
                </a:solidFill>
              </a:rPr>
              <a:t>all the clinical trials reviewed for this presentation. </a:t>
            </a:r>
            <a:endParaRPr lang="es-AR" dirty="0">
              <a:solidFill>
                <a:schemeClr val="bg1"/>
              </a:solidFill>
            </a:endParaRPr>
          </a:p>
        </p:txBody>
      </p:sp>
      <p:pic>
        <p:nvPicPr>
          <p:cNvPr id="6" name="Picture 3" descr="HUESPED_template_ppt_V2-0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41" y="6060425"/>
            <a:ext cx="3147003" cy="609885"/>
          </a:xfrm>
          <a:prstGeom prst="rect">
            <a:avLst/>
          </a:prstGeom>
        </p:spPr>
      </p:pic>
    </p:spTree>
    <p:extLst>
      <p:ext uri="{BB962C8B-B14F-4D97-AF65-F5344CB8AC3E}">
        <p14:creationId xmlns:p14="http://schemas.microsoft.com/office/powerpoint/2010/main" val="1169496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9186" name="Title 7"/>
          <p:cNvSpPr>
            <a:spLocks noGrp="1"/>
          </p:cNvSpPr>
          <p:nvPr>
            <p:ph type="title"/>
          </p:nvPr>
        </p:nvSpPr>
        <p:spPr>
          <a:xfrm>
            <a:off x="628650" y="857252"/>
            <a:ext cx="7886700" cy="994172"/>
          </a:xfrm>
        </p:spPr>
        <p:txBody>
          <a:bodyPr>
            <a:normAutofit/>
          </a:bodyPr>
          <a:lstStyle/>
          <a:p>
            <a:pPr algn="ctr"/>
            <a:r>
              <a:rPr lang="en-GB" altLang="en-US" sz="2400" b="1" dirty="0"/>
              <a:t>Very low rate of  emergent resistance to </a:t>
            </a:r>
            <a:r>
              <a:rPr lang="en-GB" altLang="en-US" sz="2400" b="1" dirty="0" err="1"/>
              <a:t>InSTIs</a:t>
            </a:r>
            <a:r>
              <a:rPr lang="en-GB" altLang="en-US" sz="2400" b="1" dirty="0"/>
              <a:t> in clinical trials of </a:t>
            </a:r>
            <a:br>
              <a:rPr lang="en-GB" altLang="en-US" sz="2400" b="1" dirty="0"/>
            </a:br>
            <a:r>
              <a:rPr lang="en-GB" altLang="en-US" sz="2400" b="1" dirty="0" err="1"/>
              <a:t>InSTIs</a:t>
            </a:r>
            <a:r>
              <a:rPr lang="en-GB" altLang="en-US" sz="2400" b="1" dirty="0"/>
              <a:t> + 2NRTI in treatment-naïve patients</a:t>
            </a:r>
          </a:p>
        </p:txBody>
      </p:sp>
      <p:sp>
        <p:nvSpPr>
          <p:cNvPr id="9" name="Text Placeholder 8"/>
          <p:cNvSpPr>
            <a:spLocks noGrp="1"/>
          </p:cNvSpPr>
          <p:nvPr>
            <p:ph type="body" sz="quarter" idx="11"/>
          </p:nvPr>
        </p:nvSpPr>
        <p:spPr>
          <a:xfrm>
            <a:off x="5660666" y="6049129"/>
            <a:ext cx="3117841" cy="775597"/>
          </a:xfrm>
        </p:spPr>
        <p:txBody>
          <a:bodyPr/>
          <a:lstStyle/>
          <a:p>
            <a:r>
              <a:rPr lang="en-GB" altLang="en-US" sz="700" i="1" dirty="0"/>
              <a:t>1. Cooper et al. N Engl J Med 2008;359:355–65;</a:t>
            </a:r>
            <a:br>
              <a:rPr lang="en-GB" altLang="en-US" sz="700" i="1" dirty="0"/>
            </a:br>
            <a:r>
              <a:rPr lang="en-GB" altLang="en-US" sz="700" i="1" dirty="0"/>
              <a:t>2. Rockstroh et al. Clin Infect Dis 2011;53:807–16;</a:t>
            </a:r>
            <a:br>
              <a:rPr lang="en-GB" altLang="en-US" sz="700" i="1" dirty="0"/>
            </a:br>
            <a:r>
              <a:rPr lang="en-GB" altLang="en-US" sz="700" i="1" dirty="0"/>
              <a:t>3. Sax et al. Lancet 2012;379:2439–48; 4 Raffi et al. Lancet Infect Dis 2013;13:927–35;</a:t>
            </a:r>
            <a:br>
              <a:rPr lang="en-GB" altLang="en-US" sz="700" i="1" dirty="0"/>
            </a:br>
            <a:r>
              <a:rPr lang="en-GB" altLang="en-US" sz="700" i="1" dirty="0"/>
              <a:t>5. </a:t>
            </a:r>
            <a:r>
              <a:rPr lang="en-GB" sz="700" i="1" dirty="0"/>
              <a:t>Walmsley et al. J </a:t>
            </a:r>
            <a:r>
              <a:rPr lang="en-GB" sz="700" i="1" dirty="0" err="1"/>
              <a:t>Acquir</a:t>
            </a:r>
            <a:r>
              <a:rPr lang="en-GB" sz="700" i="1" dirty="0"/>
              <a:t> Immune Defic </a:t>
            </a:r>
            <a:r>
              <a:rPr lang="en-GB" sz="700" i="1" dirty="0" err="1"/>
              <a:t>Syndr</a:t>
            </a:r>
            <a:r>
              <a:rPr lang="en-GB" sz="700" i="1" dirty="0"/>
              <a:t> 2015; 70:515–9;;</a:t>
            </a:r>
            <a:br>
              <a:rPr lang="en-GB" sz="700" i="1" dirty="0"/>
            </a:br>
            <a:r>
              <a:rPr lang="en-GB" sz="700" i="1" dirty="0"/>
              <a:t>6. Walmsley et al. J </a:t>
            </a:r>
            <a:r>
              <a:rPr lang="en-GB" sz="700" i="1" dirty="0" err="1"/>
              <a:t>Acquir</a:t>
            </a:r>
            <a:r>
              <a:rPr lang="en-GB" sz="700" i="1" dirty="0"/>
              <a:t> Immune </a:t>
            </a:r>
            <a:r>
              <a:rPr lang="en-GB" sz="700" i="1" dirty="0" err="1"/>
              <a:t>Defic</a:t>
            </a:r>
            <a:r>
              <a:rPr lang="en-GB" sz="700" i="1" dirty="0"/>
              <a:t> </a:t>
            </a:r>
            <a:r>
              <a:rPr lang="en-GB" sz="700" i="1" dirty="0" err="1"/>
              <a:t>Syndr</a:t>
            </a:r>
            <a:r>
              <a:rPr lang="en-GB" sz="700" i="1" dirty="0"/>
              <a:t> 2015;70:515–19;</a:t>
            </a:r>
            <a:br>
              <a:rPr lang="en-GB" sz="700" i="1" dirty="0"/>
            </a:br>
            <a:r>
              <a:rPr lang="en-GB" sz="700" i="1" dirty="0"/>
              <a:t>7. Gallant et al. Lancet </a:t>
            </a:r>
            <a:r>
              <a:rPr lang="en-GB" sz="700" i="1" dirty="0" smtClean="0"/>
              <a:t>2017];</a:t>
            </a:r>
            <a:endParaRPr lang="en-GB" sz="700" i="1" dirty="0"/>
          </a:p>
          <a:p>
            <a:r>
              <a:rPr lang="en-GB" sz="700" i="1" dirty="0"/>
              <a:t>8. Sax et al. Lancet </a:t>
            </a:r>
            <a:r>
              <a:rPr lang="en-GB" sz="700" i="1" dirty="0" smtClean="0"/>
              <a:t>2017</a:t>
            </a:r>
          </a:p>
          <a:p>
            <a:r>
              <a:rPr lang="en-GB" sz="700" i="1" dirty="0" smtClean="0"/>
              <a:t>9..White et </a:t>
            </a:r>
            <a:r>
              <a:rPr lang="en-GB" sz="700" i="1" dirty="0" err="1" smtClean="0"/>
              <a:t>al:Viruses</a:t>
            </a:r>
            <a:r>
              <a:rPr lang="en-GB" sz="700" i="1" dirty="0" smtClean="0"/>
              <a:t> 2014].</a:t>
            </a:r>
            <a:endParaRPr lang="en-GB" altLang="en-US" sz="700" i="1" dirty="0"/>
          </a:p>
        </p:txBody>
      </p:sp>
      <p:graphicFrame>
        <p:nvGraphicFramePr>
          <p:cNvPr id="12" name="Content Placeholder 3"/>
          <p:cNvGraphicFramePr>
            <a:graphicFrameLocks/>
          </p:cNvGraphicFramePr>
          <p:nvPr>
            <p:extLst>
              <p:ext uri="{D42A27DB-BD31-4B8C-83A1-F6EECF244321}">
                <p14:modId xmlns:p14="http://schemas.microsoft.com/office/powerpoint/2010/main" val="2389650565"/>
              </p:ext>
            </p:extLst>
          </p:nvPr>
        </p:nvGraphicFramePr>
        <p:xfrm>
          <a:off x="1205469" y="1745098"/>
          <a:ext cx="7056030" cy="4253100"/>
        </p:xfrm>
        <a:graphic>
          <a:graphicData uri="http://schemas.openxmlformats.org/drawingml/2006/table">
            <a:tbl>
              <a:tblPr>
                <a:effectLst>
                  <a:outerShdw blurRad="63500" sx="102000" sy="102000" algn="ctr" rotWithShape="0">
                    <a:prstClr val="black">
                      <a:alpha val="40000"/>
                    </a:prstClr>
                  </a:outerShdw>
                </a:effectLst>
              </a:tblPr>
              <a:tblGrid>
                <a:gridCol w="1300566">
                  <a:extLst>
                    <a:ext uri="{9D8B030D-6E8A-4147-A177-3AD203B41FA5}">
                      <a16:colId xmlns="" xmlns:a16="http://schemas.microsoft.com/office/drawing/2014/main" val="20000"/>
                    </a:ext>
                  </a:extLst>
                </a:gridCol>
                <a:gridCol w="2145852">
                  <a:extLst>
                    <a:ext uri="{9D8B030D-6E8A-4147-A177-3AD203B41FA5}">
                      <a16:colId xmlns="" xmlns:a16="http://schemas.microsoft.com/office/drawing/2014/main" val="20001"/>
                    </a:ext>
                  </a:extLst>
                </a:gridCol>
                <a:gridCol w="1203204">
                  <a:extLst>
                    <a:ext uri="{9D8B030D-6E8A-4147-A177-3AD203B41FA5}">
                      <a16:colId xmlns="" xmlns:a16="http://schemas.microsoft.com/office/drawing/2014/main" val="20002"/>
                    </a:ext>
                  </a:extLst>
                </a:gridCol>
                <a:gridCol w="1203204">
                  <a:extLst>
                    <a:ext uri="{9D8B030D-6E8A-4147-A177-3AD203B41FA5}">
                      <a16:colId xmlns="" xmlns:a16="http://schemas.microsoft.com/office/drawing/2014/main" val="20003"/>
                    </a:ext>
                  </a:extLst>
                </a:gridCol>
                <a:gridCol w="1203204"/>
              </a:tblGrid>
              <a:tr h="79943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a:ln>
                            <a:noFill/>
                          </a:ln>
                          <a:solidFill>
                            <a:schemeClr val="bg1"/>
                          </a:solidFill>
                          <a:effectLst/>
                          <a:latin typeface="+mn-lt"/>
                          <a:ea typeface="ＭＳ Ｐゴシック" pitchFamily="34" charset="-128"/>
                        </a:rPr>
                        <a:t>Treatment</a:t>
                      </a: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a:ln>
                            <a:noFill/>
                          </a:ln>
                          <a:solidFill>
                            <a:schemeClr val="bg1"/>
                          </a:solidFill>
                          <a:effectLst/>
                          <a:latin typeface="+mn-lt"/>
                          <a:ea typeface="ＭＳ Ｐゴシック" pitchFamily="34" charset="-128"/>
                        </a:rPr>
                        <a:t>Major resistance mutations detected by genotyping in treatment-na</a:t>
                      </a:r>
                      <a:r>
                        <a:rPr kumimoji="0" lang="en-GB" sz="1400" b="1" i="0" u="none" strike="noStrike" cap="none" normalizeH="0" baseline="0" noProof="0" dirty="0">
                          <a:ln>
                            <a:noFill/>
                          </a:ln>
                          <a:solidFill>
                            <a:schemeClr val="bg1"/>
                          </a:solidFill>
                          <a:effectLst/>
                          <a:latin typeface="+mn-lt"/>
                          <a:ea typeface="ＭＳ Ｐゴシック" pitchFamily="34" charset="-128"/>
                          <a:cs typeface="Arial" pitchFamily="34" charset="0"/>
                        </a:rPr>
                        <a:t>ï</a:t>
                      </a:r>
                      <a:r>
                        <a:rPr kumimoji="0" lang="en-GB" sz="1400" b="1" i="0" u="none" strike="noStrike" cap="none" normalizeH="0" baseline="0" noProof="0" dirty="0">
                          <a:ln>
                            <a:noFill/>
                          </a:ln>
                          <a:solidFill>
                            <a:schemeClr val="bg1"/>
                          </a:solidFill>
                          <a:effectLst/>
                          <a:latin typeface="+mn-lt"/>
                          <a:ea typeface="ＭＳ Ｐゴシック" pitchFamily="34" charset="-128"/>
                        </a:rPr>
                        <a:t>ve patients with failing therapy</a:t>
                      </a: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a:ln>
                            <a:noFill/>
                          </a:ln>
                          <a:solidFill>
                            <a:schemeClr val="bg1"/>
                          </a:solidFill>
                          <a:effectLst/>
                          <a:latin typeface="+mn-lt"/>
                          <a:ea typeface="ＭＳ Ｐゴシック" pitchFamily="34" charset="-128"/>
                        </a:rPr>
                        <a:t>Minor resistance mutations</a:t>
                      </a: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a:ln>
                            <a:noFill/>
                          </a:ln>
                          <a:solidFill>
                            <a:schemeClr val="bg1"/>
                          </a:solidFill>
                          <a:effectLst/>
                          <a:latin typeface="+mn-lt"/>
                          <a:ea typeface="ＭＳ Ｐゴシック" pitchFamily="34" charset="-128"/>
                        </a:rPr>
                        <a:t>With NRTI-associated mutations?</a:t>
                      </a: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smtClean="0">
                          <a:ln>
                            <a:noFill/>
                          </a:ln>
                          <a:solidFill>
                            <a:schemeClr val="bg1"/>
                          </a:solidFill>
                          <a:effectLst/>
                          <a:latin typeface="+mn-lt"/>
                          <a:ea typeface="ＭＳ Ｐゴシック" pitchFamily="34" charset="-128"/>
                        </a:rPr>
                        <a:t>%9</a:t>
                      </a:r>
                      <a:endParaRPr kumimoji="0" lang="en-GB" sz="1400" b="1" i="0" u="none" strike="noStrike" cap="none" normalizeH="0" baseline="0" noProof="0" dirty="0">
                        <a:ln>
                          <a:noFill/>
                        </a:ln>
                        <a:solidFill>
                          <a:schemeClr val="bg1"/>
                        </a:solidFill>
                        <a:effectLst/>
                        <a:latin typeface="+mn-lt"/>
                        <a:ea typeface="ＭＳ Ｐゴシック" pitchFamily="34" charset="-128"/>
                      </a:endParaRP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 xmlns:a16="http://schemas.microsoft.com/office/drawing/2014/main" val="10000"/>
                  </a:ext>
                </a:extLst>
              </a:tr>
              <a:tr h="98075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a:ln>
                            <a:noFill/>
                          </a:ln>
                          <a:solidFill>
                            <a:schemeClr val="bg1"/>
                          </a:solidFill>
                          <a:effectLst/>
                          <a:latin typeface="+mn-lt"/>
                          <a:ea typeface="ＭＳ Ｐゴシック" pitchFamily="34" charset="-128"/>
                        </a:rPr>
                        <a:t>RAL</a:t>
                      </a:r>
                      <a:r>
                        <a:rPr kumimoji="0" lang="en-GB" sz="1400" b="1" i="0" u="none" strike="noStrike" cap="none" normalizeH="0" baseline="30000" noProof="0" dirty="0">
                          <a:ln>
                            <a:noFill/>
                          </a:ln>
                          <a:solidFill>
                            <a:schemeClr val="bg1"/>
                          </a:solidFill>
                          <a:effectLst/>
                          <a:latin typeface="+mn-lt"/>
                          <a:ea typeface="ＭＳ Ｐゴシック" pitchFamily="34" charset="-128"/>
                        </a:rPr>
                        <a:t>1,2</a:t>
                      </a: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chemeClr val="bg1"/>
                          </a:solidFill>
                          <a:effectLst/>
                          <a:latin typeface="+mn-lt"/>
                          <a:ea typeface="ＭＳ Ｐゴシック" pitchFamily="34" charset="-128"/>
                        </a:rPr>
                        <a:t>Y143H/C/R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chemeClr val="bg1"/>
                          </a:solidFill>
                          <a:effectLst/>
                          <a:latin typeface="+mn-lt"/>
                          <a:ea typeface="ＭＳ Ｐゴシック" pitchFamily="34" charset="-128"/>
                        </a:rPr>
                        <a:t>N155H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chemeClr val="bg1"/>
                          </a:solidFill>
                          <a:effectLst/>
                          <a:latin typeface="+mn-lt"/>
                          <a:ea typeface="ＭＳ Ｐゴシック" pitchFamily="34" charset="-128"/>
                        </a:rPr>
                        <a:t>Q148H/K/R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chemeClr val="bg1"/>
                          </a:solidFill>
                          <a:effectLst/>
                          <a:latin typeface="+mn-lt"/>
                          <a:ea typeface="ＭＳ Ｐゴシック" pitchFamily="34" charset="-128"/>
                        </a:rPr>
                        <a:t>E92Q</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chemeClr val="bg1"/>
                          </a:solidFill>
                          <a:effectLst/>
                          <a:latin typeface="+mn-lt"/>
                          <a:ea typeface="ＭＳ Ｐゴシック" pitchFamily="34" charset="-128"/>
                        </a:rPr>
                        <a:t>G140S</a:t>
                      </a: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chemeClr val="bg1"/>
                          </a:solidFill>
                          <a:effectLst/>
                          <a:latin typeface="+mn-lt"/>
                          <a:ea typeface="ＭＳ Ｐゴシック" pitchFamily="34" charset="-128"/>
                        </a:rPr>
                        <a:t>Multiple</a:t>
                      </a: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chemeClr val="bg1"/>
                          </a:solidFill>
                          <a:effectLst/>
                          <a:latin typeface="+mn-lt"/>
                          <a:ea typeface="ＭＳ Ｐゴシック" pitchFamily="34" charset="-128"/>
                        </a:rPr>
                        <a:t>Yes</a:t>
                      </a: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smtClean="0">
                          <a:ln>
                            <a:noFill/>
                          </a:ln>
                          <a:solidFill>
                            <a:schemeClr val="bg1"/>
                          </a:solidFill>
                          <a:effectLst/>
                          <a:latin typeface="+mn-lt"/>
                          <a:ea typeface="ＭＳ Ｐゴシック" pitchFamily="34" charset="-128"/>
                        </a:rPr>
                        <a:t>0.2 to 2.4</a:t>
                      </a:r>
                      <a:endParaRPr kumimoji="0" lang="en-GB" sz="1400" b="0" i="0" u="none" strike="noStrike" cap="none" normalizeH="0" baseline="0" noProof="0" dirty="0">
                        <a:ln>
                          <a:noFill/>
                        </a:ln>
                        <a:solidFill>
                          <a:schemeClr val="bg1"/>
                        </a:solidFill>
                        <a:effectLst/>
                        <a:latin typeface="+mn-lt"/>
                        <a:ea typeface="ＭＳ Ｐゴシック" pitchFamily="34" charset="-128"/>
                      </a:endParaRP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 xmlns:a16="http://schemas.microsoft.com/office/drawing/2014/main" val="10001"/>
                  </a:ext>
                </a:extLst>
              </a:tr>
              <a:tr h="9586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a:ln>
                            <a:noFill/>
                          </a:ln>
                          <a:solidFill>
                            <a:schemeClr val="bg1"/>
                          </a:solidFill>
                          <a:effectLst/>
                          <a:latin typeface="+mn-lt"/>
                          <a:ea typeface="ＭＳ Ｐゴシック" pitchFamily="34" charset="-128"/>
                        </a:rPr>
                        <a:t>EVG</a:t>
                      </a:r>
                      <a:r>
                        <a:rPr kumimoji="0" lang="en-GB" sz="1400" b="1" i="0" u="none" strike="noStrike" cap="none" normalizeH="0" baseline="30000" noProof="0" dirty="0">
                          <a:ln>
                            <a:noFill/>
                          </a:ln>
                          <a:solidFill>
                            <a:schemeClr val="bg1"/>
                          </a:solidFill>
                          <a:effectLst/>
                          <a:latin typeface="+mn-lt"/>
                          <a:ea typeface="ＭＳ Ｐゴシック" pitchFamily="34" charset="-128"/>
                        </a:rPr>
                        <a:t>3</a:t>
                      </a: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chemeClr val="bg1"/>
                          </a:solidFill>
                          <a:effectLst/>
                          <a:latin typeface="+mn-lt"/>
                          <a:ea typeface="ＭＳ Ｐゴシック" pitchFamily="34" charset="-128"/>
                        </a:rPr>
                        <a:t>T66I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chemeClr val="bg1"/>
                          </a:solidFill>
                          <a:effectLst/>
                          <a:latin typeface="+mn-lt"/>
                          <a:ea typeface="ＭＳ Ｐゴシック" pitchFamily="34" charset="-128"/>
                        </a:rPr>
                        <a:t>E92Q</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chemeClr val="bg1"/>
                          </a:solidFill>
                          <a:effectLst/>
                          <a:latin typeface="+mn-lt"/>
                          <a:ea typeface="ＭＳ Ｐゴシック" pitchFamily="34" charset="-128"/>
                        </a:rPr>
                        <a:t>N155H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chemeClr val="bg1"/>
                          </a:solidFill>
                          <a:effectLst/>
                          <a:latin typeface="+mn-lt"/>
                          <a:ea typeface="ＭＳ Ｐゴシック" pitchFamily="34" charset="-128"/>
                        </a:rPr>
                        <a:t>Q148R</a:t>
                      </a: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noProof="0" dirty="0">
                        <a:ln>
                          <a:noFill/>
                        </a:ln>
                        <a:solidFill>
                          <a:schemeClr val="bg1"/>
                        </a:solidFill>
                        <a:effectLst/>
                        <a:latin typeface="+mn-lt"/>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chemeClr val="bg1"/>
                          </a:solidFill>
                          <a:effectLst/>
                          <a:latin typeface="+mn-lt"/>
                          <a:ea typeface="ＭＳ Ｐゴシック" pitchFamily="34" charset="-128"/>
                        </a:rPr>
                        <a:t>Multiple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noProof="0" dirty="0">
                        <a:ln>
                          <a:noFill/>
                        </a:ln>
                        <a:solidFill>
                          <a:schemeClr val="bg1"/>
                        </a:solidFill>
                        <a:effectLst/>
                        <a:latin typeface="+mn-lt"/>
                        <a:ea typeface="ＭＳ Ｐゴシック" pitchFamily="34" charset="-128"/>
                      </a:endParaRP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chemeClr val="bg1"/>
                          </a:solidFill>
                          <a:effectLst/>
                          <a:latin typeface="+mn-lt"/>
                          <a:ea typeface="ＭＳ Ｐゴシック" pitchFamily="34" charset="-128"/>
                        </a:rPr>
                        <a:t>Yes</a:t>
                      </a: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smtClean="0">
                          <a:ln>
                            <a:noFill/>
                          </a:ln>
                          <a:solidFill>
                            <a:schemeClr val="bg1"/>
                          </a:solidFill>
                          <a:effectLst/>
                          <a:latin typeface="+mn-lt"/>
                          <a:ea typeface="ＭＳ Ｐゴシック" pitchFamily="34" charset="-128"/>
                        </a:rPr>
                        <a:t>1.1 to 2.3</a:t>
                      </a:r>
                      <a:endParaRPr kumimoji="0" lang="en-GB" sz="1400" b="0" i="0" u="none" strike="noStrike" cap="none" normalizeH="0" baseline="0" noProof="0" dirty="0">
                        <a:ln>
                          <a:noFill/>
                        </a:ln>
                        <a:solidFill>
                          <a:schemeClr val="bg1"/>
                        </a:solidFill>
                        <a:effectLst/>
                        <a:latin typeface="+mn-lt"/>
                        <a:ea typeface="ＭＳ Ｐゴシック" pitchFamily="34" charset="-128"/>
                      </a:endParaRP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 xmlns:a16="http://schemas.microsoft.com/office/drawing/2014/main" val="10002"/>
                  </a:ext>
                </a:extLst>
              </a:tr>
              <a:tr h="5118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a:ln>
                            <a:noFill/>
                          </a:ln>
                          <a:solidFill>
                            <a:schemeClr val="bg1"/>
                          </a:solidFill>
                          <a:effectLst/>
                          <a:latin typeface="+mn-lt"/>
                          <a:ea typeface="ＭＳ Ｐゴシック" pitchFamily="34" charset="-128"/>
                        </a:rPr>
                        <a:t>DTG</a:t>
                      </a:r>
                      <a:r>
                        <a:rPr kumimoji="0" lang="en-GB" sz="1400" b="1" i="0" u="none" strike="noStrike" cap="none" normalizeH="0" baseline="30000" noProof="0" dirty="0">
                          <a:ln>
                            <a:noFill/>
                          </a:ln>
                          <a:solidFill>
                            <a:schemeClr val="bg1"/>
                          </a:solidFill>
                          <a:effectLst/>
                          <a:latin typeface="+mn-lt"/>
                          <a:ea typeface="ＭＳ Ｐゴシック" pitchFamily="34" charset="-128"/>
                        </a:rPr>
                        <a:t>4–6</a:t>
                      </a: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chemeClr val="bg1"/>
                          </a:solidFill>
                          <a:effectLst/>
                          <a:latin typeface="+mn-lt"/>
                          <a:ea typeface="ＭＳ Ｐゴシック" pitchFamily="34" charset="-128"/>
                        </a:rPr>
                        <a:t>None</a:t>
                      </a: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chemeClr val="bg1"/>
                          </a:solidFill>
                          <a:effectLst/>
                          <a:latin typeface="+mn-lt"/>
                          <a:ea typeface="ＭＳ Ｐゴシック" pitchFamily="34" charset="-128"/>
                        </a:rPr>
                        <a:t>None</a:t>
                      </a: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chemeClr val="bg1"/>
                          </a:solidFill>
                          <a:effectLst/>
                          <a:latin typeface="+mn-lt"/>
                          <a:ea typeface="ＭＳ Ｐゴシック" pitchFamily="34" charset="-128"/>
                        </a:rPr>
                        <a:t>None</a:t>
                      </a: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smtClean="0">
                          <a:ln>
                            <a:noFill/>
                          </a:ln>
                          <a:solidFill>
                            <a:schemeClr val="bg1"/>
                          </a:solidFill>
                          <a:effectLst/>
                          <a:latin typeface="+mn-lt"/>
                          <a:ea typeface="ＭＳ Ｐゴシック" pitchFamily="34" charset="-128"/>
                        </a:rPr>
                        <a:t>0</a:t>
                      </a:r>
                      <a:endParaRPr kumimoji="0" lang="en-GB" sz="1400" b="0" i="0" u="none" strike="noStrike" cap="none" normalizeH="0" baseline="0" noProof="0" dirty="0">
                        <a:ln>
                          <a:noFill/>
                        </a:ln>
                        <a:solidFill>
                          <a:schemeClr val="bg1"/>
                        </a:solidFill>
                        <a:effectLst/>
                        <a:latin typeface="+mn-lt"/>
                        <a:ea typeface="ＭＳ Ｐゴシック" pitchFamily="34" charset="-128"/>
                      </a:endParaRP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 xmlns:a16="http://schemas.microsoft.com/office/drawing/2014/main" val="10003"/>
                  </a:ext>
                </a:extLst>
              </a:tr>
              <a:tr h="5118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a:ln>
                            <a:noFill/>
                          </a:ln>
                          <a:solidFill>
                            <a:schemeClr val="bg1"/>
                          </a:solidFill>
                          <a:effectLst/>
                          <a:latin typeface="+mn-lt"/>
                          <a:ea typeface="ＭＳ Ｐゴシック" pitchFamily="34" charset="-128"/>
                        </a:rPr>
                        <a:t>BIC</a:t>
                      </a:r>
                      <a:r>
                        <a:rPr kumimoji="0" lang="en-GB" sz="1400" b="1" i="0" u="none" strike="noStrike" cap="none" normalizeH="0" baseline="30000" noProof="0" dirty="0">
                          <a:ln>
                            <a:noFill/>
                          </a:ln>
                          <a:solidFill>
                            <a:schemeClr val="bg1"/>
                          </a:solidFill>
                          <a:effectLst/>
                          <a:latin typeface="+mn-lt"/>
                          <a:ea typeface="ＭＳ Ｐゴシック" pitchFamily="34" charset="-128"/>
                        </a:rPr>
                        <a:t>7–8</a:t>
                      </a: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chemeClr val="bg1"/>
                          </a:solidFill>
                          <a:effectLst/>
                          <a:latin typeface="+mn-lt"/>
                          <a:ea typeface="ＭＳ Ｐゴシック" pitchFamily="34" charset="-128"/>
                        </a:rPr>
                        <a:t>None</a:t>
                      </a: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chemeClr val="bg1"/>
                          </a:solidFill>
                          <a:effectLst/>
                          <a:latin typeface="+mn-lt"/>
                          <a:ea typeface="ＭＳ Ｐゴシック" pitchFamily="34" charset="-128"/>
                        </a:rPr>
                        <a:t>None</a:t>
                      </a: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chemeClr val="bg1"/>
                          </a:solidFill>
                          <a:effectLst/>
                          <a:latin typeface="+mn-lt"/>
                          <a:ea typeface="ＭＳ Ｐゴシック" pitchFamily="34" charset="-128"/>
                        </a:rPr>
                        <a:t>None</a:t>
                      </a: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smtClean="0">
                          <a:ln>
                            <a:noFill/>
                          </a:ln>
                          <a:solidFill>
                            <a:schemeClr val="bg1"/>
                          </a:solidFill>
                          <a:effectLst/>
                          <a:latin typeface="+mn-lt"/>
                          <a:ea typeface="ＭＳ Ｐゴシック" pitchFamily="34" charset="-128"/>
                        </a:rPr>
                        <a:t>0</a:t>
                      </a:r>
                      <a:endParaRPr kumimoji="0" lang="en-GB" sz="1400" b="0" i="0" u="none" strike="noStrike" cap="none" normalizeH="0" baseline="0" noProof="0" dirty="0">
                        <a:ln>
                          <a:noFill/>
                        </a:ln>
                        <a:solidFill>
                          <a:schemeClr val="bg1"/>
                        </a:solidFill>
                        <a:effectLst/>
                        <a:latin typeface="+mn-lt"/>
                        <a:ea typeface="ＭＳ Ｐゴシック" pitchFamily="34" charset="-128"/>
                      </a:endParaRPr>
                    </a:p>
                  </a:txBody>
                  <a:tcPr marL="68580" marR="68580" marT="34281" marB="342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 xmlns:a16="http://schemas.microsoft.com/office/drawing/2014/main" val="2085035300"/>
                  </a:ext>
                </a:extLst>
              </a:tr>
            </a:tbl>
          </a:graphicData>
        </a:graphic>
      </p:graphicFrame>
      <p:pic>
        <p:nvPicPr>
          <p:cNvPr id="8" name="Picture 3" descr="HUESPED_template_ppt_V2-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41" y="6138393"/>
            <a:ext cx="3147003" cy="609885"/>
          </a:xfrm>
          <a:prstGeom prst="rect">
            <a:avLst/>
          </a:prstGeom>
        </p:spPr>
      </p:pic>
      <p:sp>
        <p:nvSpPr>
          <p:cNvPr id="10" name="CuadroTexto 9"/>
          <p:cNvSpPr txBox="1"/>
          <p:nvPr/>
        </p:nvSpPr>
        <p:spPr>
          <a:xfrm>
            <a:off x="250251" y="424808"/>
            <a:ext cx="1684876" cy="407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000" b="1" dirty="0" err="1" smtClean="0"/>
              <a:t>Resistance</a:t>
            </a:r>
            <a:endParaRPr lang="es-AR" sz="2000" b="1" dirty="0"/>
          </a:p>
        </p:txBody>
      </p:sp>
    </p:spTree>
    <p:extLst>
      <p:ext uri="{BB962C8B-B14F-4D97-AF65-F5344CB8AC3E}">
        <p14:creationId xmlns:p14="http://schemas.microsoft.com/office/powerpoint/2010/main" val="401795143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1"/>
          <p:cNvSpPr>
            <a:spLocks noGrp="1"/>
          </p:cNvSpPr>
          <p:nvPr>
            <p:ph sz="quarter" idx="14"/>
          </p:nvPr>
        </p:nvSpPr>
        <p:spPr>
          <a:xfrm>
            <a:off x="381000" y="1869231"/>
            <a:ext cx="8382000" cy="3504955"/>
          </a:xfrm>
        </p:spPr>
        <p:txBody>
          <a:bodyPr>
            <a:normAutofit fontScale="92500" lnSpcReduction="20000"/>
          </a:bodyPr>
          <a:lstStyle/>
          <a:p>
            <a:pPr>
              <a:lnSpc>
                <a:spcPct val="150000"/>
              </a:lnSpc>
            </a:pPr>
            <a:r>
              <a:rPr lang="es-AR" sz="2400" dirty="0" err="1"/>
              <a:t>How</a:t>
            </a:r>
            <a:r>
              <a:rPr lang="es-AR" sz="2400" dirty="0"/>
              <a:t> </a:t>
            </a:r>
            <a:r>
              <a:rPr lang="es-AR" sz="2400" dirty="0" err="1"/>
              <a:t>relevant</a:t>
            </a:r>
            <a:r>
              <a:rPr lang="es-AR" sz="2400" dirty="0"/>
              <a:t> are </a:t>
            </a:r>
            <a:r>
              <a:rPr lang="es-AR" sz="2400" dirty="0" err="1"/>
              <a:t>the</a:t>
            </a:r>
            <a:r>
              <a:rPr lang="es-AR" sz="2400" dirty="0"/>
              <a:t> S230R and R263K </a:t>
            </a:r>
            <a:r>
              <a:rPr lang="es-AR" sz="2400" dirty="0" err="1"/>
              <a:t>mutations</a:t>
            </a:r>
            <a:r>
              <a:rPr lang="es-AR" sz="2400" dirty="0"/>
              <a:t> (</a:t>
            </a:r>
            <a:r>
              <a:rPr lang="es-AR" sz="2400" dirty="0" err="1"/>
              <a:t>selected</a:t>
            </a:r>
            <a:r>
              <a:rPr lang="es-AR" sz="2400" dirty="0"/>
              <a:t> in DTG </a:t>
            </a:r>
            <a:r>
              <a:rPr lang="es-AR" sz="2400" dirty="0" err="1"/>
              <a:t>monotherapy</a:t>
            </a:r>
            <a:r>
              <a:rPr lang="es-AR" sz="2400" dirty="0"/>
              <a:t> </a:t>
            </a:r>
            <a:r>
              <a:rPr lang="es-AR" sz="2400" dirty="0" err="1"/>
              <a:t>studies</a:t>
            </a:r>
            <a:r>
              <a:rPr lang="es-AR" sz="2400" dirty="0"/>
              <a:t>)?</a:t>
            </a:r>
            <a:r>
              <a:rPr lang="es-AR" sz="2400" dirty="0">
                <a:solidFill>
                  <a:srgbClr val="FF0000"/>
                </a:solidFill>
              </a:rPr>
              <a:t>*</a:t>
            </a:r>
            <a:endParaRPr lang="es-AR" sz="2400" dirty="0"/>
          </a:p>
          <a:p>
            <a:pPr>
              <a:lnSpc>
                <a:spcPct val="150000"/>
              </a:lnSpc>
            </a:pPr>
            <a:r>
              <a:rPr lang="es-AR" sz="2400" dirty="0" err="1"/>
              <a:t>For</a:t>
            </a:r>
            <a:r>
              <a:rPr lang="es-AR" sz="2400" dirty="0"/>
              <a:t> </a:t>
            </a:r>
            <a:r>
              <a:rPr lang="es-AR" sz="2400" dirty="0" err="1"/>
              <a:t>patients</a:t>
            </a:r>
            <a:r>
              <a:rPr lang="es-AR" sz="2400" dirty="0"/>
              <a:t> </a:t>
            </a:r>
            <a:r>
              <a:rPr lang="es-AR" sz="2400" dirty="0" err="1"/>
              <a:t>failing</a:t>
            </a:r>
            <a:r>
              <a:rPr lang="es-AR" sz="2400" dirty="0"/>
              <a:t> a NNRTI- </a:t>
            </a:r>
            <a:r>
              <a:rPr lang="es-AR" sz="2400" dirty="0" err="1"/>
              <a:t>based</a:t>
            </a:r>
            <a:r>
              <a:rPr lang="es-AR" sz="2400" dirty="0"/>
              <a:t> </a:t>
            </a:r>
            <a:r>
              <a:rPr lang="es-AR" sz="2400" dirty="0" err="1"/>
              <a:t>regimen</a:t>
            </a:r>
            <a:r>
              <a:rPr lang="es-AR" sz="2400" dirty="0"/>
              <a:t>, </a:t>
            </a:r>
            <a:r>
              <a:rPr lang="es-AR" sz="2400" dirty="0" err="1"/>
              <a:t>is</a:t>
            </a:r>
            <a:r>
              <a:rPr lang="es-AR" sz="2400" dirty="0"/>
              <a:t> </a:t>
            </a:r>
            <a:r>
              <a:rPr lang="es-AR" sz="2400" dirty="0" err="1"/>
              <a:t>it</a:t>
            </a:r>
            <a:r>
              <a:rPr lang="es-AR" sz="2400" dirty="0"/>
              <a:t> </a:t>
            </a:r>
            <a:r>
              <a:rPr lang="es-AR" sz="2400" dirty="0" err="1"/>
              <a:t>safe</a:t>
            </a:r>
            <a:r>
              <a:rPr lang="es-AR" sz="2400" dirty="0"/>
              <a:t> to </a:t>
            </a:r>
            <a:r>
              <a:rPr lang="es-AR" sz="2400" dirty="0" err="1"/>
              <a:t>switch</a:t>
            </a:r>
            <a:r>
              <a:rPr lang="es-AR" sz="2400" dirty="0"/>
              <a:t> to </a:t>
            </a:r>
            <a:r>
              <a:rPr lang="es-AR" sz="2400" dirty="0" err="1"/>
              <a:t>INSTIs</a:t>
            </a:r>
            <a:r>
              <a:rPr lang="es-AR" sz="2400" dirty="0"/>
              <a:t> </a:t>
            </a:r>
            <a:r>
              <a:rPr lang="es-AR" sz="2400" dirty="0" err="1"/>
              <a:t>without</a:t>
            </a:r>
            <a:r>
              <a:rPr lang="es-AR" sz="2400" dirty="0"/>
              <a:t> a </a:t>
            </a:r>
            <a:r>
              <a:rPr lang="es-AR" sz="2400" dirty="0" err="1"/>
              <a:t>resistance</a:t>
            </a:r>
            <a:r>
              <a:rPr lang="es-AR" sz="2400" dirty="0"/>
              <a:t> test?</a:t>
            </a:r>
          </a:p>
          <a:p>
            <a:pPr>
              <a:lnSpc>
                <a:spcPct val="150000"/>
              </a:lnSpc>
            </a:pPr>
            <a:r>
              <a:rPr lang="es-AR" sz="2400" dirty="0"/>
              <a:t>In </a:t>
            </a:r>
            <a:r>
              <a:rPr lang="es-AR" sz="2400" dirty="0" err="1"/>
              <a:t>countries</a:t>
            </a:r>
            <a:r>
              <a:rPr lang="es-AR" sz="2400" dirty="0"/>
              <a:t> </a:t>
            </a:r>
            <a:r>
              <a:rPr lang="es-AR" sz="2400" dirty="0" err="1"/>
              <a:t>where</a:t>
            </a:r>
            <a:r>
              <a:rPr lang="es-AR" sz="2400" dirty="0"/>
              <a:t> </a:t>
            </a:r>
            <a:r>
              <a:rPr lang="es-AR" sz="2400" dirty="0" err="1"/>
              <a:t>pVL</a:t>
            </a:r>
            <a:r>
              <a:rPr lang="es-AR" sz="2400" dirty="0"/>
              <a:t> </a:t>
            </a:r>
            <a:r>
              <a:rPr lang="es-AR" sz="2400" dirty="0" err="1"/>
              <a:t>is</a:t>
            </a:r>
            <a:r>
              <a:rPr lang="es-AR" sz="2400" dirty="0"/>
              <a:t> </a:t>
            </a:r>
            <a:r>
              <a:rPr lang="es-AR" sz="2400" dirty="0" err="1"/>
              <a:t>not</a:t>
            </a:r>
            <a:r>
              <a:rPr lang="es-AR" sz="2400" dirty="0"/>
              <a:t> </a:t>
            </a:r>
            <a:r>
              <a:rPr lang="es-AR" sz="2400" dirty="0" err="1"/>
              <a:t>regullarly</a:t>
            </a:r>
            <a:r>
              <a:rPr lang="es-AR" sz="2400" dirty="0"/>
              <a:t> </a:t>
            </a:r>
            <a:r>
              <a:rPr lang="es-AR" sz="2400" dirty="0" err="1"/>
              <a:t>available</a:t>
            </a:r>
            <a:r>
              <a:rPr lang="es-AR" sz="2400" dirty="0"/>
              <a:t>, </a:t>
            </a:r>
            <a:r>
              <a:rPr lang="es-AR" sz="2400" dirty="0" err="1"/>
              <a:t>how</a:t>
            </a:r>
            <a:r>
              <a:rPr lang="es-AR" sz="2400" dirty="0"/>
              <a:t> </a:t>
            </a:r>
            <a:r>
              <a:rPr lang="es-AR" sz="2400" dirty="0" err="1"/>
              <a:t>risky</a:t>
            </a:r>
            <a:r>
              <a:rPr lang="es-AR" sz="2400" dirty="0"/>
              <a:t> </a:t>
            </a:r>
            <a:r>
              <a:rPr lang="es-AR" sz="2400" dirty="0" err="1"/>
              <a:t>is</a:t>
            </a:r>
            <a:r>
              <a:rPr lang="es-AR" sz="2400" dirty="0"/>
              <a:t> to </a:t>
            </a:r>
            <a:r>
              <a:rPr lang="es-AR" sz="2400" dirty="0" err="1"/>
              <a:t>promote</a:t>
            </a:r>
            <a:r>
              <a:rPr lang="es-AR" sz="2400" dirty="0"/>
              <a:t> </a:t>
            </a:r>
            <a:r>
              <a:rPr lang="es-AR" sz="2400" dirty="0" err="1"/>
              <a:t>massive</a:t>
            </a:r>
            <a:r>
              <a:rPr lang="es-AR" sz="2400" dirty="0"/>
              <a:t> </a:t>
            </a:r>
            <a:r>
              <a:rPr lang="es-AR" sz="2400" dirty="0" err="1"/>
              <a:t>switches</a:t>
            </a:r>
            <a:r>
              <a:rPr lang="es-AR" sz="2400" dirty="0"/>
              <a:t> to DTG, </a:t>
            </a:r>
            <a:r>
              <a:rPr lang="es-AR" sz="2400" dirty="0" err="1"/>
              <a:t>which</a:t>
            </a:r>
            <a:r>
              <a:rPr lang="es-AR" sz="2400" dirty="0"/>
              <a:t> </a:t>
            </a:r>
            <a:r>
              <a:rPr lang="es-AR" sz="2400" dirty="0" err="1"/>
              <a:t>could</a:t>
            </a:r>
            <a:r>
              <a:rPr lang="es-AR" sz="2400" dirty="0"/>
              <a:t> </a:t>
            </a:r>
            <a:r>
              <a:rPr lang="es-AR" sz="2400" dirty="0" err="1"/>
              <a:t>include</a:t>
            </a:r>
            <a:r>
              <a:rPr lang="es-AR" sz="2400" dirty="0"/>
              <a:t> </a:t>
            </a:r>
            <a:r>
              <a:rPr lang="es-AR" sz="2400" dirty="0" err="1"/>
              <a:t>compromised</a:t>
            </a:r>
            <a:r>
              <a:rPr lang="es-AR" sz="2400" dirty="0"/>
              <a:t> NRTI </a:t>
            </a:r>
            <a:r>
              <a:rPr lang="es-AR" sz="2400" dirty="0" err="1"/>
              <a:t>backbones</a:t>
            </a:r>
            <a:r>
              <a:rPr lang="es-AR" sz="2400" dirty="0"/>
              <a:t>?</a:t>
            </a:r>
          </a:p>
          <a:p>
            <a:pPr marL="0" indent="0">
              <a:lnSpc>
                <a:spcPct val="150000"/>
              </a:lnSpc>
              <a:buNone/>
            </a:pPr>
            <a:endParaRPr lang="es-AR" sz="2400" dirty="0"/>
          </a:p>
        </p:txBody>
      </p:sp>
      <p:sp>
        <p:nvSpPr>
          <p:cNvPr id="3" name="Título 2"/>
          <p:cNvSpPr>
            <a:spLocks noGrp="1"/>
          </p:cNvSpPr>
          <p:nvPr>
            <p:ph type="title"/>
          </p:nvPr>
        </p:nvSpPr>
        <p:spPr>
          <a:xfrm>
            <a:off x="628650" y="603535"/>
            <a:ext cx="7886700" cy="994172"/>
          </a:xfrm>
        </p:spPr>
        <p:txBody>
          <a:bodyPr>
            <a:normAutofit/>
          </a:bodyPr>
          <a:lstStyle/>
          <a:p>
            <a:pPr algn="ctr"/>
            <a:r>
              <a:rPr lang="es-AR" sz="3200" b="1" dirty="0" err="1" smtClean="0"/>
              <a:t>Research</a:t>
            </a:r>
            <a:r>
              <a:rPr lang="es-AR" sz="3200" b="1" dirty="0" smtClean="0"/>
              <a:t> </a:t>
            </a:r>
            <a:r>
              <a:rPr lang="es-AR" sz="3200" b="1" dirty="0" err="1" smtClean="0"/>
              <a:t>questions</a:t>
            </a:r>
            <a:endParaRPr lang="es-AR" sz="3200" b="1" dirty="0"/>
          </a:p>
        </p:txBody>
      </p:sp>
      <p:sp>
        <p:nvSpPr>
          <p:cNvPr id="5" name="Marcador de texto 4"/>
          <p:cNvSpPr>
            <a:spLocks noGrp="1"/>
          </p:cNvSpPr>
          <p:nvPr>
            <p:ph type="body" sz="quarter" idx="13"/>
          </p:nvPr>
        </p:nvSpPr>
        <p:spPr>
          <a:xfrm>
            <a:off x="7438132" y="6055293"/>
            <a:ext cx="1077218" cy="166199"/>
          </a:xfrm>
        </p:spPr>
        <p:txBody>
          <a:bodyPr/>
          <a:lstStyle/>
          <a:p>
            <a:r>
              <a:rPr lang="es-AR" sz="1200" i="1" dirty="0">
                <a:solidFill>
                  <a:srgbClr val="FF0000"/>
                </a:solidFill>
              </a:rPr>
              <a:t>*</a:t>
            </a:r>
            <a:r>
              <a:rPr lang="es-AR" sz="1200" i="1" dirty="0"/>
              <a:t> </a:t>
            </a:r>
            <a:r>
              <a:rPr lang="es-AR" sz="1200" i="1" dirty="0" err="1"/>
              <a:t>Pham</a:t>
            </a:r>
            <a:r>
              <a:rPr lang="es-AR" sz="1200" i="1" dirty="0"/>
              <a:t>, JID 2018</a:t>
            </a:r>
          </a:p>
        </p:txBody>
      </p:sp>
      <p:pic>
        <p:nvPicPr>
          <p:cNvPr id="9" name="Picture 3" descr="HUESPED_template_ppt_V2-0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41" y="6138393"/>
            <a:ext cx="3147003" cy="609885"/>
          </a:xfrm>
          <a:prstGeom prst="rect">
            <a:avLst/>
          </a:prstGeom>
        </p:spPr>
      </p:pic>
    </p:spTree>
    <p:extLst>
      <p:ext uri="{BB962C8B-B14F-4D97-AF65-F5344CB8AC3E}">
        <p14:creationId xmlns:p14="http://schemas.microsoft.com/office/powerpoint/2010/main" val="1022626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6" name="Chart 47"/>
          <p:cNvGraphicFramePr/>
          <p:nvPr>
            <p:extLst/>
          </p:nvPr>
        </p:nvGraphicFramePr>
        <p:xfrm>
          <a:off x="1138523" y="817094"/>
          <a:ext cx="6041553" cy="2177112"/>
        </p:xfrm>
        <a:graphic>
          <a:graphicData uri="http://schemas.openxmlformats.org/drawingml/2006/chart">
            <c:chart xmlns:c="http://schemas.openxmlformats.org/drawingml/2006/chart" xmlns:r="http://schemas.openxmlformats.org/officeDocument/2006/relationships" r:id="rId2"/>
          </a:graphicData>
        </a:graphic>
      </p:graphicFrame>
      <p:sp>
        <p:nvSpPr>
          <p:cNvPr id="65" name="Title 3"/>
          <p:cNvSpPr>
            <a:spLocks noGrp="1"/>
          </p:cNvSpPr>
          <p:nvPr>
            <p:ph type="title"/>
          </p:nvPr>
        </p:nvSpPr>
        <p:spPr>
          <a:xfrm>
            <a:off x="1414607" y="816715"/>
            <a:ext cx="6357793" cy="629895"/>
          </a:xfrm>
        </p:spPr>
        <p:txBody>
          <a:bodyPr>
            <a:noAutofit/>
          </a:bodyPr>
          <a:lstStyle/>
          <a:p>
            <a:pPr algn="ctr"/>
            <a:r>
              <a:rPr lang="en-GB" sz="2100" b="1" dirty="0"/>
              <a:t/>
            </a:r>
            <a:br>
              <a:rPr lang="en-GB" sz="2100" b="1" dirty="0"/>
            </a:br>
            <a:r>
              <a:rPr lang="en-GB" sz="2100" b="1" dirty="0" err="1"/>
              <a:t>InSTIs</a:t>
            </a:r>
            <a:r>
              <a:rPr lang="en-GB" sz="2100" b="1" dirty="0"/>
              <a:t>-containing regimens were associated with few discontinuations due to AEs in treatment-naïve patients</a:t>
            </a:r>
          </a:p>
        </p:txBody>
      </p:sp>
      <p:graphicFrame>
        <p:nvGraphicFramePr>
          <p:cNvPr id="6" name="Chart 47"/>
          <p:cNvGraphicFramePr/>
          <p:nvPr>
            <p:extLst/>
          </p:nvPr>
        </p:nvGraphicFramePr>
        <p:xfrm>
          <a:off x="4359734" y="3550771"/>
          <a:ext cx="3333427" cy="130959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4649965" y="3376674"/>
            <a:ext cx="3481935" cy="415498"/>
          </a:xfrm>
          <a:prstGeom prst="rect">
            <a:avLst/>
          </a:prstGeom>
          <a:noFill/>
        </p:spPr>
        <p:txBody>
          <a:bodyPr wrap="square" lIns="0" tIns="0" rIns="0" bIns="0" rtlCol="0">
            <a:spAutoFit/>
          </a:bodyPr>
          <a:lstStyle/>
          <a:p>
            <a:pPr algn="ctr" defTabSz="342900">
              <a:defRPr/>
            </a:pPr>
            <a:r>
              <a:rPr lang="en-GB" sz="1350" b="1" dirty="0"/>
              <a:t>Discontinuations from Phase 3 studies of </a:t>
            </a:r>
            <a:br>
              <a:rPr lang="en-GB" sz="1350" b="1" dirty="0"/>
            </a:br>
            <a:r>
              <a:rPr lang="en-GB" sz="1350" b="1" dirty="0"/>
              <a:t>treatment-naïve patients: </a:t>
            </a:r>
            <a:r>
              <a:rPr lang="en-GB" sz="1350" b="1" dirty="0" err="1"/>
              <a:t>InSTIs</a:t>
            </a:r>
            <a:r>
              <a:rPr lang="en-GB" sz="1350" b="1" dirty="0"/>
              <a:t> vs NNRTIs</a:t>
            </a:r>
          </a:p>
        </p:txBody>
      </p:sp>
      <p:grpSp>
        <p:nvGrpSpPr>
          <p:cNvPr id="11" name="Grupo 10"/>
          <p:cNvGrpSpPr/>
          <p:nvPr/>
        </p:nvGrpSpPr>
        <p:grpSpPr>
          <a:xfrm>
            <a:off x="4643470" y="4888454"/>
            <a:ext cx="1120055" cy="644897"/>
            <a:chOff x="3143293" y="5193964"/>
            <a:chExt cx="1493406" cy="859863"/>
          </a:xfrm>
        </p:grpSpPr>
        <p:sp>
          <p:nvSpPr>
            <p:cNvPr id="8" name="TextBox 38"/>
            <p:cNvSpPr txBox="1"/>
            <p:nvPr/>
          </p:nvSpPr>
          <p:spPr>
            <a:xfrm>
              <a:off x="3143293" y="5209201"/>
              <a:ext cx="863712" cy="461665"/>
            </a:xfrm>
            <a:prstGeom prst="rect">
              <a:avLst/>
            </a:prstGeom>
            <a:noFill/>
          </p:spPr>
          <p:txBody>
            <a:bodyPr wrap="square" rtlCol="0">
              <a:spAutoFit/>
            </a:bodyPr>
            <a:lstStyle/>
            <a:p>
              <a:pPr algn="ctr">
                <a:defRPr/>
              </a:pPr>
              <a:r>
                <a:rPr lang="en-GB" sz="825" dirty="0"/>
                <a:t>EVG/c/</a:t>
              </a:r>
            </a:p>
            <a:p>
              <a:pPr algn="ctr">
                <a:defRPr/>
              </a:pPr>
              <a:r>
                <a:rPr lang="en-GB" sz="825" dirty="0"/>
                <a:t>TDF/FTC</a:t>
              </a:r>
            </a:p>
          </p:txBody>
        </p:sp>
        <p:sp>
          <p:nvSpPr>
            <p:cNvPr id="9" name="TextBox 39"/>
            <p:cNvSpPr txBox="1"/>
            <p:nvPr/>
          </p:nvSpPr>
          <p:spPr>
            <a:xfrm>
              <a:off x="3809227" y="5193964"/>
              <a:ext cx="827472" cy="461665"/>
            </a:xfrm>
            <a:prstGeom prst="rect">
              <a:avLst/>
            </a:prstGeom>
            <a:noFill/>
          </p:spPr>
          <p:txBody>
            <a:bodyPr wrap="square" rtlCol="0">
              <a:spAutoFit/>
            </a:bodyPr>
            <a:lstStyle/>
            <a:p>
              <a:pPr algn="ctr">
                <a:defRPr/>
              </a:pPr>
              <a:r>
                <a:rPr lang="en-GB" sz="825" dirty="0"/>
                <a:t>EFV/</a:t>
              </a:r>
            </a:p>
            <a:p>
              <a:pPr algn="ctr">
                <a:defRPr/>
              </a:pPr>
              <a:r>
                <a:rPr lang="en-GB" sz="825" dirty="0"/>
                <a:t>TDF/FTC</a:t>
              </a:r>
            </a:p>
          </p:txBody>
        </p:sp>
        <p:sp>
          <p:nvSpPr>
            <p:cNvPr id="10" name="TextBox 40"/>
            <p:cNvSpPr txBox="1"/>
            <p:nvPr/>
          </p:nvSpPr>
          <p:spPr>
            <a:xfrm>
              <a:off x="3361824" y="5561384"/>
              <a:ext cx="1255471" cy="492443"/>
            </a:xfrm>
            <a:prstGeom prst="rect">
              <a:avLst/>
            </a:prstGeom>
            <a:noFill/>
          </p:spPr>
          <p:txBody>
            <a:bodyPr wrap="square" rtlCol="0">
              <a:spAutoFit/>
            </a:bodyPr>
            <a:lstStyle/>
            <a:p>
              <a:pPr algn="ctr">
                <a:defRPr/>
              </a:pPr>
              <a:r>
                <a:rPr lang="en-GB" sz="900" b="1" dirty="0"/>
                <a:t>Study 102 </a:t>
              </a:r>
            </a:p>
            <a:p>
              <a:pPr algn="ctr">
                <a:defRPr/>
              </a:pPr>
              <a:r>
                <a:rPr lang="en-GB" sz="900" b="1" dirty="0"/>
                <a:t>(144 weeks)</a:t>
              </a:r>
              <a:r>
                <a:rPr lang="en-GB" sz="900" b="1" baseline="30000" dirty="0"/>
                <a:t>1</a:t>
              </a:r>
            </a:p>
          </p:txBody>
        </p:sp>
      </p:grpSp>
      <p:grpSp>
        <p:nvGrpSpPr>
          <p:cNvPr id="19" name="Grupo 18"/>
          <p:cNvGrpSpPr/>
          <p:nvPr/>
        </p:nvGrpSpPr>
        <p:grpSpPr>
          <a:xfrm>
            <a:off x="5856724" y="4871311"/>
            <a:ext cx="1029644" cy="655867"/>
            <a:chOff x="7789913" y="5352076"/>
            <a:chExt cx="1372859" cy="874488"/>
          </a:xfrm>
        </p:grpSpPr>
        <p:sp>
          <p:nvSpPr>
            <p:cNvPr id="16" name="TextBox 28"/>
            <p:cNvSpPr txBox="1"/>
            <p:nvPr/>
          </p:nvSpPr>
          <p:spPr>
            <a:xfrm>
              <a:off x="7964085" y="5734122"/>
              <a:ext cx="1062684" cy="492442"/>
            </a:xfrm>
            <a:prstGeom prst="rect">
              <a:avLst/>
            </a:prstGeom>
            <a:noFill/>
          </p:spPr>
          <p:txBody>
            <a:bodyPr wrap="none" rtlCol="0">
              <a:spAutoFit/>
            </a:bodyPr>
            <a:lstStyle/>
            <a:p>
              <a:pPr algn="ctr">
                <a:defRPr/>
              </a:pPr>
              <a:r>
                <a:rPr lang="en-GB" sz="900" b="1" dirty="0"/>
                <a:t>SINGLE </a:t>
              </a:r>
            </a:p>
            <a:p>
              <a:pPr algn="ctr">
                <a:defRPr/>
              </a:pPr>
              <a:r>
                <a:rPr lang="en-GB" sz="900" b="1" dirty="0"/>
                <a:t>(144 weeks)</a:t>
              </a:r>
              <a:r>
                <a:rPr lang="en-GB" sz="900" b="1" baseline="30000" dirty="0"/>
                <a:t>2</a:t>
              </a:r>
            </a:p>
          </p:txBody>
        </p:sp>
        <p:sp>
          <p:nvSpPr>
            <p:cNvPr id="17" name="TextBox 31"/>
            <p:cNvSpPr txBox="1"/>
            <p:nvPr/>
          </p:nvSpPr>
          <p:spPr>
            <a:xfrm>
              <a:off x="7789913" y="5352076"/>
              <a:ext cx="869087" cy="461665"/>
            </a:xfrm>
            <a:prstGeom prst="rect">
              <a:avLst/>
            </a:prstGeom>
            <a:noFill/>
          </p:spPr>
          <p:txBody>
            <a:bodyPr wrap="square" rtlCol="0">
              <a:spAutoFit/>
            </a:bodyPr>
            <a:lstStyle/>
            <a:p>
              <a:pPr algn="ctr">
                <a:defRPr/>
              </a:pPr>
              <a:r>
                <a:rPr lang="en-GB" sz="825" dirty="0"/>
                <a:t>DTG/</a:t>
              </a:r>
            </a:p>
            <a:p>
              <a:pPr algn="ctr">
                <a:defRPr/>
              </a:pPr>
              <a:r>
                <a:rPr lang="en-GB" sz="825" dirty="0"/>
                <a:t>ABC/3TC</a:t>
              </a:r>
            </a:p>
          </p:txBody>
        </p:sp>
        <p:sp>
          <p:nvSpPr>
            <p:cNvPr id="18" name="TextBox 32"/>
            <p:cNvSpPr txBox="1"/>
            <p:nvPr/>
          </p:nvSpPr>
          <p:spPr>
            <a:xfrm>
              <a:off x="8205725" y="5352076"/>
              <a:ext cx="957047" cy="461665"/>
            </a:xfrm>
            <a:prstGeom prst="rect">
              <a:avLst/>
            </a:prstGeom>
            <a:noFill/>
          </p:spPr>
          <p:txBody>
            <a:bodyPr wrap="square" rtlCol="0">
              <a:spAutoFit/>
            </a:bodyPr>
            <a:lstStyle/>
            <a:p>
              <a:pPr algn="ctr">
                <a:defRPr/>
              </a:pPr>
              <a:r>
                <a:rPr lang="en-GB" sz="825" dirty="0"/>
                <a:t>EFV/</a:t>
              </a:r>
              <a:br>
                <a:rPr lang="en-GB" sz="825" dirty="0"/>
              </a:br>
              <a:r>
                <a:rPr lang="en-GB" sz="825" dirty="0"/>
                <a:t>TDF/FTC</a:t>
              </a:r>
            </a:p>
          </p:txBody>
        </p:sp>
      </p:grpSp>
      <p:sp>
        <p:nvSpPr>
          <p:cNvPr id="20" name="TextBox 56"/>
          <p:cNvSpPr txBox="1"/>
          <p:nvPr/>
        </p:nvSpPr>
        <p:spPr>
          <a:xfrm>
            <a:off x="6864464" y="4878453"/>
            <a:ext cx="545342" cy="346249"/>
          </a:xfrm>
          <a:prstGeom prst="rect">
            <a:avLst/>
          </a:prstGeom>
          <a:noFill/>
        </p:spPr>
        <p:txBody>
          <a:bodyPr wrap="none" rtlCol="0">
            <a:spAutoFit/>
          </a:bodyPr>
          <a:lstStyle/>
          <a:p>
            <a:pPr algn="ctr">
              <a:defRPr/>
            </a:pPr>
            <a:r>
              <a:rPr lang="en-GB" sz="825" dirty="0"/>
              <a:t>RAL + </a:t>
            </a:r>
          </a:p>
          <a:p>
            <a:pPr algn="ctr">
              <a:defRPr/>
            </a:pPr>
            <a:r>
              <a:rPr lang="en-GB" sz="825" dirty="0"/>
              <a:t>TDF/FTC</a:t>
            </a:r>
          </a:p>
        </p:txBody>
      </p:sp>
      <p:sp>
        <p:nvSpPr>
          <p:cNvPr id="21" name="TextBox 57"/>
          <p:cNvSpPr txBox="1"/>
          <p:nvPr/>
        </p:nvSpPr>
        <p:spPr>
          <a:xfrm>
            <a:off x="7239049" y="4863093"/>
            <a:ext cx="545342" cy="346249"/>
          </a:xfrm>
          <a:prstGeom prst="rect">
            <a:avLst/>
          </a:prstGeom>
          <a:noFill/>
        </p:spPr>
        <p:txBody>
          <a:bodyPr wrap="none" rtlCol="0">
            <a:spAutoFit/>
          </a:bodyPr>
          <a:lstStyle/>
          <a:p>
            <a:pPr algn="ctr">
              <a:defRPr/>
            </a:pPr>
            <a:r>
              <a:rPr lang="en-GB" sz="825" dirty="0"/>
              <a:t>EFV/</a:t>
            </a:r>
          </a:p>
          <a:p>
            <a:pPr algn="ctr">
              <a:defRPr/>
            </a:pPr>
            <a:r>
              <a:rPr lang="en-GB" sz="825" dirty="0"/>
              <a:t>TDF/FTC</a:t>
            </a:r>
          </a:p>
        </p:txBody>
      </p:sp>
      <p:sp>
        <p:nvSpPr>
          <p:cNvPr id="22" name="TextBox 58"/>
          <p:cNvSpPr txBox="1"/>
          <p:nvPr/>
        </p:nvSpPr>
        <p:spPr>
          <a:xfrm>
            <a:off x="7059749" y="5142590"/>
            <a:ext cx="838692" cy="369332"/>
          </a:xfrm>
          <a:prstGeom prst="rect">
            <a:avLst/>
          </a:prstGeom>
          <a:noFill/>
        </p:spPr>
        <p:txBody>
          <a:bodyPr wrap="none" rtlCol="0">
            <a:spAutoFit/>
          </a:bodyPr>
          <a:lstStyle/>
          <a:p>
            <a:pPr algn="ctr">
              <a:defRPr/>
            </a:pPr>
            <a:r>
              <a:rPr lang="en-GB" sz="900" b="1" dirty="0"/>
              <a:t>STARTMRK-1 </a:t>
            </a:r>
          </a:p>
          <a:p>
            <a:pPr algn="ctr">
              <a:defRPr/>
            </a:pPr>
            <a:r>
              <a:rPr lang="en-GB" sz="900" b="1" dirty="0"/>
              <a:t>(156 weeks)</a:t>
            </a:r>
            <a:r>
              <a:rPr lang="en-GB" sz="900" b="1" baseline="30000" dirty="0"/>
              <a:t>3</a:t>
            </a:r>
          </a:p>
        </p:txBody>
      </p:sp>
      <p:grpSp>
        <p:nvGrpSpPr>
          <p:cNvPr id="23" name="Group 4"/>
          <p:cNvGrpSpPr/>
          <p:nvPr/>
        </p:nvGrpSpPr>
        <p:grpSpPr>
          <a:xfrm>
            <a:off x="525305" y="3233367"/>
            <a:ext cx="3817943" cy="2129832"/>
            <a:chOff x="748097" y="1780929"/>
            <a:chExt cx="8055404" cy="5167374"/>
          </a:xfrm>
        </p:grpSpPr>
        <p:graphicFrame>
          <p:nvGraphicFramePr>
            <p:cNvPr id="24" name="Chart 47"/>
            <p:cNvGraphicFramePr/>
            <p:nvPr>
              <p:extLst/>
            </p:nvPr>
          </p:nvGraphicFramePr>
          <p:xfrm>
            <a:off x="748097" y="1780929"/>
            <a:ext cx="8055404" cy="3627461"/>
          </p:xfrm>
          <a:graphic>
            <a:graphicData uri="http://schemas.openxmlformats.org/drawingml/2006/chart">
              <c:chart xmlns:c="http://schemas.openxmlformats.org/drawingml/2006/chart" xmlns:r="http://schemas.openxmlformats.org/officeDocument/2006/relationships" r:id="rId4"/>
            </a:graphicData>
          </a:graphic>
        </p:graphicFrame>
        <p:grpSp>
          <p:nvGrpSpPr>
            <p:cNvPr id="25" name="Group 2"/>
            <p:cNvGrpSpPr/>
            <p:nvPr/>
          </p:nvGrpSpPr>
          <p:grpSpPr>
            <a:xfrm>
              <a:off x="1065711" y="5045364"/>
              <a:ext cx="7700769" cy="1902939"/>
              <a:chOff x="1065711" y="5045364"/>
              <a:chExt cx="7700769" cy="1902939"/>
            </a:xfrm>
          </p:grpSpPr>
          <p:sp>
            <p:nvSpPr>
              <p:cNvPr id="26" name="TextBox 30"/>
              <p:cNvSpPr txBox="1"/>
              <p:nvPr/>
            </p:nvSpPr>
            <p:spPr>
              <a:xfrm>
                <a:off x="1065711" y="6052233"/>
                <a:ext cx="1563228" cy="896070"/>
              </a:xfrm>
              <a:prstGeom prst="rect">
                <a:avLst/>
              </a:prstGeom>
              <a:noFill/>
            </p:spPr>
            <p:txBody>
              <a:bodyPr wrap="none" rtlCol="0">
                <a:spAutoFit/>
              </a:bodyPr>
              <a:lstStyle/>
              <a:p>
                <a:pPr algn="ctr">
                  <a:defRPr/>
                </a:pPr>
                <a:r>
                  <a:rPr lang="en-GB" sz="900" b="1" dirty="0"/>
                  <a:t>FLAMINGO </a:t>
                </a:r>
              </a:p>
              <a:p>
                <a:pPr algn="ctr">
                  <a:defRPr/>
                </a:pPr>
                <a:r>
                  <a:rPr lang="en-GB" sz="900" b="1" dirty="0"/>
                  <a:t>(96 weeks)</a:t>
                </a:r>
                <a:r>
                  <a:rPr lang="en-GB" sz="900" b="1" baseline="30000" dirty="0"/>
                  <a:t>1</a:t>
                </a:r>
              </a:p>
            </p:txBody>
          </p:sp>
          <p:sp>
            <p:nvSpPr>
              <p:cNvPr id="27" name="TextBox 46"/>
              <p:cNvSpPr txBox="1"/>
              <p:nvPr/>
            </p:nvSpPr>
            <p:spPr>
              <a:xfrm>
                <a:off x="3974401" y="6039317"/>
                <a:ext cx="1681602" cy="896069"/>
              </a:xfrm>
              <a:prstGeom prst="rect">
                <a:avLst/>
              </a:prstGeom>
              <a:noFill/>
            </p:spPr>
            <p:txBody>
              <a:bodyPr wrap="none" rtlCol="0">
                <a:spAutoFit/>
              </a:bodyPr>
              <a:lstStyle/>
              <a:p>
                <a:pPr algn="ctr">
                  <a:defRPr/>
                </a:pPr>
                <a:r>
                  <a:rPr lang="en-GB" sz="900" b="1" dirty="0"/>
                  <a:t>Study 103 </a:t>
                </a:r>
              </a:p>
              <a:p>
                <a:pPr algn="ctr">
                  <a:defRPr/>
                </a:pPr>
                <a:r>
                  <a:rPr lang="en-GB" sz="900" b="1" dirty="0"/>
                  <a:t>(144 weeks)</a:t>
                </a:r>
                <a:r>
                  <a:rPr lang="en-GB" sz="900" b="1" baseline="30000" dirty="0"/>
                  <a:t>3</a:t>
                </a:r>
              </a:p>
            </p:txBody>
          </p:sp>
          <p:grpSp>
            <p:nvGrpSpPr>
              <p:cNvPr id="28" name="Group 56"/>
              <p:cNvGrpSpPr/>
              <p:nvPr/>
            </p:nvGrpSpPr>
            <p:grpSpPr>
              <a:xfrm>
                <a:off x="6998555" y="5045364"/>
                <a:ext cx="214549" cy="236267"/>
                <a:chOff x="4496261" y="5233815"/>
                <a:chExt cx="214549" cy="236267"/>
              </a:xfrm>
            </p:grpSpPr>
            <p:sp>
              <p:nvSpPr>
                <p:cNvPr id="32" name="Rectangle 57"/>
                <p:cNvSpPr/>
                <p:nvPr/>
              </p:nvSpPr>
              <p:spPr>
                <a:xfrm>
                  <a:off x="4537082" y="5237169"/>
                  <a:ext cx="122032" cy="232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GB" sz="825" dirty="0">
                    <a:solidFill>
                      <a:srgbClr val="FFFFFF"/>
                    </a:solidFill>
                  </a:endParaRPr>
                </a:p>
              </p:txBody>
            </p:sp>
            <p:cxnSp>
              <p:nvCxnSpPr>
                <p:cNvPr id="33" name="Straight Connector 58"/>
                <p:cNvCxnSpPr/>
                <p:nvPr/>
              </p:nvCxnSpPr>
              <p:spPr>
                <a:xfrm flipH="1">
                  <a:off x="4496261" y="5233815"/>
                  <a:ext cx="108000" cy="180000"/>
                </a:xfrm>
                <a:prstGeom prst="line">
                  <a:avLst/>
                </a:prstGeom>
                <a:noFill/>
                <a:ln w="19050" cap="flat" cmpd="sng" algn="ctr">
                  <a:solidFill>
                    <a:schemeClr val="tx1"/>
                  </a:solidFill>
                  <a:prstDash val="solid"/>
                </a:ln>
                <a:effectLst/>
              </p:spPr>
            </p:cxnSp>
            <p:cxnSp>
              <p:nvCxnSpPr>
                <p:cNvPr id="34" name="Straight Connector 59"/>
                <p:cNvCxnSpPr/>
                <p:nvPr/>
              </p:nvCxnSpPr>
              <p:spPr>
                <a:xfrm flipH="1">
                  <a:off x="4602810" y="5263626"/>
                  <a:ext cx="108000" cy="180000"/>
                </a:xfrm>
                <a:prstGeom prst="line">
                  <a:avLst/>
                </a:prstGeom>
                <a:noFill/>
                <a:ln w="19050" cap="flat" cmpd="sng" algn="ctr">
                  <a:solidFill>
                    <a:schemeClr val="tx1"/>
                  </a:solidFill>
                  <a:prstDash val="solid"/>
                </a:ln>
                <a:effectLst/>
              </p:spPr>
            </p:cxnSp>
          </p:grpSp>
          <p:sp>
            <p:nvSpPr>
              <p:cNvPr id="29" name="TextBox 67"/>
              <p:cNvSpPr txBox="1"/>
              <p:nvPr/>
            </p:nvSpPr>
            <p:spPr>
              <a:xfrm>
                <a:off x="7161409" y="6002847"/>
                <a:ext cx="1605071" cy="896069"/>
              </a:xfrm>
              <a:prstGeom prst="rect">
                <a:avLst/>
              </a:prstGeom>
              <a:noFill/>
            </p:spPr>
            <p:txBody>
              <a:bodyPr wrap="square" rtlCol="0">
                <a:spAutoFit/>
              </a:bodyPr>
              <a:lstStyle/>
              <a:p>
                <a:pPr algn="ctr">
                  <a:defRPr/>
                </a:pPr>
                <a:r>
                  <a:rPr lang="en-GB" sz="900" b="1" dirty="0"/>
                  <a:t>ACTG5257* </a:t>
                </a:r>
              </a:p>
              <a:p>
                <a:pPr algn="ctr">
                  <a:defRPr/>
                </a:pPr>
                <a:r>
                  <a:rPr lang="en-GB" sz="900" b="1" dirty="0"/>
                  <a:t>(96 weeks)</a:t>
                </a:r>
                <a:r>
                  <a:rPr lang="en-GB" sz="900" b="1" baseline="30000" dirty="0"/>
                  <a:t>5</a:t>
                </a:r>
              </a:p>
            </p:txBody>
          </p:sp>
          <p:sp>
            <p:nvSpPr>
              <p:cNvPr id="30" name="TextBox 40"/>
              <p:cNvSpPr txBox="1"/>
              <p:nvPr/>
            </p:nvSpPr>
            <p:spPr>
              <a:xfrm>
                <a:off x="2545988" y="6017899"/>
                <a:ext cx="1559845" cy="896069"/>
              </a:xfrm>
              <a:prstGeom prst="rect">
                <a:avLst/>
              </a:prstGeom>
              <a:noFill/>
            </p:spPr>
            <p:txBody>
              <a:bodyPr wrap="none" rtlCol="0">
                <a:spAutoFit/>
              </a:bodyPr>
              <a:lstStyle/>
              <a:p>
                <a:pPr algn="ctr">
                  <a:defRPr/>
                </a:pPr>
                <a:r>
                  <a:rPr lang="en-GB" sz="900" b="1" dirty="0"/>
                  <a:t>ARIA </a:t>
                </a:r>
              </a:p>
              <a:p>
                <a:pPr algn="ctr">
                  <a:defRPr/>
                </a:pPr>
                <a:r>
                  <a:rPr lang="en-GB" sz="900" b="1" dirty="0"/>
                  <a:t>(48 weeks)</a:t>
                </a:r>
                <a:r>
                  <a:rPr lang="en-GB" sz="900" b="1" baseline="30000" dirty="0"/>
                  <a:t>2</a:t>
                </a:r>
              </a:p>
            </p:txBody>
          </p:sp>
          <p:sp>
            <p:nvSpPr>
              <p:cNvPr id="31" name="TextBox 55"/>
              <p:cNvSpPr txBox="1"/>
              <p:nvPr/>
            </p:nvSpPr>
            <p:spPr>
              <a:xfrm>
                <a:off x="5550545" y="6017899"/>
                <a:ext cx="1559845" cy="896069"/>
              </a:xfrm>
              <a:prstGeom prst="rect">
                <a:avLst/>
              </a:prstGeom>
              <a:noFill/>
            </p:spPr>
            <p:txBody>
              <a:bodyPr wrap="none" rtlCol="0">
                <a:spAutoFit/>
              </a:bodyPr>
              <a:lstStyle/>
              <a:p>
                <a:pPr algn="ctr">
                  <a:defRPr/>
                </a:pPr>
                <a:r>
                  <a:rPr lang="en-GB" sz="900" b="1" dirty="0"/>
                  <a:t>WAVES</a:t>
                </a:r>
              </a:p>
              <a:p>
                <a:pPr algn="ctr">
                  <a:defRPr/>
                </a:pPr>
                <a:r>
                  <a:rPr lang="en-GB" sz="900" b="1" dirty="0"/>
                  <a:t>(48 weeks)</a:t>
                </a:r>
                <a:r>
                  <a:rPr lang="en-GB" sz="900" b="1" baseline="30000" dirty="0"/>
                  <a:t>4</a:t>
                </a:r>
              </a:p>
            </p:txBody>
          </p:sp>
        </p:grpSp>
      </p:grpSp>
      <p:sp>
        <p:nvSpPr>
          <p:cNvPr id="35" name="TextBox 85"/>
          <p:cNvSpPr txBox="1"/>
          <p:nvPr/>
        </p:nvSpPr>
        <p:spPr>
          <a:xfrm rot="16200000">
            <a:off x="-502221" y="4073602"/>
            <a:ext cx="1542410" cy="230832"/>
          </a:xfrm>
          <a:prstGeom prst="rect">
            <a:avLst/>
          </a:prstGeom>
          <a:noFill/>
        </p:spPr>
        <p:txBody>
          <a:bodyPr wrap="none" rtlCol="0">
            <a:spAutoFit/>
          </a:bodyPr>
          <a:lstStyle/>
          <a:p>
            <a:pPr algn="ctr">
              <a:defRPr/>
            </a:pPr>
            <a:r>
              <a:rPr lang="en-GB" sz="900" b="1" dirty="0"/>
              <a:t>Discontinuations for AEs (%)</a:t>
            </a:r>
          </a:p>
        </p:txBody>
      </p:sp>
      <p:sp>
        <p:nvSpPr>
          <p:cNvPr id="39" name="TextBox 87"/>
          <p:cNvSpPr txBox="1"/>
          <p:nvPr/>
        </p:nvSpPr>
        <p:spPr>
          <a:xfrm>
            <a:off x="541529" y="4646450"/>
            <a:ext cx="498085" cy="438582"/>
          </a:xfrm>
          <a:prstGeom prst="rect">
            <a:avLst/>
          </a:prstGeom>
          <a:noFill/>
        </p:spPr>
        <p:txBody>
          <a:bodyPr wrap="square" rtlCol="0">
            <a:spAutoFit/>
          </a:bodyPr>
          <a:lstStyle/>
          <a:p>
            <a:pPr algn="ctr">
              <a:defRPr/>
            </a:pPr>
            <a:r>
              <a:rPr lang="en-GB" sz="750" dirty="0"/>
              <a:t>DTG</a:t>
            </a:r>
          </a:p>
          <a:p>
            <a:pPr algn="ctr">
              <a:defRPr/>
            </a:pPr>
            <a:r>
              <a:rPr lang="en-GB" sz="750" dirty="0"/>
              <a:t>+ 2NRTIs</a:t>
            </a:r>
          </a:p>
        </p:txBody>
      </p:sp>
      <p:sp>
        <p:nvSpPr>
          <p:cNvPr id="40" name="TextBox 88"/>
          <p:cNvSpPr txBox="1"/>
          <p:nvPr/>
        </p:nvSpPr>
        <p:spPr>
          <a:xfrm>
            <a:off x="732985" y="4653525"/>
            <a:ext cx="749883" cy="323165"/>
          </a:xfrm>
          <a:prstGeom prst="rect">
            <a:avLst/>
          </a:prstGeom>
          <a:noFill/>
        </p:spPr>
        <p:txBody>
          <a:bodyPr wrap="square" rtlCol="0">
            <a:spAutoFit/>
          </a:bodyPr>
          <a:lstStyle/>
          <a:p>
            <a:pPr algn="ctr">
              <a:defRPr/>
            </a:pPr>
            <a:r>
              <a:rPr lang="en-GB" sz="750" dirty="0"/>
              <a:t>    DRV/r +</a:t>
            </a:r>
          </a:p>
          <a:p>
            <a:pPr algn="ctr">
              <a:defRPr/>
            </a:pPr>
            <a:r>
              <a:rPr lang="en-GB" sz="750" dirty="0"/>
              <a:t>2NRTIs</a:t>
            </a:r>
          </a:p>
        </p:txBody>
      </p:sp>
      <p:sp>
        <p:nvSpPr>
          <p:cNvPr id="42" name="TextBox 94"/>
          <p:cNvSpPr txBox="1"/>
          <p:nvPr/>
        </p:nvSpPr>
        <p:spPr>
          <a:xfrm>
            <a:off x="1128400" y="4650392"/>
            <a:ext cx="689429" cy="323165"/>
          </a:xfrm>
          <a:prstGeom prst="rect">
            <a:avLst/>
          </a:prstGeom>
          <a:noFill/>
        </p:spPr>
        <p:txBody>
          <a:bodyPr wrap="square" rtlCol="0">
            <a:spAutoFit/>
          </a:bodyPr>
          <a:lstStyle/>
          <a:p>
            <a:pPr algn="ctr">
              <a:defRPr/>
            </a:pPr>
            <a:r>
              <a:rPr lang="en-GB" sz="750" dirty="0"/>
              <a:t>DTG/</a:t>
            </a:r>
          </a:p>
          <a:p>
            <a:pPr algn="ctr">
              <a:defRPr/>
            </a:pPr>
            <a:r>
              <a:rPr lang="en-GB" sz="750" dirty="0"/>
              <a:t>ABC/3TC</a:t>
            </a:r>
          </a:p>
        </p:txBody>
      </p:sp>
      <p:sp>
        <p:nvSpPr>
          <p:cNvPr id="43" name="TextBox 95"/>
          <p:cNvSpPr txBox="1"/>
          <p:nvPr/>
        </p:nvSpPr>
        <p:spPr>
          <a:xfrm>
            <a:off x="1423954" y="4659201"/>
            <a:ext cx="774548" cy="323165"/>
          </a:xfrm>
          <a:prstGeom prst="rect">
            <a:avLst/>
          </a:prstGeom>
          <a:noFill/>
        </p:spPr>
        <p:txBody>
          <a:bodyPr wrap="square" rtlCol="0">
            <a:spAutoFit/>
          </a:bodyPr>
          <a:lstStyle/>
          <a:p>
            <a:pPr algn="ctr">
              <a:defRPr/>
            </a:pPr>
            <a:r>
              <a:rPr lang="en-GB" sz="750" dirty="0"/>
              <a:t>ATV/r</a:t>
            </a:r>
          </a:p>
          <a:p>
            <a:pPr algn="ctr">
              <a:defRPr/>
            </a:pPr>
            <a:r>
              <a:rPr lang="en-GB" sz="750" dirty="0"/>
              <a:t>+ TDF/FTC</a:t>
            </a:r>
          </a:p>
        </p:txBody>
      </p:sp>
      <p:sp>
        <p:nvSpPr>
          <p:cNvPr id="44" name="Rectángulo 43"/>
          <p:cNvSpPr/>
          <p:nvPr/>
        </p:nvSpPr>
        <p:spPr>
          <a:xfrm>
            <a:off x="2032024" y="4702063"/>
            <a:ext cx="753119" cy="323165"/>
          </a:xfrm>
          <a:prstGeom prst="rect">
            <a:avLst/>
          </a:prstGeom>
        </p:spPr>
        <p:txBody>
          <a:bodyPr wrap="square">
            <a:spAutoFit/>
          </a:bodyPr>
          <a:lstStyle/>
          <a:p>
            <a:pPr algn="ctr">
              <a:defRPr/>
            </a:pPr>
            <a:r>
              <a:rPr lang="en-GB" sz="750" dirty="0"/>
              <a:t>EVG/c/</a:t>
            </a:r>
          </a:p>
          <a:p>
            <a:pPr algn="ctr">
              <a:defRPr/>
            </a:pPr>
            <a:r>
              <a:rPr lang="en-GB" sz="750" dirty="0"/>
              <a:t>TDF/FTC</a:t>
            </a:r>
          </a:p>
        </p:txBody>
      </p:sp>
      <p:sp>
        <p:nvSpPr>
          <p:cNvPr id="45" name="Rectángulo 44"/>
          <p:cNvSpPr/>
          <p:nvPr/>
        </p:nvSpPr>
        <p:spPr>
          <a:xfrm>
            <a:off x="2611184" y="4707669"/>
            <a:ext cx="855184" cy="323165"/>
          </a:xfrm>
          <a:prstGeom prst="rect">
            <a:avLst/>
          </a:prstGeom>
        </p:spPr>
        <p:txBody>
          <a:bodyPr wrap="square">
            <a:spAutoFit/>
          </a:bodyPr>
          <a:lstStyle/>
          <a:p>
            <a:pPr lvl="0" algn="ctr">
              <a:defRPr/>
            </a:pPr>
            <a:r>
              <a:rPr lang="en-GB" sz="750" dirty="0">
                <a:solidFill>
                  <a:prstClr val="black"/>
                </a:solidFill>
              </a:rPr>
              <a:t>ATV/r +</a:t>
            </a:r>
          </a:p>
          <a:p>
            <a:pPr lvl="0" algn="ctr">
              <a:defRPr/>
            </a:pPr>
            <a:r>
              <a:rPr lang="en-GB" sz="750" dirty="0">
                <a:solidFill>
                  <a:prstClr val="black"/>
                </a:solidFill>
              </a:rPr>
              <a:t>TDF/FTC</a:t>
            </a:r>
          </a:p>
        </p:txBody>
      </p:sp>
      <p:sp>
        <p:nvSpPr>
          <p:cNvPr id="48" name="Rectángulo 47"/>
          <p:cNvSpPr/>
          <p:nvPr/>
        </p:nvSpPr>
        <p:spPr>
          <a:xfrm>
            <a:off x="3075617" y="4622448"/>
            <a:ext cx="753119" cy="323165"/>
          </a:xfrm>
          <a:prstGeom prst="rect">
            <a:avLst/>
          </a:prstGeom>
        </p:spPr>
        <p:txBody>
          <a:bodyPr wrap="square">
            <a:spAutoFit/>
          </a:bodyPr>
          <a:lstStyle/>
          <a:p>
            <a:pPr lvl="0" algn="ctr">
              <a:defRPr/>
            </a:pPr>
            <a:r>
              <a:rPr lang="en-GB" sz="750" dirty="0">
                <a:solidFill>
                  <a:prstClr val="black"/>
                </a:solidFill>
              </a:rPr>
              <a:t>RAL +</a:t>
            </a:r>
          </a:p>
          <a:p>
            <a:pPr lvl="0" algn="ctr">
              <a:defRPr/>
            </a:pPr>
            <a:r>
              <a:rPr lang="en-GB" sz="750" dirty="0">
                <a:solidFill>
                  <a:prstClr val="black"/>
                </a:solidFill>
              </a:rPr>
              <a:t>TDF/FTC</a:t>
            </a:r>
            <a:endParaRPr lang="es-AR" sz="1350" dirty="0"/>
          </a:p>
        </p:txBody>
      </p:sp>
      <p:sp>
        <p:nvSpPr>
          <p:cNvPr id="50" name="Rectángulo 49"/>
          <p:cNvSpPr/>
          <p:nvPr/>
        </p:nvSpPr>
        <p:spPr>
          <a:xfrm>
            <a:off x="3375032" y="4615341"/>
            <a:ext cx="855184" cy="323165"/>
          </a:xfrm>
          <a:prstGeom prst="rect">
            <a:avLst/>
          </a:prstGeom>
        </p:spPr>
        <p:txBody>
          <a:bodyPr wrap="square">
            <a:spAutoFit/>
          </a:bodyPr>
          <a:lstStyle/>
          <a:p>
            <a:pPr lvl="0" algn="ctr">
              <a:defRPr/>
            </a:pPr>
            <a:r>
              <a:rPr lang="en-GB" sz="750" dirty="0">
                <a:solidFill>
                  <a:prstClr val="black"/>
                </a:solidFill>
              </a:rPr>
              <a:t>DRV/r +</a:t>
            </a:r>
          </a:p>
          <a:p>
            <a:pPr lvl="0" algn="ctr">
              <a:defRPr/>
            </a:pPr>
            <a:r>
              <a:rPr lang="en-GB" sz="750" dirty="0">
                <a:solidFill>
                  <a:prstClr val="black"/>
                </a:solidFill>
              </a:rPr>
              <a:t>TDF/FTC</a:t>
            </a:r>
          </a:p>
        </p:txBody>
      </p:sp>
      <p:sp>
        <p:nvSpPr>
          <p:cNvPr id="51" name="Rectángulo 50"/>
          <p:cNvSpPr/>
          <p:nvPr/>
        </p:nvSpPr>
        <p:spPr>
          <a:xfrm>
            <a:off x="3668638" y="4629556"/>
            <a:ext cx="981329" cy="323165"/>
          </a:xfrm>
          <a:prstGeom prst="rect">
            <a:avLst/>
          </a:prstGeom>
        </p:spPr>
        <p:txBody>
          <a:bodyPr wrap="square">
            <a:spAutoFit/>
          </a:bodyPr>
          <a:lstStyle/>
          <a:p>
            <a:pPr algn="ctr">
              <a:defRPr/>
            </a:pPr>
            <a:r>
              <a:rPr lang="en-GB" sz="750" dirty="0"/>
              <a:t>ATV/r +</a:t>
            </a:r>
          </a:p>
          <a:p>
            <a:pPr algn="ctr">
              <a:defRPr/>
            </a:pPr>
            <a:r>
              <a:rPr lang="en-GB" sz="750" dirty="0"/>
              <a:t>TDF/FTC</a:t>
            </a:r>
          </a:p>
        </p:txBody>
      </p:sp>
      <p:sp>
        <p:nvSpPr>
          <p:cNvPr id="64" name="TextBox 86"/>
          <p:cNvSpPr txBox="1"/>
          <p:nvPr/>
        </p:nvSpPr>
        <p:spPr>
          <a:xfrm>
            <a:off x="23621" y="3342117"/>
            <a:ext cx="4917210" cy="415498"/>
          </a:xfrm>
          <a:prstGeom prst="rect">
            <a:avLst/>
          </a:prstGeom>
          <a:noFill/>
        </p:spPr>
        <p:txBody>
          <a:bodyPr wrap="square" lIns="0" tIns="0" rIns="0" bIns="0" rtlCol="0">
            <a:spAutoFit/>
          </a:bodyPr>
          <a:lstStyle/>
          <a:p>
            <a:pPr lvl="0" algn="ctr">
              <a:defRPr/>
            </a:pPr>
            <a:r>
              <a:rPr lang="en-GB" sz="1350" b="1" dirty="0"/>
              <a:t>Discontinuations from Phase 3 studies</a:t>
            </a:r>
            <a:br>
              <a:rPr lang="en-GB" sz="1350" b="1" dirty="0"/>
            </a:br>
            <a:r>
              <a:rPr lang="en-GB" sz="1350" b="1" dirty="0"/>
              <a:t>in treatment-naïve patients: </a:t>
            </a:r>
            <a:r>
              <a:rPr lang="en-GB" sz="1350" b="1" dirty="0" err="1"/>
              <a:t>InSTIs</a:t>
            </a:r>
            <a:r>
              <a:rPr lang="en-GB" sz="1350" b="1" dirty="0"/>
              <a:t> vs PIs</a:t>
            </a:r>
          </a:p>
        </p:txBody>
      </p:sp>
      <p:sp>
        <p:nvSpPr>
          <p:cNvPr id="66" name="Text Placeholder 5"/>
          <p:cNvSpPr txBox="1">
            <a:spLocks/>
          </p:cNvSpPr>
          <p:nvPr/>
        </p:nvSpPr>
        <p:spPr>
          <a:xfrm>
            <a:off x="398974" y="5629643"/>
            <a:ext cx="2452484" cy="415498"/>
          </a:xfrm>
          <a:prstGeom prst="rect">
            <a:avLst/>
          </a:prstGeom>
        </p:spPr>
        <p:txBody>
          <a:bodyPr vert="horz" wrap="square" lIns="0" tIns="0" rIns="0" bIns="0" rtlCol="0" anchor="b" anchorCtr="0">
            <a:spAutoFit/>
          </a:bodyPr>
          <a:lstStyle>
            <a:lvl1pPr marL="0" indent="0" algn="r" defTabSz="914400" rtl="0" eaLnBrk="1" latinLnBrk="0" hangingPunct="1">
              <a:lnSpc>
                <a:spcPct val="90000"/>
              </a:lnSpc>
              <a:spcBef>
                <a:spcPts val="0"/>
              </a:spcBef>
              <a:spcAft>
                <a:spcPts val="0"/>
              </a:spcAft>
              <a:buFont typeface="Arial" panose="020B0604020202020204" pitchFamily="34" charset="0"/>
              <a:buNone/>
              <a:defRPr sz="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600" dirty="0">
                <a:solidFill>
                  <a:srgbClr val="000000"/>
                </a:solidFill>
                <a:latin typeface="Arial"/>
              </a:rPr>
              <a:t>1. Molina et al. </a:t>
            </a:r>
            <a:r>
              <a:rPr lang="en-GB" sz="600" i="1" dirty="0">
                <a:solidFill>
                  <a:srgbClr val="000000"/>
                </a:solidFill>
                <a:latin typeface="Arial"/>
              </a:rPr>
              <a:t>Lancet HIV </a:t>
            </a:r>
            <a:r>
              <a:rPr lang="en-GB" sz="600" dirty="0">
                <a:solidFill>
                  <a:srgbClr val="000000"/>
                </a:solidFill>
                <a:latin typeface="Arial"/>
              </a:rPr>
              <a:t>2015; 2:e127–36;</a:t>
            </a:r>
          </a:p>
          <a:p>
            <a:pPr algn="l"/>
            <a:r>
              <a:rPr lang="en-GB" sz="600" dirty="0">
                <a:solidFill>
                  <a:srgbClr val="000000"/>
                </a:solidFill>
                <a:latin typeface="Arial"/>
              </a:rPr>
              <a:t>2. </a:t>
            </a:r>
            <a:r>
              <a:rPr lang="en-GB" sz="600" dirty="0" err="1">
                <a:solidFill>
                  <a:srgbClr val="000000"/>
                </a:solidFill>
                <a:latin typeface="Arial"/>
              </a:rPr>
              <a:t>Orrell</a:t>
            </a:r>
            <a:r>
              <a:rPr lang="en-GB" sz="600" dirty="0">
                <a:solidFill>
                  <a:srgbClr val="000000"/>
                </a:solidFill>
                <a:latin typeface="Arial"/>
              </a:rPr>
              <a:t> et al. Lancet 2017 [</a:t>
            </a:r>
            <a:r>
              <a:rPr lang="en-GB" sz="600" dirty="0" err="1">
                <a:solidFill>
                  <a:srgbClr val="000000"/>
                </a:solidFill>
                <a:latin typeface="Arial"/>
              </a:rPr>
              <a:t>Epub</a:t>
            </a:r>
            <a:r>
              <a:rPr lang="en-GB" sz="600" dirty="0">
                <a:solidFill>
                  <a:srgbClr val="000000"/>
                </a:solidFill>
                <a:latin typeface="Arial"/>
              </a:rPr>
              <a:t> ahead of print];</a:t>
            </a:r>
            <a:br>
              <a:rPr lang="en-GB" sz="600" dirty="0">
                <a:solidFill>
                  <a:srgbClr val="000000"/>
                </a:solidFill>
                <a:latin typeface="Arial"/>
              </a:rPr>
            </a:br>
            <a:r>
              <a:rPr lang="en-GB" sz="600" dirty="0">
                <a:solidFill>
                  <a:srgbClr val="000000"/>
                </a:solidFill>
                <a:latin typeface="Arial"/>
              </a:rPr>
              <a:t>3. </a:t>
            </a:r>
            <a:r>
              <a:rPr lang="en-GB" sz="600" dirty="0" err="1">
                <a:solidFill>
                  <a:srgbClr val="000000"/>
                </a:solidFill>
                <a:latin typeface="Arial"/>
              </a:rPr>
              <a:t>Clumeck</a:t>
            </a:r>
            <a:r>
              <a:rPr lang="en-GB" sz="600" dirty="0">
                <a:solidFill>
                  <a:srgbClr val="000000"/>
                </a:solidFill>
                <a:latin typeface="Arial"/>
              </a:rPr>
              <a:t> et al. </a:t>
            </a:r>
            <a:r>
              <a:rPr lang="en-GB" sz="600" i="1" dirty="0">
                <a:solidFill>
                  <a:srgbClr val="000000"/>
                </a:solidFill>
                <a:latin typeface="Arial"/>
              </a:rPr>
              <a:t>J </a:t>
            </a:r>
            <a:r>
              <a:rPr lang="en-GB" sz="600" i="1" dirty="0" err="1">
                <a:solidFill>
                  <a:srgbClr val="000000"/>
                </a:solidFill>
                <a:latin typeface="Arial"/>
              </a:rPr>
              <a:t>Acquir</a:t>
            </a:r>
            <a:r>
              <a:rPr lang="en-GB" sz="600" i="1" dirty="0">
                <a:solidFill>
                  <a:srgbClr val="000000"/>
                </a:solidFill>
                <a:latin typeface="Arial"/>
              </a:rPr>
              <a:t> Immune </a:t>
            </a:r>
            <a:r>
              <a:rPr lang="en-GB" sz="600" i="1" dirty="0" err="1">
                <a:solidFill>
                  <a:srgbClr val="000000"/>
                </a:solidFill>
                <a:latin typeface="Arial"/>
              </a:rPr>
              <a:t>Defic</a:t>
            </a:r>
            <a:r>
              <a:rPr lang="en-GB" sz="600" i="1" dirty="0">
                <a:solidFill>
                  <a:srgbClr val="000000"/>
                </a:solidFill>
                <a:latin typeface="Arial"/>
              </a:rPr>
              <a:t> </a:t>
            </a:r>
            <a:r>
              <a:rPr lang="en-GB" sz="600" i="1" dirty="0" err="1">
                <a:solidFill>
                  <a:srgbClr val="000000"/>
                </a:solidFill>
                <a:latin typeface="Arial"/>
              </a:rPr>
              <a:t>Syndr</a:t>
            </a:r>
            <a:r>
              <a:rPr lang="en-GB" sz="600" i="1" dirty="0">
                <a:solidFill>
                  <a:srgbClr val="000000"/>
                </a:solidFill>
                <a:latin typeface="Arial"/>
              </a:rPr>
              <a:t> </a:t>
            </a:r>
            <a:r>
              <a:rPr lang="en-GB" sz="600" dirty="0">
                <a:solidFill>
                  <a:srgbClr val="000000"/>
                </a:solidFill>
                <a:latin typeface="Arial"/>
              </a:rPr>
              <a:t>2014;65:e121–4;</a:t>
            </a:r>
            <a:br>
              <a:rPr lang="en-GB" sz="600" dirty="0">
                <a:solidFill>
                  <a:srgbClr val="000000"/>
                </a:solidFill>
                <a:latin typeface="Arial"/>
              </a:rPr>
            </a:br>
            <a:r>
              <a:rPr lang="en-GB" sz="600" dirty="0">
                <a:solidFill>
                  <a:srgbClr val="000000"/>
                </a:solidFill>
              </a:rPr>
              <a:t>4. Squires et al. </a:t>
            </a:r>
            <a:r>
              <a:rPr lang="en-GB" altLang="en-US" sz="600" i="1" dirty="0">
                <a:latin typeface="Arial" charset="0"/>
                <a:cs typeface="Arial" charset="0"/>
              </a:rPr>
              <a:t>Lancet HIV </a:t>
            </a:r>
            <a:r>
              <a:rPr lang="en-GB" altLang="en-US" sz="600" dirty="0">
                <a:latin typeface="Arial" charset="0"/>
                <a:cs typeface="Arial" charset="0"/>
              </a:rPr>
              <a:t>2016;3:e410–20</a:t>
            </a:r>
            <a:r>
              <a:rPr lang="en-GB" sz="600" dirty="0">
                <a:solidFill>
                  <a:srgbClr val="000000"/>
                </a:solidFill>
              </a:rPr>
              <a:t>;</a:t>
            </a:r>
            <a:br>
              <a:rPr lang="en-GB" sz="600" dirty="0">
                <a:solidFill>
                  <a:srgbClr val="000000"/>
                </a:solidFill>
              </a:rPr>
            </a:br>
            <a:r>
              <a:rPr lang="en-GB" sz="600" dirty="0">
                <a:solidFill>
                  <a:srgbClr val="000000"/>
                </a:solidFill>
              </a:rPr>
              <a:t>5. Lennox et al. </a:t>
            </a:r>
            <a:r>
              <a:rPr lang="en-GB" sz="600" i="1" dirty="0">
                <a:solidFill>
                  <a:srgbClr val="000000"/>
                </a:solidFill>
              </a:rPr>
              <a:t>Ann Intern Med </a:t>
            </a:r>
            <a:r>
              <a:rPr lang="en-GB" sz="600" dirty="0">
                <a:solidFill>
                  <a:srgbClr val="000000"/>
                </a:solidFill>
              </a:rPr>
              <a:t>2014;161:461–71.</a:t>
            </a:r>
            <a:endParaRPr lang="en-GB" sz="600" dirty="0"/>
          </a:p>
        </p:txBody>
      </p:sp>
      <p:sp>
        <p:nvSpPr>
          <p:cNvPr id="67" name="Text Placeholder 5"/>
          <p:cNvSpPr txBox="1">
            <a:spLocks/>
          </p:cNvSpPr>
          <p:nvPr/>
        </p:nvSpPr>
        <p:spPr>
          <a:xfrm>
            <a:off x="5703397" y="5662837"/>
            <a:ext cx="2176878" cy="249299"/>
          </a:xfrm>
          <a:prstGeom prst="rect">
            <a:avLst/>
          </a:prstGeom>
        </p:spPr>
        <p:txBody>
          <a:bodyPr vert="horz" wrap="none" lIns="0" tIns="0" rIns="0" bIns="0" rtlCol="0" anchor="b" anchorCtr="0">
            <a:spAutoFit/>
          </a:bodyPr>
          <a:lstStyle>
            <a:lvl1pPr marL="0" indent="0" algn="r" defTabSz="914400" rtl="0" eaLnBrk="1" latinLnBrk="0" hangingPunct="1">
              <a:lnSpc>
                <a:spcPct val="90000"/>
              </a:lnSpc>
              <a:spcBef>
                <a:spcPts val="0"/>
              </a:spcBef>
              <a:spcAft>
                <a:spcPts val="0"/>
              </a:spcAft>
              <a:buFont typeface="Arial" panose="020B0604020202020204" pitchFamily="34" charset="0"/>
              <a:buNone/>
              <a:defRPr sz="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600" dirty="0">
                <a:solidFill>
                  <a:srgbClr val="000000"/>
                </a:solidFill>
              </a:rPr>
              <a:t>1. </a:t>
            </a:r>
            <a:r>
              <a:rPr lang="en-GB" sz="600" dirty="0" err="1">
                <a:solidFill>
                  <a:srgbClr val="000000"/>
                </a:solidFill>
                <a:latin typeface="Arial"/>
              </a:rPr>
              <a:t>Wohl</a:t>
            </a:r>
            <a:r>
              <a:rPr lang="en-GB" sz="600" dirty="0">
                <a:solidFill>
                  <a:srgbClr val="000000"/>
                </a:solidFill>
                <a:latin typeface="Arial"/>
              </a:rPr>
              <a:t> et al. </a:t>
            </a:r>
            <a:r>
              <a:rPr lang="en-GB" sz="600" i="1" dirty="0">
                <a:solidFill>
                  <a:srgbClr val="000000"/>
                </a:solidFill>
                <a:latin typeface="Arial"/>
              </a:rPr>
              <a:t>J </a:t>
            </a:r>
            <a:r>
              <a:rPr lang="en-GB" sz="600" i="1" dirty="0" err="1">
                <a:solidFill>
                  <a:srgbClr val="000000"/>
                </a:solidFill>
                <a:latin typeface="Arial"/>
              </a:rPr>
              <a:t>Acquir</a:t>
            </a:r>
            <a:r>
              <a:rPr lang="en-GB" sz="600" i="1" dirty="0">
                <a:solidFill>
                  <a:srgbClr val="000000"/>
                </a:solidFill>
                <a:latin typeface="Arial"/>
              </a:rPr>
              <a:t> Immune </a:t>
            </a:r>
            <a:r>
              <a:rPr lang="en-GB" sz="600" i="1" dirty="0" err="1">
                <a:solidFill>
                  <a:srgbClr val="000000"/>
                </a:solidFill>
                <a:latin typeface="Arial"/>
              </a:rPr>
              <a:t>Defic</a:t>
            </a:r>
            <a:r>
              <a:rPr lang="en-GB" sz="600" i="1" dirty="0">
                <a:solidFill>
                  <a:srgbClr val="000000"/>
                </a:solidFill>
                <a:latin typeface="Arial"/>
              </a:rPr>
              <a:t> </a:t>
            </a:r>
            <a:r>
              <a:rPr lang="en-GB" sz="600" i="1" dirty="0" err="1">
                <a:solidFill>
                  <a:srgbClr val="000000"/>
                </a:solidFill>
                <a:latin typeface="Arial"/>
              </a:rPr>
              <a:t>Syndr</a:t>
            </a:r>
            <a:r>
              <a:rPr lang="en-GB" sz="600" i="1" dirty="0">
                <a:solidFill>
                  <a:srgbClr val="000000"/>
                </a:solidFill>
                <a:latin typeface="Arial"/>
              </a:rPr>
              <a:t> </a:t>
            </a:r>
            <a:r>
              <a:rPr lang="en-GB" sz="600" dirty="0">
                <a:solidFill>
                  <a:srgbClr val="000000"/>
                </a:solidFill>
                <a:latin typeface="Arial"/>
              </a:rPr>
              <a:t>2014;65:e118–20;</a:t>
            </a:r>
          </a:p>
          <a:p>
            <a:r>
              <a:rPr lang="en-GB" sz="600" dirty="0">
                <a:solidFill>
                  <a:srgbClr val="000000"/>
                </a:solidFill>
              </a:rPr>
              <a:t>2. </a:t>
            </a:r>
            <a:r>
              <a:rPr lang="en-GB" sz="600" dirty="0">
                <a:solidFill>
                  <a:srgbClr val="000000"/>
                </a:solidFill>
                <a:latin typeface="Arial"/>
              </a:rPr>
              <a:t>Walmsley et al. </a:t>
            </a:r>
            <a:r>
              <a:rPr lang="en-GB" sz="600" i="1" dirty="0">
                <a:solidFill>
                  <a:srgbClr val="000000"/>
                </a:solidFill>
                <a:latin typeface="Arial"/>
              </a:rPr>
              <a:t>J </a:t>
            </a:r>
            <a:r>
              <a:rPr lang="en-GB" sz="600" i="1" dirty="0" err="1">
                <a:solidFill>
                  <a:srgbClr val="000000"/>
                </a:solidFill>
                <a:latin typeface="Arial"/>
              </a:rPr>
              <a:t>Acquir</a:t>
            </a:r>
            <a:r>
              <a:rPr lang="en-GB" sz="600" i="1" dirty="0">
                <a:solidFill>
                  <a:srgbClr val="000000"/>
                </a:solidFill>
                <a:latin typeface="Arial"/>
              </a:rPr>
              <a:t> Immune </a:t>
            </a:r>
            <a:r>
              <a:rPr lang="en-GB" sz="600" i="1" dirty="0" err="1">
                <a:solidFill>
                  <a:srgbClr val="000000"/>
                </a:solidFill>
                <a:latin typeface="Arial"/>
              </a:rPr>
              <a:t>Defic</a:t>
            </a:r>
            <a:r>
              <a:rPr lang="en-GB" sz="600" i="1" dirty="0">
                <a:solidFill>
                  <a:srgbClr val="000000"/>
                </a:solidFill>
                <a:latin typeface="Arial"/>
              </a:rPr>
              <a:t> </a:t>
            </a:r>
            <a:r>
              <a:rPr lang="en-GB" sz="600" i="1" dirty="0" err="1">
                <a:solidFill>
                  <a:srgbClr val="000000"/>
                </a:solidFill>
                <a:latin typeface="Arial"/>
              </a:rPr>
              <a:t>Syndr</a:t>
            </a:r>
            <a:r>
              <a:rPr lang="en-GB" sz="600" dirty="0">
                <a:solidFill>
                  <a:srgbClr val="000000"/>
                </a:solidFill>
                <a:latin typeface="Arial"/>
              </a:rPr>
              <a:t> 2015;70:515–9;</a:t>
            </a:r>
            <a:br>
              <a:rPr lang="en-GB" sz="600" dirty="0">
                <a:solidFill>
                  <a:srgbClr val="000000"/>
                </a:solidFill>
                <a:latin typeface="Arial"/>
              </a:rPr>
            </a:br>
            <a:r>
              <a:rPr lang="en-GB" sz="600" dirty="0">
                <a:solidFill>
                  <a:srgbClr val="000000"/>
                </a:solidFill>
              </a:rPr>
              <a:t>3. </a:t>
            </a:r>
            <a:r>
              <a:rPr lang="en-GB" sz="600" dirty="0" err="1">
                <a:solidFill>
                  <a:srgbClr val="000000"/>
                </a:solidFill>
              </a:rPr>
              <a:t>Rockstroh</a:t>
            </a:r>
            <a:r>
              <a:rPr lang="en-GB" sz="600" dirty="0">
                <a:solidFill>
                  <a:srgbClr val="000000"/>
                </a:solidFill>
              </a:rPr>
              <a:t> et al. </a:t>
            </a:r>
            <a:r>
              <a:rPr lang="en-GB" sz="600" i="1" dirty="0" err="1">
                <a:solidFill>
                  <a:srgbClr val="000000"/>
                </a:solidFill>
              </a:rPr>
              <a:t>Clin</a:t>
            </a:r>
            <a:r>
              <a:rPr lang="en-GB" sz="600" i="1" dirty="0">
                <a:solidFill>
                  <a:srgbClr val="000000"/>
                </a:solidFill>
              </a:rPr>
              <a:t> Infect Dis </a:t>
            </a:r>
            <a:r>
              <a:rPr lang="en-GB" sz="600" dirty="0">
                <a:solidFill>
                  <a:srgbClr val="000000"/>
                </a:solidFill>
              </a:rPr>
              <a:t>2011;53:807–16.</a:t>
            </a:r>
            <a:endParaRPr lang="en-GB" sz="600" dirty="0"/>
          </a:p>
        </p:txBody>
      </p:sp>
      <p:cxnSp>
        <p:nvCxnSpPr>
          <p:cNvPr id="13" name="Conector recto 12"/>
          <p:cNvCxnSpPr/>
          <p:nvPr/>
        </p:nvCxnSpPr>
        <p:spPr>
          <a:xfrm>
            <a:off x="2262909" y="4988199"/>
            <a:ext cx="9786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1766608" y="2978945"/>
            <a:ext cx="956342" cy="369332"/>
          </a:xfrm>
          <a:prstGeom prst="rect">
            <a:avLst/>
          </a:prstGeom>
          <a:noFill/>
        </p:spPr>
        <p:txBody>
          <a:bodyPr wrap="square" rtlCol="0">
            <a:spAutoFit/>
          </a:bodyPr>
          <a:lstStyle/>
          <a:p>
            <a:pPr algn="ctr"/>
            <a:r>
              <a:rPr lang="es-AR" sz="900" dirty="0"/>
              <a:t>DTG         RAL </a:t>
            </a:r>
          </a:p>
          <a:p>
            <a:pPr algn="ctr"/>
            <a:r>
              <a:rPr lang="es-AR" sz="900" dirty="0"/>
              <a:t>+ 2NRTIS</a:t>
            </a:r>
          </a:p>
        </p:txBody>
      </p:sp>
      <p:sp>
        <p:nvSpPr>
          <p:cNvPr id="49" name="TextBox 51"/>
          <p:cNvSpPr txBox="1"/>
          <p:nvPr/>
        </p:nvSpPr>
        <p:spPr>
          <a:xfrm>
            <a:off x="3093246" y="2964113"/>
            <a:ext cx="809521" cy="357790"/>
          </a:xfrm>
          <a:prstGeom prst="rect">
            <a:avLst/>
          </a:prstGeom>
          <a:noFill/>
        </p:spPr>
        <p:txBody>
          <a:bodyPr wrap="square" rtlCol="0">
            <a:spAutoFit/>
          </a:bodyPr>
          <a:lstStyle/>
          <a:p>
            <a:pPr>
              <a:defRPr/>
            </a:pPr>
            <a:r>
              <a:rPr lang="en-GB" sz="900" dirty="0"/>
              <a:t>DTG</a:t>
            </a:r>
            <a:r>
              <a:rPr lang="en-GB" sz="825" dirty="0">
                <a:latin typeface="Arial"/>
              </a:rPr>
              <a:t>/</a:t>
            </a:r>
          </a:p>
          <a:p>
            <a:pPr>
              <a:defRPr/>
            </a:pPr>
            <a:r>
              <a:rPr lang="en-GB" sz="825" dirty="0">
                <a:latin typeface="Arial"/>
              </a:rPr>
              <a:t>ABC/3TC</a:t>
            </a:r>
          </a:p>
        </p:txBody>
      </p:sp>
      <p:sp>
        <p:nvSpPr>
          <p:cNvPr id="52" name="TextBox 48"/>
          <p:cNvSpPr txBox="1"/>
          <p:nvPr/>
        </p:nvSpPr>
        <p:spPr>
          <a:xfrm>
            <a:off x="3482441" y="2957623"/>
            <a:ext cx="827219" cy="369332"/>
          </a:xfrm>
          <a:prstGeom prst="rect">
            <a:avLst/>
          </a:prstGeom>
          <a:noFill/>
        </p:spPr>
        <p:txBody>
          <a:bodyPr wrap="square" rtlCol="0">
            <a:spAutoFit/>
          </a:bodyPr>
          <a:lstStyle/>
          <a:p>
            <a:pPr algn="ctr">
              <a:defRPr/>
            </a:pPr>
            <a:r>
              <a:rPr lang="en-GB" sz="900" dirty="0"/>
              <a:t>BIC/</a:t>
            </a:r>
          </a:p>
          <a:p>
            <a:pPr algn="ctr">
              <a:defRPr/>
            </a:pPr>
            <a:r>
              <a:rPr lang="en-GB" sz="900" dirty="0"/>
              <a:t>TAF/FTC</a:t>
            </a:r>
          </a:p>
        </p:txBody>
      </p:sp>
      <p:sp>
        <p:nvSpPr>
          <p:cNvPr id="12" name="Rectángulo 11"/>
          <p:cNvSpPr/>
          <p:nvPr/>
        </p:nvSpPr>
        <p:spPr>
          <a:xfrm>
            <a:off x="4559215" y="2931695"/>
            <a:ext cx="560592" cy="507831"/>
          </a:xfrm>
          <a:prstGeom prst="rect">
            <a:avLst/>
          </a:prstGeom>
        </p:spPr>
        <p:txBody>
          <a:bodyPr wrap="square">
            <a:spAutoFit/>
          </a:bodyPr>
          <a:lstStyle/>
          <a:p>
            <a:pPr>
              <a:defRPr/>
            </a:pPr>
            <a:r>
              <a:rPr lang="en-GB" sz="900" dirty="0"/>
              <a:t>DTG/</a:t>
            </a:r>
          </a:p>
          <a:p>
            <a:pPr>
              <a:defRPr/>
            </a:pPr>
            <a:r>
              <a:rPr lang="en-GB" sz="900" dirty="0"/>
              <a:t>TAF/FTC</a:t>
            </a:r>
          </a:p>
        </p:txBody>
      </p:sp>
      <p:sp>
        <p:nvSpPr>
          <p:cNvPr id="14" name="Rectángulo 13"/>
          <p:cNvSpPr/>
          <p:nvPr/>
        </p:nvSpPr>
        <p:spPr>
          <a:xfrm>
            <a:off x="5081831" y="2937213"/>
            <a:ext cx="4572000" cy="369332"/>
          </a:xfrm>
          <a:prstGeom prst="rect">
            <a:avLst/>
          </a:prstGeom>
        </p:spPr>
        <p:txBody>
          <a:bodyPr>
            <a:spAutoFit/>
          </a:bodyPr>
          <a:lstStyle/>
          <a:p>
            <a:pPr>
              <a:defRPr/>
            </a:pPr>
            <a:r>
              <a:rPr lang="en-GB" sz="900" dirty="0"/>
              <a:t>BICG/</a:t>
            </a:r>
          </a:p>
          <a:p>
            <a:pPr>
              <a:defRPr/>
            </a:pPr>
            <a:r>
              <a:rPr lang="en-GB" sz="900" dirty="0"/>
              <a:t>TAF/FTC</a:t>
            </a:r>
          </a:p>
        </p:txBody>
      </p:sp>
      <p:sp>
        <p:nvSpPr>
          <p:cNvPr id="53" name="TextBox 84"/>
          <p:cNvSpPr txBox="1"/>
          <p:nvPr/>
        </p:nvSpPr>
        <p:spPr>
          <a:xfrm>
            <a:off x="5810996" y="2952573"/>
            <a:ext cx="789674" cy="369332"/>
          </a:xfrm>
          <a:prstGeom prst="rect">
            <a:avLst/>
          </a:prstGeom>
          <a:noFill/>
        </p:spPr>
        <p:txBody>
          <a:bodyPr wrap="square" rtlCol="0">
            <a:spAutoFit/>
          </a:bodyPr>
          <a:lstStyle/>
          <a:p>
            <a:pPr algn="ctr">
              <a:defRPr/>
            </a:pPr>
            <a:r>
              <a:rPr lang="en-GB" sz="900" dirty="0"/>
              <a:t>EVG/c/</a:t>
            </a:r>
          </a:p>
          <a:p>
            <a:pPr algn="ctr">
              <a:defRPr/>
            </a:pPr>
            <a:r>
              <a:rPr lang="en-GB" sz="900" dirty="0"/>
              <a:t>TAF/FTC</a:t>
            </a:r>
          </a:p>
        </p:txBody>
      </p:sp>
      <p:sp>
        <p:nvSpPr>
          <p:cNvPr id="15" name="Rectángulo 14"/>
          <p:cNvSpPr/>
          <p:nvPr/>
        </p:nvSpPr>
        <p:spPr>
          <a:xfrm>
            <a:off x="4476548" y="2901158"/>
            <a:ext cx="4572000" cy="369332"/>
          </a:xfrm>
          <a:prstGeom prst="rect">
            <a:avLst/>
          </a:prstGeom>
        </p:spPr>
        <p:txBody>
          <a:bodyPr>
            <a:spAutoFit/>
          </a:bodyPr>
          <a:lstStyle/>
          <a:p>
            <a:pPr algn="ctr">
              <a:defRPr/>
            </a:pPr>
            <a:r>
              <a:rPr lang="en-GB" sz="900" dirty="0"/>
              <a:t>EVG/c/</a:t>
            </a:r>
          </a:p>
          <a:p>
            <a:pPr algn="ctr">
              <a:defRPr/>
            </a:pPr>
            <a:r>
              <a:rPr lang="en-GB" sz="900" dirty="0"/>
              <a:t>TDF/FTC</a:t>
            </a:r>
          </a:p>
        </p:txBody>
      </p:sp>
      <p:sp>
        <p:nvSpPr>
          <p:cNvPr id="54" name="TextBox 86"/>
          <p:cNvSpPr txBox="1"/>
          <p:nvPr/>
        </p:nvSpPr>
        <p:spPr>
          <a:xfrm>
            <a:off x="2171273" y="1698374"/>
            <a:ext cx="4917210" cy="415498"/>
          </a:xfrm>
          <a:prstGeom prst="rect">
            <a:avLst/>
          </a:prstGeom>
          <a:noFill/>
        </p:spPr>
        <p:txBody>
          <a:bodyPr wrap="square" lIns="0" tIns="0" rIns="0" bIns="0" rtlCol="0">
            <a:spAutoFit/>
          </a:bodyPr>
          <a:lstStyle/>
          <a:p>
            <a:pPr algn="ctr">
              <a:defRPr/>
            </a:pPr>
            <a:r>
              <a:rPr lang="en-GB" sz="1350" b="1" dirty="0"/>
              <a:t>Discontinuations from Phase 3 studies</a:t>
            </a:r>
            <a:br>
              <a:rPr lang="en-GB" sz="1350" b="1" dirty="0"/>
            </a:br>
            <a:r>
              <a:rPr lang="en-GB" sz="1350" b="1" dirty="0"/>
              <a:t>in treatment-naïve patients: </a:t>
            </a:r>
            <a:r>
              <a:rPr lang="en-GB" sz="1350" b="1" dirty="0" err="1"/>
              <a:t>InSTIs</a:t>
            </a:r>
            <a:r>
              <a:rPr lang="en-GB" sz="1350" b="1" dirty="0"/>
              <a:t> vs </a:t>
            </a:r>
            <a:r>
              <a:rPr lang="en-GB" sz="1350" b="1" dirty="0" err="1"/>
              <a:t>InSTIs</a:t>
            </a:r>
            <a:endParaRPr lang="en-GB" sz="1350" b="1" dirty="0"/>
          </a:p>
        </p:txBody>
      </p:sp>
      <p:sp>
        <p:nvSpPr>
          <p:cNvPr id="36" name="Rectángulo 35"/>
          <p:cNvSpPr/>
          <p:nvPr/>
        </p:nvSpPr>
        <p:spPr>
          <a:xfrm>
            <a:off x="732985" y="2290824"/>
            <a:ext cx="2994030" cy="369332"/>
          </a:xfrm>
          <a:prstGeom prst="rect">
            <a:avLst/>
          </a:prstGeom>
        </p:spPr>
        <p:txBody>
          <a:bodyPr wrap="square">
            <a:spAutoFit/>
          </a:bodyPr>
          <a:lstStyle/>
          <a:p>
            <a:pPr algn="ctr">
              <a:defRPr/>
            </a:pPr>
            <a:r>
              <a:rPr lang="en-GB" sz="900" b="1" dirty="0"/>
              <a:t>SPRING</a:t>
            </a:r>
            <a:r>
              <a:rPr lang="en-GB" sz="900" b="1" baseline="30000" dirty="0"/>
              <a:t>1</a:t>
            </a:r>
            <a:r>
              <a:rPr lang="en-GB" sz="900" b="1" dirty="0"/>
              <a:t> </a:t>
            </a:r>
          </a:p>
          <a:p>
            <a:pPr algn="ctr">
              <a:defRPr/>
            </a:pPr>
            <a:r>
              <a:rPr lang="en-GB" sz="900" b="1" dirty="0"/>
              <a:t>(96 weeks)</a:t>
            </a:r>
            <a:endParaRPr lang="en-GB" sz="900" b="1" baseline="30000" dirty="0"/>
          </a:p>
        </p:txBody>
      </p:sp>
      <p:sp>
        <p:nvSpPr>
          <p:cNvPr id="37" name="Rectángulo 36"/>
          <p:cNvSpPr/>
          <p:nvPr/>
        </p:nvSpPr>
        <p:spPr>
          <a:xfrm>
            <a:off x="1364456" y="2300803"/>
            <a:ext cx="4572000" cy="369332"/>
          </a:xfrm>
          <a:prstGeom prst="rect">
            <a:avLst/>
          </a:prstGeom>
        </p:spPr>
        <p:txBody>
          <a:bodyPr>
            <a:spAutoFit/>
          </a:bodyPr>
          <a:lstStyle/>
          <a:p>
            <a:pPr algn="ctr">
              <a:defRPr/>
            </a:pPr>
            <a:r>
              <a:rPr lang="en-GB" sz="900" b="1" dirty="0"/>
              <a:t>Study 1489 </a:t>
            </a:r>
          </a:p>
          <a:p>
            <a:pPr algn="ctr">
              <a:defRPr/>
            </a:pPr>
            <a:r>
              <a:rPr lang="en-GB" sz="900" b="1" dirty="0"/>
              <a:t>(48 weeks)</a:t>
            </a:r>
            <a:r>
              <a:rPr lang="en-GB" sz="900" b="1" baseline="30000" dirty="0"/>
              <a:t>2</a:t>
            </a:r>
          </a:p>
        </p:txBody>
      </p:sp>
      <p:sp>
        <p:nvSpPr>
          <p:cNvPr id="38" name="Rectángulo 37"/>
          <p:cNvSpPr/>
          <p:nvPr/>
        </p:nvSpPr>
        <p:spPr>
          <a:xfrm>
            <a:off x="2992170" y="2280160"/>
            <a:ext cx="4572000" cy="369332"/>
          </a:xfrm>
          <a:prstGeom prst="rect">
            <a:avLst/>
          </a:prstGeom>
        </p:spPr>
        <p:txBody>
          <a:bodyPr>
            <a:spAutoFit/>
          </a:bodyPr>
          <a:lstStyle/>
          <a:p>
            <a:pPr algn="ctr">
              <a:defRPr/>
            </a:pPr>
            <a:r>
              <a:rPr lang="en-GB" sz="900" b="1" dirty="0"/>
              <a:t>Study 1490 </a:t>
            </a:r>
          </a:p>
          <a:p>
            <a:pPr algn="ctr">
              <a:defRPr/>
            </a:pPr>
            <a:r>
              <a:rPr lang="en-GB" sz="900" b="1" dirty="0"/>
              <a:t>(48 weeks)</a:t>
            </a:r>
            <a:r>
              <a:rPr lang="en-GB" sz="900" b="1" baseline="30000" dirty="0"/>
              <a:t>3</a:t>
            </a:r>
          </a:p>
        </p:txBody>
      </p:sp>
      <p:sp>
        <p:nvSpPr>
          <p:cNvPr id="41" name="Rectángulo 40"/>
          <p:cNvSpPr/>
          <p:nvPr/>
        </p:nvSpPr>
        <p:spPr>
          <a:xfrm>
            <a:off x="4129088" y="2279372"/>
            <a:ext cx="4572000" cy="369332"/>
          </a:xfrm>
          <a:prstGeom prst="rect">
            <a:avLst/>
          </a:prstGeom>
        </p:spPr>
        <p:txBody>
          <a:bodyPr>
            <a:spAutoFit/>
          </a:bodyPr>
          <a:lstStyle/>
          <a:p>
            <a:pPr algn="ctr">
              <a:defRPr/>
            </a:pPr>
            <a:r>
              <a:rPr lang="en-GB" sz="900" b="1" dirty="0"/>
              <a:t>Study 104+111 </a:t>
            </a:r>
          </a:p>
          <a:p>
            <a:pPr algn="ctr">
              <a:defRPr/>
            </a:pPr>
            <a:r>
              <a:rPr lang="en-GB" sz="900" b="1" dirty="0"/>
              <a:t>(48 weeks)</a:t>
            </a:r>
            <a:r>
              <a:rPr lang="en-GB" sz="900" b="1" baseline="30000" dirty="0"/>
              <a:t>4</a:t>
            </a:r>
          </a:p>
        </p:txBody>
      </p:sp>
      <p:sp>
        <p:nvSpPr>
          <p:cNvPr id="59" name="Text Placeholder 5"/>
          <p:cNvSpPr txBox="1">
            <a:spLocks/>
          </p:cNvSpPr>
          <p:nvPr/>
        </p:nvSpPr>
        <p:spPr>
          <a:xfrm>
            <a:off x="7379617" y="2484674"/>
            <a:ext cx="1628652" cy="332399"/>
          </a:xfrm>
          <a:prstGeom prst="rect">
            <a:avLst/>
          </a:prstGeom>
        </p:spPr>
        <p:txBody>
          <a:bodyPr vert="horz" wrap="none" lIns="0" tIns="0" rIns="0" bIns="0" rtlCol="0" anchor="b" anchorCtr="0">
            <a:spAutoFit/>
          </a:bodyPr>
          <a:lstStyle>
            <a:lvl1pPr marL="0" indent="0" algn="r" defTabSz="914400" rtl="0" eaLnBrk="1" latinLnBrk="0" hangingPunct="1">
              <a:lnSpc>
                <a:spcPct val="90000"/>
              </a:lnSpc>
              <a:spcBef>
                <a:spcPts val="0"/>
              </a:spcBef>
              <a:spcAft>
                <a:spcPts val="0"/>
              </a:spcAft>
              <a:buFont typeface="Arial" panose="020B0604020202020204" pitchFamily="34" charset="0"/>
              <a:buNone/>
              <a:defRPr sz="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600">
                <a:solidFill>
                  <a:srgbClr val="000000"/>
                </a:solidFill>
                <a:latin typeface="Arial"/>
              </a:rPr>
              <a:t>1. Raffi et al. </a:t>
            </a:r>
            <a:r>
              <a:rPr lang="en-GB" sz="600" i="1">
                <a:solidFill>
                  <a:srgbClr val="000000"/>
                </a:solidFill>
                <a:latin typeface="Arial"/>
              </a:rPr>
              <a:t>Lancet Infect Dis </a:t>
            </a:r>
            <a:r>
              <a:rPr lang="en-GB" sz="600">
                <a:solidFill>
                  <a:srgbClr val="000000"/>
                </a:solidFill>
                <a:latin typeface="Arial"/>
              </a:rPr>
              <a:t>2013;13:927–35;</a:t>
            </a:r>
            <a:br>
              <a:rPr lang="en-GB" sz="600">
                <a:solidFill>
                  <a:srgbClr val="000000"/>
                </a:solidFill>
                <a:latin typeface="Arial"/>
              </a:rPr>
            </a:br>
            <a:r>
              <a:rPr lang="en-GB" sz="600">
                <a:solidFill>
                  <a:srgbClr val="000000"/>
                </a:solidFill>
                <a:latin typeface="Arial"/>
              </a:rPr>
              <a:t>2. </a:t>
            </a:r>
            <a:r>
              <a:rPr lang="en-GB" sz="600"/>
              <a:t>Gallant et al. </a:t>
            </a:r>
            <a:r>
              <a:rPr lang="en-GB" sz="600" i="1"/>
              <a:t>Lancet </a:t>
            </a:r>
            <a:r>
              <a:rPr lang="en-GB" sz="600"/>
              <a:t>2017 [Epub ahead of print];</a:t>
            </a:r>
            <a:br>
              <a:rPr lang="en-GB" sz="600"/>
            </a:br>
            <a:r>
              <a:rPr lang="en-GB" sz="600">
                <a:solidFill>
                  <a:srgbClr val="000000"/>
                </a:solidFill>
                <a:latin typeface="Arial"/>
              </a:rPr>
              <a:t>3. Sax et al. </a:t>
            </a:r>
            <a:r>
              <a:rPr lang="en-GB" sz="600" i="1">
                <a:solidFill>
                  <a:srgbClr val="000000"/>
                </a:solidFill>
                <a:latin typeface="Arial"/>
              </a:rPr>
              <a:t>Lancet </a:t>
            </a:r>
            <a:r>
              <a:rPr lang="en-GB" sz="600">
                <a:solidFill>
                  <a:srgbClr val="000000"/>
                </a:solidFill>
                <a:latin typeface="Arial"/>
              </a:rPr>
              <a:t>2017 [Epub ahead of print]</a:t>
            </a:r>
            <a:r>
              <a:rPr lang="en-GB" sz="600"/>
              <a:t>;</a:t>
            </a:r>
            <a:br>
              <a:rPr lang="en-GB" sz="600"/>
            </a:br>
            <a:r>
              <a:rPr lang="en-GB" sz="600">
                <a:solidFill>
                  <a:srgbClr val="000000"/>
                </a:solidFill>
                <a:latin typeface="Arial"/>
              </a:rPr>
              <a:t>4. </a:t>
            </a:r>
            <a:r>
              <a:rPr lang="en-GB" sz="600">
                <a:solidFill>
                  <a:srgbClr val="000000"/>
                </a:solidFill>
              </a:rPr>
              <a:t>Sax et al. </a:t>
            </a:r>
            <a:r>
              <a:rPr lang="en-GB" sz="600" i="1">
                <a:solidFill>
                  <a:srgbClr val="000000"/>
                </a:solidFill>
                <a:latin typeface="Arial"/>
              </a:rPr>
              <a:t>Lancet </a:t>
            </a:r>
            <a:r>
              <a:rPr lang="en-GB" sz="600">
                <a:solidFill>
                  <a:srgbClr val="000000"/>
                </a:solidFill>
                <a:latin typeface="Arial"/>
              </a:rPr>
              <a:t>2015;385:2606–15</a:t>
            </a:r>
            <a:r>
              <a:rPr lang="en-GB" sz="600">
                <a:solidFill>
                  <a:srgbClr val="000000"/>
                </a:solidFill>
              </a:rPr>
              <a:t>.</a:t>
            </a:r>
            <a:endParaRPr lang="en-GB" sz="600" dirty="0"/>
          </a:p>
        </p:txBody>
      </p:sp>
      <p:pic>
        <p:nvPicPr>
          <p:cNvPr id="60" name="Picture 3" descr="HUESPED_template_ppt_V2-0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41" y="6138393"/>
            <a:ext cx="3147003" cy="609885"/>
          </a:xfrm>
          <a:prstGeom prst="rect">
            <a:avLst/>
          </a:prstGeom>
        </p:spPr>
      </p:pic>
      <p:sp>
        <p:nvSpPr>
          <p:cNvPr id="61" name="CuadroTexto 60"/>
          <p:cNvSpPr txBox="1"/>
          <p:nvPr/>
        </p:nvSpPr>
        <p:spPr>
          <a:xfrm>
            <a:off x="250250" y="424808"/>
            <a:ext cx="2360933"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000" b="1" dirty="0" smtClean="0"/>
              <a:t>Toxicity/tolerability</a:t>
            </a:r>
            <a:endParaRPr lang="es-AR" sz="2000" b="1" dirty="0"/>
          </a:p>
        </p:txBody>
      </p:sp>
    </p:spTree>
    <p:extLst>
      <p:ext uri="{BB962C8B-B14F-4D97-AF65-F5344CB8AC3E}">
        <p14:creationId xmlns:p14="http://schemas.microsoft.com/office/powerpoint/2010/main" val="547916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32815" y="1043375"/>
            <a:ext cx="7886700" cy="994172"/>
          </a:xfrm>
        </p:spPr>
        <p:txBody>
          <a:bodyPr>
            <a:normAutofit/>
          </a:bodyPr>
          <a:lstStyle/>
          <a:p>
            <a:pPr algn="ctr"/>
            <a:r>
              <a:rPr lang="fr-FR" sz="2400" b="1" dirty="0" err="1"/>
              <a:t>Risk</a:t>
            </a:r>
            <a:r>
              <a:rPr lang="fr-FR" sz="2400" b="1" dirty="0"/>
              <a:t> of IRIS </a:t>
            </a:r>
            <a:r>
              <a:rPr lang="fr-FR" sz="2400" b="1" dirty="0" err="1"/>
              <a:t>with</a:t>
            </a:r>
            <a:r>
              <a:rPr lang="fr-FR" sz="2400" b="1" dirty="0"/>
              <a:t> </a:t>
            </a:r>
            <a:r>
              <a:rPr lang="fr-FR" sz="2400" b="1" dirty="0" err="1"/>
              <a:t>InSTIs</a:t>
            </a:r>
            <a:r>
              <a:rPr lang="fr-FR" sz="2400" b="1" dirty="0"/>
              <a:t> not </a:t>
            </a:r>
            <a:r>
              <a:rPr lang="fr-FR" sz="2400" b="1" dirty="0" err="1"/>
              <a:t>confirmed</a:t>
            </a:r>
            <a:r>
              <a:rPr lang="fr-FR" sz="2400" b="1" dirty="0"/>
              <a:t> in 3 RCT</a:t>
            </a:r>
          </a:p>
        </p:txBody>
      </p:sp>
      <p:sp>
        <p:nvSpPr>
          <p:cNvPr id="3" name="Espace réservé du contenu 2"/>
          <p:cNvSpPr>
            <a:spLocks noGrp="1"/>
          </p:cNvSpPr>
          <p:nvPr>
            <p:ph idx="1"/>
          </p:nvPr>
        </p:nvSpPr>
        <p:spPr>
          <a:xfrm>
            <a:off x="628651" y="1864270"/>
            <a:ext cx="7590864" cy="4066234"/>
          </a:xfrm>
        </p:spPr>
        <p:txBody>
          <a:bodyPr>
            <a:noAutofit/>
          </a:bodyPr>
          <a:lstStyle/>
          <a:p>
            <a:pPr>
              <a:lnSpc>
                <a:spcPct val="100000"/>
              </a:lnSpc>
            </a:pPr>
            <a:r>
              <a:rPr lang="en-US" sz="1800" dirty="0"/>
              <a:t>The REALITY trial (patients with CD4+ &lt; 100 cells/mm</a:t>
            </a:r>
            <a:r>
              <a:rPr lang="en-US" sz="1800" baseline="30000" dirty="0"/>
              <a:t>3</a:t>
            </a:r>
            <a:r>
              <a:rPr lang="en-US" sz="1800" dirty="0"/>
              <a:t>) assessed the effects on 24-week mortality of adding an </a:t>
            </a:r>
            <a:r>
              <a:rPr lang="en-US" sz="1800" dirty="0" err="1"/>
              <a:t>InSTIs</a:t>
            </a:r>
            <a:r>
              <a:rPr lang="en-US" sz="1800" dirty="0"/>
              <a:t> to a standard 3-drug regimen for 12 weeks.  REALITY showed 24-week and 48-week similar mortality rates and </a:t>
            </a:r>
            <a:r>
              <a:rPr lang="en-US" sz="1800" dirty="0">
                <a:solidFill>
                  <a:srgbClr val="0070C0"/>
                </a:solidFill>
              </a:rPr>
              <a:t>no effect on fatal or non-fatal IRIS events.</a:t>
            </a:r>
            <a:r>
              <a:rPr lang="en-US" altLang="en-US" sz="1800" dirty="0">
                <a:solidFill>
                  <a:schemeClr val="bg2"/>
                </a:solidFill>
              </a:rPr>
              <a:t>                                                                     </a:t>
            </a:r>
            <a:r>
              <a:rPr lang="en-US" altLang="en-US" sz="1200" i="1" dirty="0"/>
              <a:t>Gibb DM, et al. CROI 2018. Abstract O23</a:t>
            </a:r>
            <a:r>
              <a:rPr lang="en-US" altLang="en-US" sz="1200" dirty="0">
                <a:solidFill>
                  <a:schemeClr val="bg2"/>
                </a:solidFill>
              </a:rPr>
              <a:t>.</a:t>
            </a:r>
            <a:endParaRPr lang="en-US" sz="1200" dirty="0"/>
          </a:p>
          <a:p>
            <a:pPr>
              <a:lnSpc>
                <a:spcPct val="100000"/>
              </a:lnSpc>
            </a:pPr>
            <a:r>
              <a:rPr lang="en-US" sz="1800" dirty="0"/>
              <a:t>The OPTIMAL trial evaluated the impact of first-line </a:t>
            </a:r>
            <a:r>
              <a:rPr lang="en-US" sz="1800" dirty="0" err="1"/>
              <a:t>InSTIs</a:t>
            </a:r>
            <a:r>
              <a:rPr lang="en-US" sz="1800" dirty="0"/>
              <a:t> on IRIS events (Patients with CD4+ &lt; 200 cells/mm3). </a:t>
            </a:r>
            <a:r>
              <a:rPr lang="en-US" sz="1800" dirty="0">
                <a:solidFill>
                  <a:srgbClr val="0070C0"/>
                </a:solidFill>
              </a:rPr>
              <a:t>No significant difference in IRIS rates between </a:t>
            </a:r>
            <a:r>
              <a:rPr lang="en-US" sz="1800" dirty="0" err="1">
                <a:solidFill>
                  <a:srgbClr val="0070C0"/>
                </a:solidFill>
              </a:rPr>
              <a:t>InSTIs</a:t>
            </a:r>
            <a:r>
              <a:rPr lang="en-US" sz="1800" dirty="0">
                <a:solidFill>
                  <a:srgbClr val="0070C0"/>
                </a:solidFill>
              </a:rPr>
              <a:t>-based vs no </a:t>
            </a:r>
            <a:r>
              <a:rPr lang="en-US" sz="1800" dirty="0" err="1">
                <a:solidFill>
                  <a:srgbClr val="0070C0"/>
                </a:solidFill>
              </a:rPr>
              <a:t>InSTIs</a:t>
            </a:r>
            <a:r>
              <a:rPr lang="en-US" sz="1800" dirty="0">
                <a:solidFill>
                  <a:srgbClr val="0070C0"/>
                </a:solidFill>
              </a:rPr>
              <a:t>-based HAART.                                                 </a:t>
            </a:r>
            <a:r>
              <a:rPr lang="en-GB" sz="1200" i="1" dirty="0" err="1"/>
              <a:t>Lelievre</a:t>
            </a:r>
            <a:r>
              <a:rPr lang="en-GB" sz="1200" i="1" dirty="0"/>
              <a:t> JD, CROI 2018, Abs. </a:t>
            </a:r>
            <a:r>
              <a:rPr lang="en-GB" sz="1200" i="1" dirty="0" smtClean="0"/>
              <a:t>495</a:t>
            </a:r>
          </a:p>
          <a:p>
            <a:pPr>
              <a:lnSpc>
                <a:spcPct val="100000"/>
              </a:lnSpc>
            </a:pPr>
            <a:endParaRPr lang="en-US" sz="1200" dirty="0"/>
          </a:p>
          <a:p>
            <a:pPr fontAlgn="base">
              <a:lnSpc>
                <a:spcPct val="100000"/>
              </a:lnSpc>
              <a:spcBef>
                <a:spcPct val="0"/>
              </a:spcBef>
              <a:spcAft>
                <a:spcPct val="0"/>
              </a:spcAft>
            </a:pPr>
            <a:r>
              <a:rPr lang="en-US" sz="1800" dirty="0"/>
              <a:t>The INSPIRING study compared the use of dolutegravir </a:t>
            </a:r>
            <a:r>
              <a:rPr lang="en-US" sz="1800" dirty="0" err="1"/>
              <a:t>vs</a:t>
            </a:r>
            <a:r>
              <a:rPr lang="en-US" sz="1800" dirty="0"/>
              <a:t> efavirenz when combined with rifampicin. The authors found </a:t>
            </a:r>
            <a:r>
              <a:rPr lang="en-US" sz="1800" dirty="0">
                <a:solidFill>
                  <a:srgbClr val="0070C0"/>
                </a:solidFill>
              </a:rPr>
              <a:t>no difference in incidence of TB-associated IRIS or other IRIS between treatment arms</a:t>
            </a:r>
            <a:r>
              <a:rPr lang="en-US" sz="1800" dirty="0"/>
              <a:t>.</a:t>
            </a:r>
            <a:r>
              <a:rPr lang="en-US" altLang="en-US" sz="825" i="1" dirty="0">
                <a:cs typeface="Arial" panose="020B0604020202020204" pitchFamily="34" charset="0"/>
              </a:rPr>
              <a:t>                                                                                 </a:t>
            </a:r>
            <a:r>
              <a:rPr lang="en-US" altLang="en-US" sz="1200" i="1" dirty="0">
                <a:cs typeface="Arial" panose="020B0604020202020204" pitchFamily="34" charset="0"/>
              </a:rPr>
              <a:t>Dooley KE, et al. IAC 2018, Abstract TUAB0206</a:t>
            </a:r>
          </a:p>
          <a:p>
            <a:pPr>
              <a:lnSpc>
                <a:spcPct val="100000"/>
              </a:lnSpc>
            </a:pPr>
            <a:endParaRPr lang="en-US" sz="1800" dirty="0"/>
          </a:p>
        </p:txBody>
      </p:sp>
      <p:pic>
        <p:nvPicPr>
          <p:cNvPr id="6" name="Picture 2" descr="Resultado de imagen para immune reconstitution inflammatory syndro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8244" y="284990"/>
            <a:ext cx="1750218" cy="87335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3797047" y="1692757"/>
            <a:ext cx="2106215" cy="300082"/>
          </a:xfrm>
          <a:prstGeom prst="rect">
            <a:avLst/>
          </a:prstGeom>
          <a:noFill/>
          <a:ln w="9525">
            <a:noFill/>
            <a:miter lim="800000"/>
            <a:headEnd/>
            <a:tailEnd/>
          </a:ln>
        </p:spPr>
        <p:txBody>
          <a:bodyPr>
            <a:spAutoFit/>
          </a:bodyPr>
          <a:lstStyle/>
          <a:p>
            <a:pPr algn="r" eaLnBrk="0" hangingPunct="0"/>
            <a:endParaRPr lang="en-GB" sz="1350" i="1" dirty="0"/>
          </a:p>
        </p:txBody>
      </p:sp>
      <p:pic>
        <p:nvPicPr>
          <p:cNvPr id="9" name="Picture 3" descr="HUESPED_template_ppt_V2-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41" y="6138393"/>
            <a:ext cx="3147003" cy="609885"/>
          </a:xfrm>
          <a:prstGeom prst="rect">
            <a:avLst/>
          </a:prstGeom>
        </p:spPr>
      </p:pic>
      <p:sp>
        <p:nvSpPr>
          <p:cNvPr id="10" name="CuadroTexto 9"/>
          <p:cNvSpPr txBox="1"/>
          <p:nvPr/>
        </p:nvSpPr>
        <p:spPr>
          <a:xfrm>
            <a:off x="250251" y="424808"/>
            <a:ext cx="1779718" cy="410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000" b="1" dirty="0" smtClean="0"/>
              <a:t>IRIS</a:t>
            </a:r>
            <a:endParaRPr lang="es-AR" sz="2000" b="1" dirty="0"/>
          </a:p>
        </p:txBody>
      </p:sp>
    </p:spTree>
    <p:extLst>
      <p:ext uri="{BB962C8B-B14F-4D97-AF65-F5344CB8AC3E}">
        <p14:creationId xmlns:p14="http://schemas.microsoft.com/office/powerpoint/2010/main" val="28734800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2214565" y="1714503"/>
            <a:ext cx="4718447" cy="3431381"/>
            <a:chOff x="900" y="720"/>
            <a:chExt cx="3963" cy="2882"/>
          </a:xfrm>
          <a:effectLst>
            <a:outerShdw blurRad="63500" sx="102000" sy="102000" algn="ctr" rotWithShape="0">
              <a:prstClr val="black">
                <a:alpha val="40000"/>
              </a:prstClr>
            </a:outerShdw>
          </a:effectLst>
        </p:grpSpPr>
        <p:sp>
          <p:nvSpPr>
            <p:cNvPr id="3" name="AutoShape 4"/>
            <p:cNvSpPr>
              <a:spLocks noChangeAspect="1" noChangeArrowheads="1" noTextEdit="1"/>
            </p:cNvSpPr>
            <p:nvPr/>
          </p:nvSpPr>
          <p:spPr bwMode="auto">
            <a:xfrm>
              <a:off x="900" y="720"/>
              <a:ext cx="396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nvGrpSpPr>
            <p:cNvPr id="4" name="Group 206"/>
            <p:cNvGrpSpPr>
              <a:grpSpLocks/>
            </p:cNvGrpSpPr>
            <p:nvPr/>
          </p:nvGrpSpPr>
          <p:grpSpPr bwMode="auto">
            <a:xfrm>
              <a:off x="900" y="720"/>
              <a:ext cx="3963" cy="2882"/>
              <a:chOff x="900" y="720"/>
              <a:chExt cx="3963" cy="2882"/>
            </a:xfrm>
          </p:grpSpPr>
          <p:sp>
            <p:nvSpPr>
              <p:cNvPr id="10713" name="Rectangle 6"/>
              <p:cNvSpPr>
                <a:spLocks noChangeArrowheads="1"/>
              </p:cNvSpPr>
              <p:nvPr/>
            </p:nvSpPr>
            <p:spPr bwMode="auto">
              <a:xfrm>
                <a:off x="900" y="720"/>
                <a:ext cx="3963" cy="28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714" name="Rectangle 7"/>
              <p:cNvSpPr>
                <a:spLocks noChangeArrowheads="1"/>
              </p:cNvSpPr>
              <p:nvPr/>
            </p:nvSpPr>
            <p:spPr bwMode="auto">
              <a:xfrm>
                <a:off x="901" y="721"/>
                <a:ext cx="3961" cy="28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715" name="Rectangle 8"/>
              <p:cNvSpPr>
                <a:spLocks noChangeArrowheads="1"/>
              </p:cNvSpPr>
              <p:nvPr/>
            </p:nvSpPr>
            <p:spPr bwMode="auto">
              <a:xfrm>
                <a:off x="904" y="724"/>
                <a:ext cx="3955" cy="2874"/>
              </a:xfrm>
              <a:prstGeom prst="rect">
                <a:avLst/>
              </a:pr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16" name="Rectangle 9"/>
              <p:cNvSpPr>
                <a:spLocks noChangeArrowheads="1"/>
              </p:cNvSpPr>
              <p:nvPr/>
            </p:nvSpPr>
            <p:spPr bwMode="auto">
              <a:xfrm>
                <a:off x="1292" y="822"/>
                <a:ext cx="3469" cy="22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0717" name="Rectangle 10"/>
              <p:cNvSpPr>
                <a:spLocks noChangeArrowheads="1"/>
              </p:cNvSpPr>
              <p:nvPr/>
            </p:nvSpPr>
            <p:spPr bwMode="auto">
              <a:xfrm>
                <a:off x="1295" y="825"/>
                <a:ext cx="3463" cy="2196"/>
              </a:xfrm>
              <a:prstGeom prst="rect">
                <a:avLst/>
              </a:pr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18" name="Line 11"/>
              <p:cNvSpPr>
                <a:spLocks noChangeShapeType="1"/>
              </p:cNvSpPr>
              <p:nvPr/>
            </p:nvSpPr>
            <p:spPr bwMode="auto">
              <a:xfrm>
                <a:off x="1292" y="2961"/>
                <a:ext cx="3469" cy="0"/>
              </a:xfrm>
              <a:prstGeom prst="line">
                <a:avLst/>
              </a:prstGeom>
              <a:noFill/>
              <a:ln w="14288" cap="flat">
                <a:solidFill>
                  <a:srgbClr val="C0C0C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19" name="Line 12"/>
              <p:cNvSpPr>
                <a:spLocks noChangeShapeType="1"/>
              </p:cNvSpPr>
              <p:nvPr/>
            </p:nvSpPr>
            <p:spPr bwMode="auto">
              <a:xfrm>
                <a:off x="1292" y="2269"/>
                <a:ext cx="3469" cy="0"/>
              </a:xfrm>
              <a:prstGeom prst="line">
                <a:avLst/>
              </a:prstGeom>
              <a:noFill/>
              <a:ln w="14288" cap="flat">
                <a:solidFill>
                  <a:srgbClr val="C0C0C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20" name="Line 13"/>
              <p:cNvSpPr>
                <a:spLocks noChangeShapeType="1"/>
              </p:cNvSpPr>
              <p:nvPr/>
            </p:nvSpPr>
            <p:spPr bwMode="auto">
              <a:xfrm>
                <a:off x="1292" y="1577"/>
                <a:ext cx="3469" cy="0"/>
              </a:xfrm>
              <a:prstGeom prst="line">
                <a:avLst/>
              </a:prstGeom>
              <a:noFill/>
              <a:ln w="14288" cap="flat">
                <a:solidFill>
                  <a:srgbClr val="C0C0C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21" name="Line 14"/>
              <p:cNvSpPr>
                <a:spLocks noChangeShapeType="1"/>
              </p:cNvSpPr>
              <p:nvPr/>
            </p:nvSpPr>
            <p:spPr bwMode="auto">
              <a:xfrm>
                <a:off x="1292" y="885"/>
                <a:ext cx="3469" cy="0"/>
              </a:xfrm>
              <a:prstGeom prst="line">
                <a:avLst/>
              </a:prstGeom>
              <a:noFill/>
              <a:ln w="14288" cap="flat">
                <a:solidFill>
                  <a:srgbClr val="C0C0C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22" name="Oval 15"/>
              <p:cNvSpPr>
                <a:spLocks noChangeArrowheads="1"/>
              </p:cNvSpPr>
              <p:nvPr/>
            </p:nvSpPr>
            <p:spPr bwMode="auto">
              <a:xfrm>
                <a:off x="2581" y="2896"/>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23" name="Oval 16"/>
              <p:cNvSpPr>
                <a:spLocks noChangeArrowheads="1"/>
              </p:cNvSpPr>
              <p:nvPr/>
            </p:nvSpPr>
            <p:spPr bwMode="auto">
              <a:xfrm>
                <a:off x="2585" y="2900"/>
                <a:ext cx="47"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24" name="Oval 17"/>
              <p:cNvSpPr>
                <a:spLocks noChangeArrowheads="1"/>
              </p:cNvSpPr>
              <p:nvPr/>
            </p:nvSpPr>
            <p:spPr bwMode="auto">
              <a:xfrm>
                <a:off x="2611" y="2898"/>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25" name="Oval 18"/>
              <p:cNvSpPr>
                <a:spLocks noChangeArrowheads="1"/>
              </p:cNvSpPr>
              <p:nvPr/>
            </p:nvSpPr>
            <p:spPr bwMode="auto">
              <a:xfrm>
                <a:off x="2615" y="2902"/>
                <a:ext cx="47"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26" name="Oval 19"/>
              <p:cNvSpPr>
                <a:spLocks noChangeArrowheads="1"/>
              </p:cNvSpPr>
              <p:nvPr/>
            </p:nvSpPr>
            <p:spPr bwMode="auto">
              <a:xfrm>
                <a:off x="1765" y="2634"/>
                <a:ext cx="56"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27" name="Oval 20"/>
              <p:cNvSpPr>
                <a:spLocks noChangeArrowheads="1"/>
              </p:cNvSpPr>
              <p:nvPr/>
            </p:nvSpPr>
            <p:spPr bwMode="auto">
              <a:xfrm>
                <a:off x="1770" y="2638"/>
                <a:ext cx="46"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28" name="Oval 21"/>
              <p:cNvSpPr>
                <a:spLocks noChangeArrowheads="1"/>
              </p:cNvSpPr>
              <p:nvPr/>
            </p:nvSpPr>
            <p:spPr bwMode="auto">
              <a:xfrm>
                <a:off x="1417" y="1744"/>
                <a:ext cx="56"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29" name="Oval 22"/>
              <p:cNvSpPr>
                <a:spLocks noChangeArrowheads="1"/>
              </p:cNvSpPr>
              <p:nvPr/>
            </p:nvSpPr>
            <p:spPr bwMode="auto">
              <a:xfrm>
                <a:off x="1422" y="1748"/>
                <a:ext cx="46"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30" name="Oval 23"/>
              <p:cNvSpPr>
                <a:spLocks noChangeArrowheads="1"/>
              </p:cNvSpPr>
              <p:nvPr/>
            </p:nvSpPr>
            <p:spPr bwMode="auto">
              <a:xfrm>
                <a:off x="1467" y="1356"/>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31" name="Oval 24"/>
              <p:cNvSpPr>
                <a:spLocks noChangeArrowheads="1"/>
              </p:cNvSpPr>
              <p:nvPr/>
            </p:nvSpPr>
            <p:spPr bwMode="auto">
              <a:xfrm>
                <a:off x="1471" y="1361"/>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32" name="Oval 25"/>
              <p:cNvSpPr>
                <a:spLocks noChangeArrowheads="1"/>
              </p:cNvSpPr>
              <p:nvPr/>
            </p:nvSpPr>
            <p:spPr bwMode="auto">
              <a:xfrm>
                <a:off x="1417" y="1744"/>
                <a:ext cx="56"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33" name="Oval 26"/>
              <p:cNvSpPr>
                <a:spLocks noChangeArrowheads="1"/>
              </p:cNvSpPr>
              <p:nvPr/>
            </p:nvSpPr>
            <p:spPr bwMode="auto">
              <a:xfrm>
                <a:off x="1422" y="1748"/>
                <a:ext cx="46"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34" name="Oval 27"/>
              <p:cNvSpPr>
                <a:spLocks noChangeArrowheads="1"/>
              </p:cNvSpPr>
              <p:nvPr/>
            </p:nvSpPr>
            <p:spPr bwMode="auto">
              <a:xfrm>
                <a:off x="1935" y="2764"/>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35" name="Oval 28"/>
              <p:cNvSpPr>
                <a:spLocks noChangeArrowheads="1"/>
              </p:cNvSpPr>
              <p:nvPr/>
            </p:nvSpPr>
            <p:spPr bwMode="auto">
              <a:xfrm>
                <a:off x="1939" y="2768"/>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36" name="Oval 29"/>
              <p:cNvSpPr>
                <a:spLocks noChangeArrowheads="1"/>
              </p:cNvSpPr>
              <p:nvPr/>
            </p:nvSpPr>
            <p:spPr bwMode="auto">
              <a:xfrm>
                <a:off x="1387" y="1957"/>
                <a:ext cx="56"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37" name="Oval 30"/>
              <p:cNvSpPr>
                <a:spLocks noChangeArrowheads="1"/>
              </p:cNvSpPr>
              <p:nvPr/>
            </p:nvSpPr>
            <p:spPr bwMode="auto">
              <a:xfrm>
                <a:off x="1392" y="1961"/>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38" name="Oval 31"/>
              <p:cNvSpPr>
                <a:spLocks noChangeArrowheads="1"/>
              </p:cNvSpPr>
              <p:nvPr/>
            </p:nvSpPr>
            <p:spPr bwMode="auto">
              <a:xfrm>
                <a:off x="1746" y="2610"/>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39" name="Oval 32"/>
              <p:cNvSpPr>
                <a:spLocks noChangeArrowheads="1"/>
              </p:cNvSpPr>
              <p:nvPr/>
            </p:nvSpPr>
            <p:spPr bwMode="auto">
              <a:xfrm>
                <a:off x="1750" y="2614"/>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40" name="Oval 33"/>
              <p:cNvSpPr>
                <a:spLocks noChangeArrowheads="1"/>
              </p:cNvSpPr>
              <p:nvPr/>
            </p:nvSpPr>
            <p:spPr bwMode="auto">
              <a:xfrm>
                <a:off x="1467" y="1356"/>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41" name="Oval 34"/>
              <p:cNvSpPr>
                <a:spLocks noChangeArrowheads="1"/>
              </p:cNvSpPr>
              <p:nvPr/>
            </p:nvSpPr>
            <p:spPr bwMode="auto">
              <a:xfrm>
                <a:off x="1471" y="1361"/>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42" name="Oval 35"/>
              <p:cNvSpPr>
                <a:spLocks noChangeArrowheads="1"/>
              </p:cNvSpPr>
              <p:nvPr/>
            </p:nvSpPr>
            <p:spPr bwMode="auto">
              <a:xfrm>
                <a:off x="1885" y="2735"/>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43" name="Oval 36"/>
              <p:cNvSpPr>
                <a:spLocks noChangeArrowheads="1"/>
              </p:cNvSpPr>
              <p:nvPr/>
            </p:nvSpPr>
            <p:spPr bwMode="auto">
              <a:xfrm>
                <a:off x="1889" y="2739"/>
                <a:ext cx="47"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44" name="Oval 37"/>
              <p:cNvSpPr>
                <a:spLocks noChangeArrowheads="1"/>
              </p:cNvSpPr>
              <p:nvPr/>
            </p:nvSpPr>
            <p:spPr bwMode="auto">
              <a:xfrm>
                <a:off x="1457" y="1423"/>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45" name="Oval 38"/>
              <p:cNvSpPr>
                <a:spLocks noChangeArrowheads="1"/>
              </p:cNvSpPr>
              <p:nvPr/>
            </p:nvSpPr>
            <p:spPr bwMode="auto">
              <a:xfrm>
                <a:off x="1461" y="1428"/>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46" name="Oval 39"/>
              <p:cNvSpPr>
                <a:spLocks noChangeArrowheads="1"/>
              </p:cNvSpPr>
              <p:nvPr/>
            </p:nvSpPr>
            <p:spPr bwMode="auto">
              <a:xfrm>
                <a:off x="1656" y="2426"/>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47" name="Oval 40"/>
              <p:cNvSpPr>
                <a:spLocks noChangeArrowheads="1"/>
              </p:cNvSpPr>
              <p:nvPr/>
            </p:nvSpPr>
            <p:spPr bwMode="auto">
              <a:xfrm>
                <a:off x="1660" y="2431"/>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48" name="Oval 41"/>
              <p:cNvSpPr>
                <a:spLocks noChangeArrowheads="1"/>
              </p:cNvSpPr>
              <p:nvPr/>
            </p:nvSpPr>
            <p:spPr bwMode="auto">
              <a:xfrm>
                <a:off x="1606" y="2217"/>
                <a:ext cx="56"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49" name="Oval 42"/>
              <p:cNvSpPr>
                <a:spLocks noChangeArrowheads="1"/>
              </p:cNvSpPr>
              <p:nvPr/>
            </p:nvSpPr>
            <p:spPr bwMode="auto">
              <a:xfrm>
                <a:off x="1611" y="2221"/>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50" name="Oval 43"/>
              <p:cNvSpPr>
                <a:spLocks noChangeArrowheads="1"/>
              </p:cNvSpPr>
              <p:nvPr/>
            </p:nvSpPr>
            <p:spPr bwMode="auto">
              <a:xfrm>
                <a:off x="1795" y="2665"/>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51" name="Oval 44"/>
              <p:cNvSpPr>
                <a:spLocks noChangeArrowheads="1"/>
              </p:cNvSpPr>
              <p:nvPr/>
            </p:nvSpPr>
            <p:spPr bwMode="auto">
              <a:xfrm>
                <a:off x="1800" y="2669"/>
                <a:ext cx="46"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52" name="Oval 45"/>
              <p:cNvSpPr>
                <a:spLocks noChangeArrowheads="1"/>
              </p:cNvSpPr>
              <p:nvPr/>
            </p:nvSpPr>
            <p:spPr bwMode="auto">
              <a:xfrm>
                <a:off x="1825" y="2691"/>
                <a:ext cx="55" cy="56"/>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53" name="Oval 46"/>
              <p:cNvSpPr>
                <a:spLocks noChangeArrowheads="1"/>
              </p:cNvSpPr>
              <p:nvPr/>
            </p:nvSpPr>
            <p:spPr bwMode="auto">
              <a:xfrm>
                <a:off x="1829" y="2696"/>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54" name="Oval 47"/>
              <p:cNvSpPr>
                <a:spLocks noChangeArrowheads="1"/>
              </p:cNvSpPr>
              <p:nvPr/>
            </p:nvSpPr>
            <p:spPr bwMode="auto">
              <a:xfrm>
                <a:off x="1467" y="1356"/>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55" name="Oval 48"/>
              <p:cNvSpPr>
                <a:spLocks noChangeArrowheads="1"/>
              </p:cNvSpPr>
              <p:nvPr/>
            </p:nvSpPr>
            <p:spPr bwMode="auto">
              <a:xfrm>
                <a:off x="1471" y="1361"/>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56" name="Oval 49"/>
              <p:cNvSpPr>
                <a:spLocks noChangeArrowheads="1"/>
              </p:cNvSpPr>
              <p:nvPr/>
            </p:nvSpPr>
            <p:spPr bwMode="auto">
              <a:xfrm>
                <a:off x="1467" y="1356"/>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57" name="Oval 50"/>
              <p:cNvSpPr>
                <a:spLocks noChangeArrowheads="1"/>
              </p:cNvSpPr>
              <p:nvPr/>
            </p:nvSpPr>
            <p:spPr bwMode="auto">
              <a:xfrm>
                <a:off x="1471" y="1361"/>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58" name="Oval 51"/>
              <p:cNvSpPr>
                <a:spLocks noChangeArrowheads="1"/>
              </p:cNvSpPr>
              <p:nvPr/>
            </p:nvSpPr>
            <p:spPr bwMode="auto">
              <a:xfrm>
                <a:off x="1437" y="1588"/>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59" name="Oval 52"/>
              <p:cNvSpPr>
                <a:spLocks noChangeArrowheads="1"/>
              </p:cNvSpPr>
              <p:nvPr/>
            </p:nvSpPr>
            <p:spPr bwMode="auto">
              <a:xfrm>
                <a:off x="1442" y="1592"/>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60" name="Oval 53"/>
              <p:cNvSpPr>
                <a:spLocks noChangeArrowheads="1"/>
              </p:cNvSpPr>
              <p:nvPr/>
            </p:nvSpPr>
            <p:spPr bwMode="auto">
              <a:xfrm>
                <a:off x="1586" y="2101"/>
                <a:ext cx="56"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61" name="Oval 54"/>
              <p:cNvSpPr>
                <a:spLocks noChangeArrowheads="1"/>
              </p:cNvSpPr>
              <p:nvPr/>
            </p:nvSpPr>
            <p:spPr bwMode="auto">
              <a:xfrm>
                <a:off x="1591" y="2105"/>
                <a:ext cx="46"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62" name="Oval 55"/>
              <p:cNvSpPr>
                <a:spLocks noChangeArrowheads="1"/>
              </p:cNvSpPr>
              <p:nvPr/>
            </p:nvSpPr>
            <p:spPr bwMode="auto">
              <a:xfrm>
                <a:off x="1497" y="1359"/>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63" name="Oval 56"/>
              <p:cNvSpPr>
                <a:spLocks noChangeArrowheads="1"/>
              </p:cNvSpPr>
              <p:nvPr/>
            </p:nvSpPr>
            <p:spPr bwMode="auto">
              <a:xfrm>
                <a:off x="1501" y="1364"/>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64" name="Oval 57"/>
              <p:cNvSpPr>
                <a:spLocks noChangeArrowheads="1"/>
              </p:cNvSpPr>
              <p:nvPr/>
            </p:nvSpPr>
            <p:spPr bwMode="auto">
              <a:xfrm>
                <a:off x="1477" y="1324"/>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65" name="Oval 58"/>
              <p:cNvSpPr>
                <a:spLocks noChangeArrowheads="1"/>
              </p:cNvSpPr>
              <p:nvPr/>
            </p:nvSpPr>
            <p:spPr bwMode="auto">
              <a:xfrm>
                <a:off x="1481" y="1329"/>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66" name="Oval 59"/>
              <p:cNvSpPr>
                <a:spLocks noChangeArrowheads="1"/>
              </p:cNvSpPr>
              <p:nvPr/>
            </p:nvSpPr>
            <p:spPr bwMode="auto">
              <a:xfrm>
                <a:off x="1457" y="1423"/>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67" name="Oval 60"/>
              <p:cNvSpPr>
                <a:spLocks noChangeArrowheads="1"/>
              </p:cNvSpPr>
              <p:nvPr/>
            </p:nvSpPr>
            <p:spPr bwMode="auto">
              <a:xfrm>
                <a:off x="1461" y="1428"/>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68" name="Oval 61"/>
              <p:cNvSpPr>
                <a:spLocks noChangeArrowheads="1"/>
              </p:cNvSpPr>
              <p:nvPr/>
            </p:nvSpPr>
            <p:spPr bwMode="auto">
              <a:xfrm>
                <a:off x="1487" y="1326"/>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69" name="Oval 62"/>
              <p:cNvSpPr>
                <a:spLocks noChangeArrowheads="1"/>
              </p:cNvSpPr>
              <p:nvPr/>
            </p:nvSpPr>
            <p:spPr bwMode="auto">
              <a:xfrm>
                <a:off x="1491" y="1330"/>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70" name="Oval 63"/>
              <p:cNvSpPr>
                <a:spLocks noChangeArrowheads="1"/>
              </p:cNvSpPr>
              <p:nvPr/>
            </p:nvSpPr>
            <p:spPr bwMode="auto">
              <a:xfrm>
                <a:off x="1467" y="1356"/>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71" name="Oval 64"/>
              <p:cNvSpPr>
                <a:spLocks noChangeArrowheads="1"/>
              </p:cNvSpPr>
              <p:nvPr/>
            </p:nvSpPr>
            <p:spPr bwMode="auto">
              <a:xfrm>
                <a:off x="1471" y="1361"/>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72" name="Oval 65"/>
              <p:cNvSpPr>
                <a:spLocks noChangeArrowheads="1"/>
              </p:cNvSpPr>
              <p:nvPr/>
            </p:nvSpPr>
            <p:spPr bwMode="auto">
              <a:xfrm>
                <a:off x="1467" y="1356"/>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73" name="Oval 66"/>
              <p:cNvSpPr>
                <a:spLocks noChangeArrowheads="1"/>
              </p:cNvSpPr>
              <p:nvPr/>
            </p:nvSpPr>
            <p:spPr bwMode="auto">
              <a:xfrm>
                <a:off x="1471" y="1361"/>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74" name="Oval 67"/>
              <p:cNvSpPr>
                <a:spLocks noChangeArrowheads="1"/>
              </p:cNvSpPr>
              <p:nvPr/>
            </p:nvSpPr>
            <p:spPr bwMode="auto">
              <a:xfrm>
                <a:off x="1696" y="2531"/>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75" name="Oval 68"/>
              <p:cNvSpPr>
                <a:spLocks noChangeArrowheads="1"/>
              </p:cNvSpPr>
              <p:nvPr/>
            </p:nvSpPr>
            <p:spPr bwMode="auto">
              <a:xfrm>
                <a:off x="1700" y="2535"/>
                <a:ext cx="47"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76" name="Oval 69"/>
              <p:cNvSpPr>
                <a:spLocks noChangeArrowheads="1"/>
              </p:cNvSpPr>
              <p:nvPr/>
            </p:nvSpPr>
            <p:spPr bwMode="auto">
              <a:xfrm>
                <a:off x="1527" y="1612"/>
                <a:ext cx="55" cy="56"/>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77" name="Oval 70"/>
              <p:cNvSpPr>
                <a:spLocks noChangeArrowheads="1"/>
              </p:cNvSpPr>
              <p:nvPr/>
            </p:nvSpPr>
            <p:spPr bwMode="auto">
              <a:xfrm>
                <a:off x="1531" y="1617"/>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78" name="Oval 71"/>
              <p:cNvSpPr>
                <a:spLocks noChangeArrowheads="1"/>
              </p:cNvSpPr>
              <p:nvPr/>
            </p:nvSpPr>
            <p:spPr bwMode="auto">
              <a:xfrm>
                <a:off x="2412" y="2882"/>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79" name="Oval 72"/>
              <p:cNvSpPr>
                <a:spLocks noChangeArrowheads="1"/>
              </p:cNvSpPr>
              <p:nvPr/>
            </p:nvSpPr>
            <p:spPr bwMode="auto">
              <a:xfrm>
                <a:off x="2416" y="2886"/>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80" name="Oval 73"/>
              <p:cNvSpPr>
                <a:spLocks noChangeArrowheads="1"/>
              </p:cNvSpPr>
              <p:nvPr/>
            </p:nvSpPr>
            <p:spPr bwMode="auto">
              <a:xfrm>
                <a:off x="1417" y="1744"/>
                <a:ext cx="56"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81" name="Oval 74"/>
              <p:cNvSpPr>
                <a:spLocks noChangeArrowheads="1"/>
              </p:cNvSpPr>
              <p:nvPr/>
            </p:nvSpPr>
            <p:spPr bwMode="auto">
              <a:xfrm>
                <a:off x="1422" y="1748"/>
                <a:ext cx="46"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82" name="Oval 75"/>
              <p:cNvSpPr>
                <a:spLocks noChangeArrowheads="1"/>
              </p:cNvSpPr>
              <p:nvPr/>
            </p:nvSpPr>
            <p:spPr bwMode="auto">
              <a:xfrm>
                <a:off x="1517" y="1512"/>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83" name="Oval 76"/>
              <p:cNvSpPr>
                <a:spLocks noChangeArrowheads="1"/>
              </p:cNvSpPr>
              <p:nvPr/>
            </p:nvSpPr>
            <p:spPr bwMode="auto">
              <a:xfrm>
                <a:off x="1521" y="1517"/>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84" name="Oval 77"/>
              <p:cNvSpPr>
                <a:spLocks noChangeArrowheads="1"/>
              </p:cNvSpPr>
              <p:nvPr/>
            </p:nvSpPr>
            <p:spPr bwMode="auto">
              <a:xfrm>
                <a:off x="1606" y="2217"/>
                <a:ext cx="56"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85" name="Oval 78"/>
              <p:cNvSpPr>
                <a:spLocks noChangeArrowheads="1"/>
              </p:cNvSpPr>
              <p:nvPr/>
            </p:nvSpPr>
            <p:spPr bwMode="auto">
              <a:xfrm>
                <a:off x="1611" y="2221"/>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86" name="Oval 79"/>
              <p:cNvSpPr>
                <a:spLocks noChangeArrowheads="1"/>
              </p:cNvSpPr>
              <p:nvPr/>
            </p:nvSpPr>
            <p:spPr bwMode="auto">
              <a:xfrm>
                <a:off x="1885" y="2735"/>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87" name="Oval 80"/>
              <p:cNvSpPr>
                <a:spLocks noChangeArrowheads="1"/>
              </p:cNvSpPr>
              <p:nvPr/>
            </p:nvSpPr>
            <p:spPr bwMode="auto">
              <a:xfrm>
                <a:off x="1889" y="2739"/>
                <a:ext cx="47"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88" name="Oval 81"/>
              <p:cNvSpPr>
                <a:spLocks noChangeArrowheads="1"/>
              </p:cNvSpPr>
              <p:nvPr/>
            </p:nvSpPr>
            <p:spPr bwMode="auto">
              <a:xfrm>
                <a:off x="1417" y="1744"/>
                <a:ext cx="56"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89" name="Oval 82"/>
              <p:cNvSpPr>
                <a:spLocks noChangeArrowheads="1"/>
              </p:cNvSpPr>
              <p:nvPr/>
            </p:nvSpPr>
            <p:spPr bwMode="auto">
              <a:xfrm>
                <a:off x="1422" y="1748"/>
                <a:ext cx="46"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90" name="Oval 83"/>
              <p:cNvSpPr>
                <a:spLocks noChangeArrowheads="1"/>
              </p:cNvSpPr>
              <p:nvPr/>
            </p:nvSpPr>
            <p:spPr bwMode="auto">
              <a:xfrm>
                <a:off x="1636" y="2355"/>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91" name="Oval 84"/>
              <p:cNvSpPr>
                <a:spLocks noChangeArrowheads="1"/>
              </p:cNvSpPr>
              <p:nvPr/>
            </p:nvSpPr>
            <p:spPr bwMode="auto">
              <a:xfrm>
                <a:off x="1640" y="2359"/>
                <a:ext cx="47"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92" name="Oval 85"/>
              <p:cNvSpPr>
                <a:spLocks noChangeArrowheads="1"/>
              </p:cNvSpPr>
              <p:nvPr/>
            </p:nvSpPr>
            <p:spPr bwMode="auto">
              <a:xfrm>
                <a:off x="1606" y="2217"/>
                <a:ext cx="56"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93" name="Oval 86"/>
              <p:cNvSpPr>
                <a:spLocks noChangeArrowheads="1"/>
              </p:cNvSpPr>
              <p:nvPr/>
            </p:nvSpPr>
            <p:spPr bwMode="auto">
              <a:xfrm>
                <a:off x="1611" y="2221"/>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94" name="Oval 87"/>
              <p:cNvSpPr>
                <a:spLocks noChangeArrowheads="1"/>
              </p:cNvSpPr>
              <p:nvPr/>
            </p:nvSpPr>
            <p:spPr bwMode="auto">
              <a:xfrm>
                <a:off x="1497" y="1359"/>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95" name="Oval 88"/>
              <p:cNvSpPr>
                <a:spLocks noChangeArrowheads="1"/>
              </p:cNvSpPr>
              <p:nvPr/>
            </p:nvSpPr>
            <p:spPr bwMode="auto">
              <a:xfrm>
                <a:off x="1501" y="1364"/>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96" name="Oval 89"/>
              <p:cNvSpPr>
                <a:spLocks noChangeArrowheads="1"/>
              </p:cNvSpPr>
              <p:nvPr/>
            </p:nvSpPr>
            <p:spPr bwMode="auto">
              <a:xfrm>
                <a:off x="1477" y="1324"/>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97" name="Oval 90"/>
              <p:cNvSpPr>
                <a:spLocks noChangeArrowheads="1"/>
              </p:cNvSpPr>
              <p:nvPr/>
            </p:nvSpPr>
            <p:spPr bwMode="auto">
              <a:xfrm>
                <a:off x="1481" y="1329"/>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98" name="Oval 91"/>
              <p:cNvSpPr>
                <a:spLocks noChangeArrowheads="1"/>
              </p:cNvSpPr>
              <p:nvPr/>
            </p:nvSpPr>
            <p:spPr bwMode="auto">
              <a:xfrm>
                <a:off x="1557" y="1883"/>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99" name="Oval 92"/>
              <p:cNvSpPr>
                <a:spLocks noChangeArrowheads="1"/>
              </p:cNvSpPr>
              <p:nvPr/>
            </p:nvSpPr>
            <p:spPr bwMode="auto">
              <a:xfrm>
                <a:off x="1561" y="1887"/>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00" name="Oval 93"/>
              <p:cNvSpPr>
                <a:spLocks noChangeArrowheads="1"/>
              </p:cNvSpPr>
              <p:nvPr/>
            </p:nvSpPr>
            <p:spPr bwMode="auto">
              <a:xfrm>
                <a:off x="1477" y="1324"/>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01" name="Oval 94"/>
              <p:cNvSpPr>
                <a:spLocks noChangeArrowheads="1"/>
              </p:cNvSpPr>
              <p:nvPr/>
            </p:nvSpPr>
            <p:spPr bwMode="auto">
              <a:xfrm>
                <a:off x="1481" y="1329"/>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02" name="Oval 95"/>
              <p:cNvSpPr>
                <a:spLocks noChangeArrowheads="1"/>
              </p:cNvSpPr>
              <p:nvPr/>
            </p:nvSpPr>
            <p:spPr bwMode="auto">
              <a:xfrm>
                <a:off x="1755" y="2622"/>
                <a:ext cx="56"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03" name="Oval 96"/>
              <p:cNvSpPr>
                <a:spLocks noChangeArrowheads="1"/>
              </p:cNvSpPr>
              <p:nvPr/>
            </p:nvSpPr>
            <p:spPr bwMode="auto">
              <a:xfrm>
                <a:off x="1760" y="2626"/>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04" name="Oval 97"/>
              <p:cNvSpPr>
                <a:spLocks noChangeArrowheads="1"/>
              </p:cNvSpPr>
              <p:nvPr/>
            </p:nvSpPr>
            <p:spPr bwMode="auto">
              <a:xfrm>
                <a:off x="1417" y="1744"/>
                <a:ext cx="56"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05" name="Oval 98"/>
              <p:cNvSpPr>
                <a:spLocks noChangeArrowheads="1"/>
              </p:cNvSpPr>
              <p:nvPr/>
            </p:nvSpPr>
            <p:spPr bwMode="auto">
              <a:xfrm>
                <a:off x="1422" y="1748"/>
                <a:ext cx="46"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06" name="Oval 99"/>
              <p:cNvSpPr>
                <a:spLocks noChangeArrowheads="1"/>
              </p:cNvSpPr>
              <p:nvPr/>
            </p:nvSpPr>
            <p:spPr bwMode="auto">
              <a:xfrm>
                <a:off x="1666" y="2457"/>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07" name="Oval 100"/>
              <p:cNvSpPr>
                <a:spLocks noChangeArrowheads="1"/>
              </p:cNvSpPr>
              <p:nvPr/>
            </p:nvSpPr>
            <p:spPr bwMode="auto">
              <a:xfrm>
                <a:off x="1670" y="2461"/>
                <a:ext cx="47"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08" name="Oval 101"/>
              <p:cNvSpPr>
                <a:spLocks noChangeArrowheads="1"/>
              </p:cNvSpPr>
              <p:nvPr/>
            </p:nvSpPr>
            <p:spPr bwMode="auto">
              <a:xfrm>
                <a:off x="2253" y="2860"/>
                <a:ext cx="55" cy="56"/>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09" name="Oval 102"/>
              <p:cNvSpPr>
                <a:spLocks noChangeArrowheads="1"/>
              </p:cNvSpPr>
              <p:nvPr/>
            </p:nvSpPr>
            <p:spPr bwMode="auto">
              <a:xfrm>
                <a:off x="2257" y="2865"/>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10" name="Oval 103"/>
              <p:cNvSpPr>
                <a:spLocks noChangeArrowheads="1"/>
              </p:cNvSpPr>
              <p:nvPr/>
            </p:nvSpPr>
            <p:spPr bwMode="auto">
              <a:xfrm>
                <a:off x="1915" y="2753"/>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11" name="Oval 104"/>
              <p:cNvSpPr>
                <a:spLocks noChangeArrowheads="1"/>
              </p:cNvSpPr>
              <p:nvPr/>
            </p:nvSpPr>
            <p:spPr bwMode="auto">
              <a:xfrm>
                <a:off x="1919" y="2757"/>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12" name="Oval 105"/>
              <p:cNvSpPr>
                <a:spLocks noChangeArrowheads="1"/>
              </p:cNvSpPr>
              <p:nvPr/>
            </p:nvSpPr>
            <p:spPr bwMode="auto">
              <a:xfrm>
                <a:off x="1835" y="2700"/>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13" name="Oval 106"/>
              <p:cNvSpPr>
                <a:spLocks noChangeArrowheads="1"/>
              </p:cNvSpPr>
              <p:nvPr/>
            </p:nvSpPr>
            <p:spPr bwMode="auto">
              <a:xfrm>
                <a:off x="1839" y="2704"/>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14" name="Oval 107"/>
              <p:cNvSpPr>
                <a:spLocks noChangeArrowheads="1"/>
              </p:cNvSpPr>
              <p:nvPr/>
            </p:nvSpPr>
            <p:spPr bwMode="auto">
              <a:xfrm>
                <a:off x="1606" y="2217"/>
                <a:ext cx="56"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15" name="Oval 108"/>
              <p:cNvSpPr>
                <a:spLocks noChangeArrowheads="1"/>
              </p:cNvSpPr>
              <p:nvPr/>
            </p:nvSpPr>
            <p:spPr bwMode="auto">
              <a:xfrm>
                <a:off x="1611" y="2221"/>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16" name="Oval 109"/>
              <p:cNvSpPr>
                <a:spLocks noChangeArrowheads="1"/>
              </p:cNvSpPr>
              <p:nvPr/>
            </p:nvSpPr>
            <p:spPr bwMode="auto">
              <a:xfrm>
                <a:off x="1676" y="2484"/>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17" name="Oval 110"/>
              <p:cNvSpPr>
                <a:spLocks noChangeArrowheads="1"/>
              </p:cNvSpPr>
              <p:nvPr/>
            </p:nvSpPr>
            <p:spPr bwMode="auto">
              <a:xfrm>
                <a:off x="1680" y="2489"/>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18" name="Oval 111"/>
              <p:cNvSpPr>
                <a:spLocks noChangeArrowheads="1"/>
              </p:cNvSpPr>
              <p:nvPr/>
            </p:nvSpPr>
            <p:spPr bwMode="auto">
              <a:xfrm>
                <a:off x="3864" y="2923"/>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19" name="Oval 112"/>
              <p:cNvSpPr>
                <a:spLocks noChangeArrowheads="1"/>
              </p:cNvSpPr>
              <p:nvPr/>
            </p:nvSpPr>
            <p:spPr bwMode="auto">
              <a:xfrm>
                <a:off x="3868" y="2927"/>
                <a:ext cx="47"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20" name="Oval 113"/>
              <p:cNvSpPr>
                <a:spLocks noChangeArrowheads="1"/>
              </p:cNvSpPr>
              <p:nvPr/>
            </p:nvSpPr>
            <p:spPr bwMode="auto">
              <a:xfrm>
                <a:off x="1467" y="1356"/>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21" name="Oval 114"/>
              <p:cNvSpPr>
                <a:spLocks noChangeArrowheads="1"/>
              </p:cNvSpPr>
              <p:nvPr/>
            </p:nvSpPr>
            <p:spPr bwMode="auto">
              <a:xfrm>
                <a:off x="1471" y="1361"/>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22" name="Oval 115"/>
              <p:cNvSpPr>
                <a:spLocks noChangeArrowheads="1"/>
              </p:cNvSpPr>
              <p:nvPr/>
            </p:nvSpPr>
            <p:spPr bwMode="auto">
              <a:xfrm>
                <a:off x="1333" y="1949"/>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23" name="Oval 116"/>
              <p:cNvSpPr>
                <a:spLocks noChangeArrowheads="1"/>
              </p:cNvSpPr>
              <p:nvPr/>
            </p:nvSpPr>
            <p:spPr bwMode="auto">
              <a:xfrm>
                <a:off x="1337" y="1953"/>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24" name="Oval 117"/>
              <p:cNvSpPr>
                <a:spLocks noChangeArrowheads="1"/>
              </p:cNvSpPr>
              <p:nvPr/>
            </p:nvSpPr>
            <p:spPr bwMode="auto">
              <a:xfrm>
                <a:off x="1368" y="2081"/>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25" name="Oval 118"/>
              <p:cNvSpPr>
                <a:spLocks noChangeArrowheads="1"/>
              </p:cNvSpPr>
              <p:nvPr/>
            </p:nvSpPr>
            <p:spPr bwMode="auto">
              <a:xfrm>
                <a:off x="1372" y="2085"/>
                <a:ext cx="46"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26" name="Oval 119"/>
              <p:cNvSpPr>
                <a:spLocks noChangeArrowheads="1"/>
              </p:cNvSpPr>
              <p:nvPr/>
            </p:nvSpPr>
            <p:spPr bwMode="auto">
              <a:xfrm>
                <a:off x="1333" y="1949"/>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27" name="Oval 120"/>
              <p:cNvSpPr>
                <a:spLocks noChangeArrowheads="1"/>
              </p:cNvSpPr>
              <p:nvPr/>
            </p:nvSpPr>
            <p:spPr bwMode="auto">
              <a:xfrm>
                <a:off x="1337" y="1953"/>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28" name="Oval 121"/>
              <p:cNvSpPr>
                <a:spLocks noChangeArrowheads="1"/>
              </p:cNvSpPr>
              <p:nvPr/>
            </p:nvSpPr>
            <p:spPr bwMode="auto">
              <a:xfrm>
                <a:off x="1487" y="1326"/>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29" name="Oval 122"/>
              <p:cNvSpPr>
                <a:spLocks noChangeArrowheads="1"/>
              </p:cNvSpPr>
              <p:nvPr/>
            </p:nvSpPr>
            <p:spPr bwMode="auto">
              <a:xfrm>
                <a:off x="1491" y="1330"/>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30" name="Oval 123"/>
              <p:cNvSpPr>
                <a:spLocks noChangeArrowheads="1"/>
              </p:cNvSpPr>
              <p:nvPr/>
            </p:nvSpPr>
            <p:spPr bwMode="auto">
              <a:xfrm>
                <a:off x="1885" y="2735"/>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31" name="Oval 124"/>
              <p:cNvSpPr>
                <a:spLocks noChangeArrowheads="1"/>
              </p:cNvSpPr>
              <p:nvPr/>
            </p:nvSpPr>
            <p:spPr bwMode="auto">
              <a:xfrm>
                <a:off x="1889" y="2739"/>
                <a:ext cx="47"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32" name="Oval 125"/>
              <p:cNvSpPr>
                <a:spLocks noChangeArrowheads="1"/>
              </p:cNvSpPr>
              <p:nvPr/>
            </p:nvSpPr>
            <p:spPr bwMode="auto">
              <a:xfrm>
                <a:off x="1333" y="1949"/>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33" name="Oval 126"/>
              <p:cNvSpPr>
                <a:spLocks noChangeArrowheads="1"/>
              </p:cNvSpPr>
              <p:nvPr/>
            </p:nvSpPr>
            <p:spPr bwMode="auto">
              <a:xfrm>
                <a:off x="1337" y="1953"/>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34" name="Oval 127"/>
              <p:cNvSpPr>
                <a:spLocks noChangeArrowheads="1"/>
              </p:cNvSpPr>
              <p:nvPr/>
            </p:nvSpPr>
            <p:spPr bwMode="auto">
              <a:xfrm>
                <a:off x="1467" y="1356"/>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35" name="Oval 128"/>
              <p:cNvSpPr>
                <a:spLocks noChangeArrowheads="1"/>
              </p:cNvSpPr>
              <p:nvPr/>
            </p:nvSpPr>
            <p:spPr bwMode="auto">
              <a:xfrm>
                <a:off x="1471" y="1361"/>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36" name="Oval 129"/>
              <p:cNvSpPr>
                <a:spLocks noChangeArrowheads="1"/>
              </p:cNvSpPr>
              <p:nvPr/>
            </p:nvSpPr>
            <p:spPr bwMode="auto">
              <a:xfrm>
                <a:off x="1497" y="1359"/>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37" name="Oval 130"/>
              <p:cNvSpPr>
                <a:spLocks noChangeArrowheads="1"/>
              </p:cNvSpPr>
              <p:nvPr/>
            </p:nvSpPr>
            <p:spPr bwMode="auto">
              <a:xfrm>
                <a:off x="1501" y="1364"/>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38" name="Oval 131"/>
              <p:cNvSpPr>
                <a:spLocks noChangeArrowheads="1"/>
              </p:cNvSpPr>
              <p:nvPr/>
            </p:nvSpPr>
            <p:spPr bwMode="auto">
              <a:xfrm>
                <a:off x="2979" y="2913"/>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39" name="Oval 132"/>
              <p:cNvSpPr>
                <a:spLocks noChangeArrowheads="1"/>
              </p:cNvSpPr>
              <p:nvPr/>
            </p:nvSpPr>
            <p:spPr bwMode="auto">
              <a:xfrm>
                <a:off x="2983" y="2917"/>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40" name="Oval 133"/>
              <p:cNvSpPr>
                <a:spLocks noChangeArrowheads="1"/>
              </p:cNvSpPr>
              <p:nvPr/>
            </p:nvSpPr>
            <p:spPr bwMode="auto">
              <a:xfrm>
                <a:off x="1507" y="1422"/>
                <a:ext cx="55" cy="56"/>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41" name="Oval 134"/>
              <p:cNvSpPr>
                <a:spLocks noChangeArrowheads="1"/>
              </p:cNvSpPr>
              <p:nvPr/>
            </p:nvSpPr>
            <p:spPr bwMode="auto">
              <a:xfrm>
                <a:off x="1511" y="1427"/>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42" name="Oval 135"/>
              <p:cNvSpPr>
                <a:spLocks noChangeArrowheads="1"/>
              </p:cNvSpPr>
              <p:nvPr/>
            </p:nvSpPr>
            <p:spPr bwMode="auto">
              <a:xfrm>
                <a:off x="1646" y="2393"/>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43" name="Oval 136"/>
              <p:cNvSpPr>
                <a:spLocks noChangeArrowheads="1"/>
              </p:cNvSpPr>
              <p:nvPr/>
            </p:nvSpPr>
            <p:spPr bwMode="auto">
              <a:xfrm>
                <a:off x="1650" y="2397"/>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44" name="Oval 137"/>
              <p:cNvSpPr>
                <a:spLocks noChangeArrowheads="1"/>
              </p:cNvSpPr>
              <p:nvPr/>
            </p:nvSpPr>
            <p:spPr bwMode="auto">
              <a:xfrm>
                <a:off x="1467" y="1356"/>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45" name="Oval 138"/>
              <p:cNvSpPr>
                <a:spLocks noChangeArrowheads="1"/>
              </p:cNvSpPr>
              <p:nvPr/>
            </p:nvSpPr>
            <p:spPr bwMode="auto">
              <a:xfrm>
                <a:off x="1471" y="1361"/>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46" name="Oval 139"/>
              <p:cNvSpPr>
                <a:spLocks noChangeArrowheads="1"/>
              </p:cNvSpPr>
              <p:nvPr/>
            </p:nvSpPr>
            <p:spPr bwMode="auto">
              <a:xfrm>
                <a:off x="2163" y="2843"/>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47" name="Oval 140"/>
              <p:cNvSpPr>
                <a:spLocks noChangeArrowheads="1"/>
              </p:cNvSpPr>
              <p:nvPr/>
            </p:nvSpPr>
            <p:spPr bwMode="auto">
              <a:xfrm>
                <a:off x="2168" y="2847"/>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48" name="Oval 141"/>
              <p:cNvSpPr>
                <a:spLocks noChangeArrowheads="1"/>
              </p:cNvSpPr>
              <p:nvPr/>
            </p:nvSpPr>
            <p:spPr bwMode="auto">
              <a:xfrm>
                <a:off x="1696" y="2531"/>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49" name="Oval 142"/>
              <p:cNvSpPr>
                <a:spLocks noChangeArrowheads="1"/>
              </p:cNvSpPr>
              <p:nvPr/>
            </p:nvSpPr>
            <p:spPr bwMode="auto">
              <a:xfrm>
                <a:off x="1700" y="2535"/>
                <a:ext cx="47"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50" name="Oval 143"/>
              <p:cNvSpPr>
                <a:spLocks noChangeArrowheads="1"/>
              </p:cNvSpPr>
              <p:nvPr/>
            </p:nvSpPr>
            <p:spPr bwMode="auto">
              <a:xfrm>
                <a:off x="2163" y="2843"/>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51" name="Oval 144"/>
              <p:cNvSpPr>
                <a:spLocks noChangeArrowheads="1"/>
              </p:cNvSpPr>
              <p:nvPr/>
            </p:nvSpPr>
            <p:spPr bwMode="auto">
              <a:xfrm>
                <a:off x="2168" y="2847"/>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52" name="Oval 145"/>
              <p:cNvSpPr>
                <a:spLocks noChangeArrowheads="1"/>
              </p:cNvSpPr>
              <p:nvPr/>
            </p:nvSpPr>
            <p:spPr bwMode="auto">
              <a:xfrm>
                <a:off x="1974" y="2783"/>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53" name="Oval 146"/>
              <p:cNvSpPr>
                <a:spLocks noChangeArrowheads="1"/>
              </p:cNvSpPr>
              <p:nvPr/>
            </p:nvSpPr>
            <p:spPr bwMode="auto">
              <a:xfrm>
                <a:off x="1979" y="2787"/>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54" name="Oval 147"/>
              <p:cNvSpPr>
                <a:spLocks noChangeArrowheads="1"/>
              </p:cNvSpPr>
              <p:nvPr/>
            </p:nvSpPr>
            <p:spPr bwMode="auto">
              <a:xfrm>
                <a:off x="1765" y="2634"/>
                <a:ext cx="56"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55" name="Oval 148"/>
              <p:cNvSpPr>
                <a:spLocks noChangeArrowheads="1"/>
              </p:cNvSpPr>
              <p:nvPr/>
            </p:nvSpPr>
            <p:spPr bwMode="auto">
              <a:xfrm>
                <a:off x="1770" y="2638"/>
                <a:ext cx="46"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56" name="Oval 149"/>
              <p:cNvSpPr>
                <a:spLocks noChangeArrowheads="1"/>
              </p:cNvSpPr>
              <p:nvPr/>
            </p:nvSpPr>
            <p:spPr bwMode="auto">
              <a:xfrm>
                <a:off x="1457" y="1423"/>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57" name="Oval 150"/>
              <p:cNvSpPr>
                <a:spLocks noChangeArrowheads="1"/>
              </p:cNvSpPr>
              <p:nvPr/>
            </p:nvSpPr>
            <p:spPr bwMode="auto">
              <a:xfrm>
                <a:off x="1461" y="1428"/>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58" name="Oval 151"/>
              <p:cNvSpPr>
                <a:spLocks noChangeArrowheads="1"/>
              </p:cNvSpPr>
              <p:nvPr/>
            </p:nvSpPr>
            <p:spPr bwMode="auto">
              <a:xfrm>
                <a:off x="1576" y="2034"/>
                <a:ext cx="56"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59" name="Oval 152"/>
              <p:cNvSpPr>
                <a:spLocks noChangeArrowheads="1"/>
              </p:cNvSpPr>
              <p:nvPr/>
            </p:nvSpPr>
            <p:spPr bwMode="auto">
              <a:xfrm>
                <a:off x="1581" y="2038"/>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60" name="Oval 153"/>
              <p:cNvSpPr>
                <a:spLocks noChangeArrowheads="1"/>
              </p:cNvSpPr>
              <p:nvPr/>
            </p:nvSpPr>
            <p:spPr bwMode="auto">
              <a:xfrm>
                <a:off x="1557" y="1883"/>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61" name="Oval 154"/>
              <p:cNvSpPr>
                <a:spLocks noChangeArrowheads="1"/>
              </p:cNvSpPr>
              <p:nvPr/>
            </p:nvSpPr>
            <p:spPr bwMode="auto">
              <a:xfrm>
                <a:off x="1561" y="1887"/>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62" name="Oval 155"/>
              <p:cNvSpPr>
                <a:spLocks noChangeArrowheads="1"/>
              </p:cNvSpPr>
              <p:nvPr/>
            </p:nvSpPr>
            <p:spPr bwMode="auto">
              <a:xfrm>
                <a:off x="1333" y="1949"/>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63" name="Oval 156"/>
              <p:cNvSpPr>
                <a:spLocks noChangeArrowheads="1"/>
              </p:cNvSpPr>
              <p:nvPr/>
            </p:nvSpPr>
            <p:spPr bwMode="auto">
              <a:xfrm>
                <a:off x="1337" y="1953"/>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64" name="Oval 157"/>
              <p:cNvSpPr>
                <a:spLocks noChangeArrowheads="1"/>
              </p:cNvSpPr>
              <p:nvPr/>
            </p:nvSpPr>
            <p:spPr bwMode="auto">
              <a:xfrm>
                <a:off x="1437" y="1588"/>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65" name="Oval 158"/>
              <p:cNvSpPr>
                <a:spLocks noChangeArrowheads="1"/>
              </p:cNvSpPr>
              <p:nvPr/>
            </p:nvSpPr>
            <p:spPr bwMode="auto">
              <a:xfrm>
                <a:off x="1442" y="1592"/>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66" name="Oval 159"/>
              <p:cNvSpPr>
                <a:spLocks noChangeArrowheads="1"/>
              </p:cNvSpPr>
              <p:nvPr/>
            </p:nvSpPr>
            <p:spPr bwMode="auto">
              <a:xfrm>
                <a:off x="1457" y="1423"/>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67" name="Oval 160"/>
              <p:cNvSpPr>
                <a:spLocks noChangeArrowheads="1"/>
              </p:cNvSpPr>
              <p:nvPr/>
            </p:nvSpPr>
            <p:spPr bwMode="auto">
              <a:xfrm>
                <a:off x="1461" y="1428"/>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68" name="Oval 161"/>
              <p:cNvSpPr>
                <a:spLocks noChangeArrowheads="1"/>
              </p:cNvSpPr>
              <p:nvPr/>
            </p:nvSpPr>
            <p:spPr bwMode="auto">
              <a:xfrm>
                <a:off x="1397" y="1889"/>
                <a:ext cx="56"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69" name="Oval 162"/>
              <p:cNvSpPr>
                <a:spLocks noChangeArrowheads="1"/>
              </p:cNvSpPr>
              <p:nvPr/>
            </p:nvSpPr>
            <p:spPr bwMode="auto">
              <a:xfrm>
                <a:off x="1402" y="1893"/>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70" name="Oval 163"/>
              <p:cNvSpPr>
                <a:spLocks noChangeArrowheads="1"/>
              </p:cNvSpPr>
              <p:nvPr/>
            </p:nvSpPr>
            <p:spPr bwMode="auto">
              <a:xfrm>
                <a:off x="1397" y="1889"/>
                <a:ext cx="56"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71" name="Oval 164"/>
              <p:cNvSpPr>
                <a:spLocks noChangeArrowheads="1"/>
              </p:cNvSpPr>
              <p:nvPr/>
            </p:nvSpPr>
            <p:spPr bwMode="auto">
              <a:xfrm>
                <a:off x="1402" y="1893"/>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72" name="Oval 165"/>
              <p:cNvSpPr>
                <a:spLocks noChangeArrowheads="1"/>
              </p:cNvSpPr>
              <p:nvPr/>
            </p:nvSpPr>
            <p:spPr bwMode="auto">
              <a:xfrm>
                <a:off x="3327" y="2919"/>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73" name="Oval 166"/>
              <p:cNvSpPr>
                <a:spLocks noChangeArrowheads="1"/>
              </p:cNvSpPr>
              <p:nvPr/>
            </p:nvSpPr>
            <p:spPr bwMode="auto">
              <a:xfrm>
                <a:off x="3331" y="2923"/>
                <a:ext cx="47"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74" name="Oval 167"/>
              <p:cNvSpPr>
                <a:spLocks noChangeArrowheads="1"/>
              </p:cNvSpPr>
              <p:nvPr/>
            </p:nvSpPr>
            <p:spPr bwMode="auto">
              <a:xfrm>
                <a:off x="1333" y="1949"/>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75" name="Oval 168"/>
              <p:cNvSpPr>
                <a:spLocks noChangeArrowheads="1"/>
              </p:cNvSpPr>
              <p:nvPr/>
            </p:nvSpPr>
            <p:spPr bwMode="auto">
              <a:xfrm>
                <a:off x="1337" y="1953"/>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76" name="Oval 169"/>
              <p:cNvSpPr>
                <a:spLocks noChangeArrowheads="1"/>
              </p:cNvSpPr>
              <p:nvPr/>
            </p:nvSpPr>
            <p:spPr bwMode="auto">
              <a:xfrm>
                <a:off x="1467" y="1356"/>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77" name="Oval 170"/>
              <p:cNvSpPr>
                <a:spLocks noChangeArrowheads="1"/>
              </p:cNvSpPr>
              <p:nvPr/>
            </p:nvSpPr>
            <p:spPr bwMode="auto">
              <a:xfrm>
                <a:off x="1471" y="1361"/>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78" name="Oval 171"/>
              <p:cNvSpPr>
                <a:spLocks noChangeArrowheads="1"/>
              </p:cNvSpPr>
              <p:nvPr/>
            </p:nvSpPr>
            <p:spPr bwMode="auto">
              <a:xfrm>
                <a:off x="2800" y="2907"/>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79" name="Oval 172"/>
              <p:cNvSpPr>
                <a:spLocks noChangeArrowheads="1"/>
              </p:cNvSpPr>
              <p:nvPr/>
            </p:nvSpPr>
            <p:spPr bwMode="auto">
              <a:xfrm>
                <a:off x="2804" y="2911"/>
                <a:ext cx="47"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80" name="Oval 173"/>
              <p:cNvSpPr>
                <a:spLocks noChangeArrowheads="1"/>
              </p:cNvSpPr>
              <p:nvPr/>
            </p:nvSpPr>
            <p:spPr bwMode="auto">
              <a:xfrm>
                <a:off x="1646" y="2393"/>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81" name="Oval 174"/>
              <p:cNvSpPr>
                <a:spLocks noChangeArrowheads="1"/>
              </p:cNvSpPr>
              <p:nvPr/>
            </p:nvSpPr>
            <p:spPr bwMode="auto">
              <a:xfrm>
                <a:off x="1650" y="2397"/>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82" name="Oval 175"/>
              <p:cNvSpPr>
                <a:spLocks noChangeArrowheads="1"/>
              </p:cNvSpPr>
              <p:nvPr/>
            </p:nvSpPr>
            <p:spPr bwMode="auto">
              <a:xfrm>
                <a:off x="1606" y="2217"/>
                <a:ext cx="56"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83" name="Oval 176"/>
              <p:cNvSpPr>
                <a:spLocks noChangeArrowheads="1"/>
              </p:cNvSpPr>
              <p:nvPr/>
            </p:nvSpPr>
            <p:spPr bwMode="auto">
              <a:xfrm>
                <a:off x="1611" y="2221"/>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84" name="Oval 177"/>
              <p:cNvSpPr>
                <a:spLocks noChangeArrowheads="1"/>
              </p:cNvSpPr>
              <p:nvPr/>
            </p:nvSpPr>
            <p:spPr bwMode="auto">
              <a:xfrm>
                <a:off x="1606" y="2217"/>
                <a:ext cx="56"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85" name="Oval 178"/>
              <p:cNvSpPr>
                <a:spLocks noChangeArrowheads="1"/>
              </p:cNvSpPr>
              <p:nvPr/>
            </p:nvSpPr>
            <p:spPr bwMode="auto">
              <a:xfrm>
                <a:off x="1611" y="2221"/>
                <a:ext cx="46" cy="47"/>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86" name="Oval 179"/>
              <p:cNvSpPr>
                <a:spLocks noChangeArrowheads="1"/>
              </p:cNvSpPr>
              <p:nvPr/>
            </p:nvSpPr>
            <p:spPr bwMode="auto">
              <a:xfrm>
                <a:off x="1487" y="1326"/>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87" name="Oval 180"/>
              <p:cNvSpPr>
                <a:spLocks noChangeArrowheads="1"/>
              </p:cNvSpPr>
              <p:nvPr/>
            </p:nvSpPr>
            <p:spPr bwMode="auto">
              <a:xfrm>
                <a:off x="1491" y="1330"/>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88" name="Oval 181"/>
              <p:cNvSpPr>
                <a:spLocks noChangeArrowheads="1"/>
              </p:cNvSpPr>
              <p:nvPr/>
            </p:nvSpPr>
            <p:spPr bwMode="auto">
              <a:xfrm>
                <a:off x="1358" y="2131"/>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89" name="Oval 182"/>
              <p:cNvSpPr>
                <a:spLocks noChangeArrowheads="1"/>
              </p:cNvSpPr>
              <p:nvPr/>
            </p:nvSpPr>
            <p:spPr bwMode="auto">
              <a:xfrm>
                <a:off x="1362" y="2135"/>
                <a:ext cx="46"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90" name="Oval 183"/>
              <p:cNvSpPr>
                <a:spLocks noChangeArrowheads="1"/>
              </p:cNvSpPr>
              <p:nvPr/>
            </p:nvSpPr>
            <p:spPr bwMode="auto">
              <a:xfrm>
                <a:off x="1646" y="2393"/>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91" name="Oval 184"/>
              <p:cNvSpPr>
                <a:spLocks noChangeArrowheads="1"/>
              </p:cNvSpPr>
              <p:nvPr/>
            </p:nvSpPr>
            <p:spPr bwMode="auto">
              <a:xfrm>
                <a:off x="1650" y="2397"/>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92" name="Oval 185"/>
              <p:cNvSpPr>
                <a:spLocks noChangeArrowheads="1"/>
              </p:cNvSpPr>
              <p:nvPr/>
            </p:nvSpPr>
            <p:spPr bwMode="auto">
              <a:xfrm>
                <a:off x="1467" y="1356"/>
                <a:ext cx="55" cy="55"/>
              </a:xfrm>
              <a:prstGeom prst="ellipse">
                <a:avLst/>
              </a:prstGeom>
              <a:solidFill>
                <a:srgbClr val="FF66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93" name="Oval 186"/>
              <p:cNvSpPr>
                <a:spLocks noChangeArrowheads="1"/>
              </p:cNvSpPr>
              <p:nvPr/>
            </p:nvSpPr>
            <p:spPr bwMode="auto">
              <a:xfrm>
                <a:off x="1471" y="1361"/>
                <a:ext cx="47" cy="46"/>
              </a:xfrm>
              <a:prstGeom prst="ellipse">
                <a:avLst/>
              </a:prstGeom>
              <a:noFill/>
              <a:ln w="14288" cap="flat">
                <a:solidFill>
                  <a:srgbClr val="FF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94" name="Oval 187"/>
              <p:cNvSpPr>
                <a:spLocks noChangeArrowheads="1"/>
              </p:cNvSpPr>
              <p:nvPr/>
            </p:nvSpPr>
            <p:spPr bwMode="auto">
              <a:xfrm>
                <a:off x="1566" y="1915"/>
                <a:ext cx="56"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95" name="Oval 188"/>
              <p:cNvSpPr>
                <a:spLocks noChangeArrowheads="1"/>
              </p:cNvSpPr>
              <p:nvPr/>
            </p:nvSpPr>
            <p:spPr bwMode="auto">
              <a:xfrm>
                <a:off x="1571" y="1919"/>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96" name="Oval 189"/>
              <p:cNvSpPr>
                <a:spLocks noChangeArrowheads="1"/>
              </p:cNvSpPr>
              <p:nvPr/>
            </p:nvSpPr>
            <p:spPr bwMode="auto">
              <a:xfrm>
                <a:off x="1785" y="2641"/>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97" name="Oval 190"/>
              <p:cNvSpPr>
                <a:spLocks noChangeArrowheads="1"/>
              </p:cNvSpPr>
              <p:nvPr/>
            </p:nvSpPr>
            <p:spPr bwMode="auto">
              <a:xfrm>
                <a:off x="1790" y="2646"/>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898" name="Oval 191"/>
              <p:cNvSpPr>
                <a:spLocks noChangeArrowheads="1"/>
              </p:cNvSpPr>
              <p:nvPr/>
            </p:nvSpPr>
            <p:spPr bwMode="auto">
              <a:xfrm>
                <a:off x="1467" y="1280"/>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99" name="Oval 192"/>
              <p:cNvSpPr>
                <a:spLocks noChangeArrowheads="1"/>
              </p:cNvSpPr>
              <p:nvPr/>
            </p:nvSpPr>
            <p:spPr bwMode="auto">
              <a:xfrm>
                <a:off x="1471" y="1284"/>
                <a:ext cx="47"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900" name="Oval 193"/>
              <p:cNvSpPr>
                <a:spLocks noChangeArrowheads="1"/>
              </p:cNvSpPr>
              <p:nvPr/>
            </p:nvSpPr>
            <p:spPr bwMode="auto">
              <a:xfrm>
                <a:off x="1517" y="1444"/>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901" name="Oval 194"/>
              <p:cNvSpPr>
                <a:spLocks noChangeArrowheads="1"/>
              </p:cNvSpPr>
              <p:nvPr/>
            </p:nvSpPr>
            <p:spPr bwMode="auto">
              <a:xfrm>
                <a:off x="1521" y="1448"/>
                <a:ext cx="47"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902" name="Oval 195"/>
              <p:cNvSpPr>
                <a:spLocks noChangeArrowheads="1"/>
              </p:cNvSpPr>
              <p:nvPr/>
            </p:nvSpPr>
            <p:spPr bwMode="auto">
              <a:xfrm>
                <a:off x="1387" y="1910"/>
                <a:ext cx="56"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903" name="Oval 196"/>
              <p:cNvSpPr>
                <a:spLocks noChangeArrowheads="1"/>
              </p:cNvSpPr>
              <p:nvPr/>
            </p:nvSpPr>
            <p:spPr bwMode="auto">
              <a:xfrm>
                <a:off x="1392" y="1914"/>
                <a:ext cx="46"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904" name="Oval 197"/>
              <p:cNvSpPr>
                <a:spLocks noChangeArrowheads="1"/>
              </p:cNvSpPr>
              <p:nvPr/>
            </p:nvSpPr>
            <p:spPr bwMode="auto">
              <a:xfrm>
                <a:off x="1527" y="1549"/>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905" name="Oval 198"/>
              <p:cNvSpPr>
                <a:spLocks noChangeArrowheads="1"/>
              </p:cNvSpPr>
              <p:nvPr/>
            </p:nvSpPr>
            <p:spPr bwMode="auto">
              <a:xfrm>
                <a:off x="1531" y="1553"/>
                <a:ext cx="47"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906" name="Oval 199"/>
              <p:cNvSpPr>
                <a:spLocks noChangeArrowheads="1"/>
              </p:cNvSpPr>
              <p:nvPr/>
            </p:nvSpPr>
            <p:spPr bwMode="auto">
              <a:xfrm>
                <a:off x="1467" y="1280"/>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907" name="Oval 200"/>
              <p:cNvSpPr>
                <a:spLocks noChangeArrowheads="1"/>
              </p:cNvSpPr>
              <p:nvPr/>
            </p:nvSpPr>
            <p:spPr bwMode="auto">
              <a:xfrm>
                <a:off x="1471" y="1284"/>
                <a:ext cx="47"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908" name="Oval 201"/>
              <p:cNvSpPr>
                <a:spLocks noChangeArrowheads="1"/>
              </p:cNvSpPr>
              <p:nvPr/>
            </p:nvSpPr>
            <p:spPr bwMode="auto">
              <a:xfrm>
                <a:off x="1467" y="1280"/>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909" name="Oval 202"/>
              <p:cNvSpPr>
                <a:spLocks noChangeArrowheads="1"/>
              </p:cNvSpPr>
              <p:nvPr/>
            </p:nvSpPr>
            <p:spPr bwMode="auto">
              <a:xfrm>
                <a:off x="1471" y="1284"/>
                <a:ext cx="47"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910" name="Oval 203"/>
              <p:cNvSpPr>
                <a:spLocks noChangeArrowheads="1"/>
              </p:cNvSpPr>
              <p:nvPr/>
            </p:nvSpPr>
            <p:spPr bwMode="auto">
              <a:xfrm>
                <a:off x="1477" y="1246"/>
                <a:ext cx="55" cy="56"/>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911" name="Oval 204"/>
              <p:cNvSpPr>
                <a:spLocks noChangeArrowheads="1"/>
              </p:cNvSpPr>
              <p:nvPr/>
            </p:nvSpPr>
            <p:spPr bwMode="auto">
              <a:xfrm>
                <a:off x="1481" y="1251"/>
                <a:ext cx="47"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912" name="Oval 205"/>
              <p:cNvSpPr>
                <a:spLocks noChangeArrowheads="1"/>
              </p:cNvSpPr>
              <p:nvPr/>
            </p:nvSpPr>
            <p:spPr bwMode="auto">
              <a:xfrm>
                <a:off x="1935" y="2756"/>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grpSp>
        <p:grpSp>
          <p:nvGrpSpPr>
            <p:cNvPr id="5" name="Group 407"/>
            <p:cNvGrpSpPr>
              <a:grpSpLocks/>
            </p:cNvGrpSpPr>
            <p:nvPr/>
          </p:nvGrpSpPr>
          <p:grpSpPr bwMode="auto">
            <a:xfrm>
              <a:off x="1333" y="1246"/>
              <a:ext cx="2566" cy="1731"/>
              <a:chOff x="1333" y="1246"/>
              <a:chExt cx="2566" cy="1731"/>
            </a:xfrm>
          </p:grpSpPr>
          <p:sp>
            <p:nvSpPr>
              <p:cNvPr id="10513" name="Oval 207"/>
              <p:cNvSpPr>
                <a:spLocks noChangeArrowheads="1"/>
              </p:cNvSpPr>
              <p:nvPr/>
            </p:nvSpPr>
            <p:spPr bwMode="auto">
              <a:xfrm>
                <a:off x="1939" y="2760"/>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14" name="Oval 208"/>
              <p:cNvSpPr>
                <a:spLocks noChangeArrowheads="1"/>
              </p:cNvSpPr>
              <p:nvPr/>
            </p:nvSpPr>
            <p:spPr bwMode="auto">
              <a:xfrm>
                <a:off x="1507" y="1349"/>
                <a:ext cx="55" cy="56"/>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15" name="Oval 209"/>
              <p:cNvSpPr>
                <a:spLocks noChangeArrowheads="1"/>
              </p:cNvSpPr>
              <p:nvPr/>
            </p:nvSpPr>
            <p:spPr bwMode="auto">
              <a:xfrm>
                <a:off x="1511" y="1354"/>
                <a:ext cx="47"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16" name="Oval 210"/>
              <p:cNvSpPr>
                <a:spLocks noChangeArrowheads="1"/>
              </p:cNvSpPr>
              <p:nvPr/>
            </p:nvSpPr>
            <p:spPr bwMode="auto">
              <a:xfrm>
                <a:off x="1457" y="1350"/>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17" name="Oval 211"/>
              <p:cNvSpPr>
                <a:spLocks noChangeArrowheads="1"/>
              </p:cNvSpPr>
              <p:nvPr/>
            </p:nvSpPr>
            <p:spPr bwMode="auto">
              <a:xfrm>
                <a:off x="1461" y="1355"/>
                <a:ext cx="47"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18" name="Oval 212"/>
              <p:cNvSpPr>
                <a:spLocks noChangeArrowheads="1"/>
              </p:cNvSpPr>
              <p:nvPr/>
            </p:nvSpPr>
            <p:spPr bwMode="auto">
              <a:xfrm>
                <a:off x="1895" y="2732"/>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19" name="Oval 213"/>
              <p:cNvSpPr>
                <a:spLocks noChangeArrowheads="1"/>
              </p:cNvSpPr>
              <p:nvPr/>
            </p:nvSpPr>
            <p:spPr bwMode="auto">
              <a:xfrm>
                <a:off x="1899" y="2736"/>
                <a:ext cx="46"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20" name="Oval 214"/>
              <p:cNvSpPr>
                <a:spLocks noChangeArrowheads="1"/>
              </p:cNvSpPr>
              <p:nvPr/>
            </p:nvSpPr>
            <p:spPr bwMode="auto">
              <a:xfrm>
                <a:off x="1387" y="1910"/>
                <a:ext cx="56"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21" name="Oval 215"/>
              <p:cNvSpPr>
                <a:spLocks noChangeArrowheads="1"/>
              </p:cNvSpPr>
              <p:nvPr/>
            </p:nvSpPr>
            <p:spPr bwMode="auto">
              <a:xfrm>
                <a:off x="1392" y="1914"/>
                <a:ext cx="46"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22" name="Oval 216"/>
              <p:cNvSpPr>
                <a:spLocks noChangeArrowheads="1"/>
              </p:cNvSpPr>
              <p:nvPr/>
            </p:nvSpPr>
            <p:spPr bwMode="auto">
              <a:xfrm>
                <a:off x="1467" y="1280"/>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23" name="Oval 217"/>
              <p:cNvSpPr>
                <a:spLocks noChangeArrowheads="1"/>
              </p:cNvSpPr>
              <p:nvPr/>
            </p:nvSpPr>
            <p:spPr bwMode="auto">
              <a:xfrm>
                <a:off x="1471" y="1284"/>
                <a:ext cx="47"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24" name="Oval 218"/>
              <p:cNvSpPr>
                <a:spLocks noChangeArrowheads="1"/>
              </p:cNvSpPr>
              <p:nvPr/>
            </p:nvSpPr>
            <p:spPr bwMode="auto">
              <a:xfrm>
                <a:off x="1736" y="2581"/>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25" name="Oval 219"/>
              <p:cNvSpPr>
                <a:spLocks noChangeArrowheads="1"/>
              </p:cNvSpPr>
              <p:nvPr/>
            </p:nvSpPr>
            <p:spPr bwMode="auto">
              <a:xfrm>
                <a:off x="1740" y="2586"/>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26" name="Oval 220"/>
              <p:cNvSpPr>
                <a:spLocks noChangeArrowheads="1"/>
              </p:cNvSpPr>
              <p:nvPr/>
            </p:nvSpPr>
            <p:spPr bwMode="auto">
              <a:xfrm>
                <a:off x="1636" y="2327"/>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27" name="Oval 221"/>
              <p:cNvSpPr>
                <a:spLocks noChangeArrowheads="1"/>
              </p:cNvSpPr>
              <p:nvPr/>
            </p:nvSpPr>
            <p:spPr bwMode="auto">
              <a:xfrm>
                <a:off x="1640" y="2331"/>
                <a:ext cx="47"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28" name="Oval 222"/>
              <p:cNvSpPr>
                <a:spLocks noChangeArrowheads="1"/>
              </p:cNvSpPr>
              <p:nvPr/>
            </p:nvSpPr>
            <p:spPr bwMode="auto">
              <a:xfrm>
                <a:off x="1333" y="1901"/>
                <a:ext cx="55" cy="56"/>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29" name="Oval 223"/>
              <p:cNvSpPr>
                <a:spLocks noChangeArrowheads="1"/>
              </p:cNvSpPr>
              <p:nvPr/>
            </p:nvSpPr>
            <p:spPr bwMode="auto">
              <a:xfrm>
                <a:off x="1337" y="1906"/>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30" name="Oval 224"/>
              <p:cNvSpPr>
                <a:spLocks noChangeArrowheads="1"/>
              </p:cNvSpPr>
              <p:nvPr/>
            </p:nvSpPr>
            <p:spPr bwMode="auto">
              <a:xfrm>
                <a:off x="2074" y="2814"/>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31" name="Oval 225"/>
              <p:cNvSpPr>
                <a:spLocks noChangeArrowheads="1"/>
              </p:cNvSpPr>
              <p:nvPr/>
            </p:nvSpPr>
            <p:spPr bwMode="auto">
              <a:xfrm>
                <a:off x="2078" y="2819"/>
                <a:ext cx="47"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32" name="Oval 226"/>
              <p:cNvSpPr>
                <a:spLocks noChangeArrowheads="1"/>
              </p:cNvSpPr>
              <p:nvPr/>
            </p:nvSpPr>
            <p:spPr bwMode="auto">
              <a:xfrm>
                <a:off x="1447" y="1438"/>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33" name="Oval 227"/>
              <p:cNvSpPr>
                <a:spLocks noChangeArrowheads="1"/>
              </p:cNvSpPr>
              <p:nvPr/>
            </p:nvSpPr>
            <p:spPr bwMode="auto">
              <a:xfrm>
                <a:off x="1451" y="1442"/>
                <a:ext cx="47"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34" name="Oval 228"/>
              <p:cNvSpPr>
                <a:spLocks noChangeArrowheads="1"/>
              </p:cNvSpPr>
              <p:nvPr/>
            </p:nvSpPr>
            <p:spPr bwMode="auto">
              <a:xfrm>
                <a:off x="2104" y="2823"/>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35" name="Oval 229"/>
              <p:cNvSpPr>
                <a:spLocks noChangeArrowheads="1"/>
              </p:cNvSpPr>
              <p:nvPr/>
            </p:nvSpPr>
            <p:spPr bwMode="auto">
              <a:xfrm>
                <a:off x="2108" y="2828"/>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36" name="Oval 230"/>
              <p:cNvSpPr>
                <a:spLocks noChangeArrowheads="1"/>
              </p:cNvSpPr>
              <p:nvPr/>
            </p:nvSpPr>
            <p:spPr bwMode="auto">
              <a:xfrm>
                <a:off x="1348" y="2124"/>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37" name="Oval 231"/>
              <p:cNvSpPr>
                <a:spLocks noChangeArrowheads="1"/>
              </p:cNvSpPr>
              <p:nvPr/>
            </p:nvSpPr>
            <p:spPr bwMode="auto">
              <a:xfrm>
                <a:off x="1352" y="2129"/>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38" name="Oval 232"/>
              <p:cNvSpPr>
                <a:spLocks noChangeArrowheads="1"/>
              </p:cNvSpPr>
              <p:nvPr/>
            </p:nvSpPr>
            <p:spPr bwMode="auto">
              <a:xfrm>
                <a:off x="1517" y="1444"/>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39" name="Oval 233"/>
              <p:cNvSpPr>
                <a:spLocks noChangeArrowheads="1"/>
              </p:cNvSpPr>
              <p:nvPr/>
            </p:nvSpPr>
            <p:spPr bwMode="auto">
              <a:xfrm>
                <a:off x="1521" y="1448"/>
                <a:ext cx="47"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40" name="Oval 234"/>
              <p:cNvSpPr>
                <a:spLocks noChangeArrowheads="1"/>
              </p:cNvSpPr>
              <p:nvPr/>
            </p:nvSpPr>
            <p:spPr bwMode="auto">
              <a:xfrm>
                <a:off x="1387" y="1910"/>
                <a:ext cx="56"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41" name="Oval 235"/>
              <p:cNvSpPr>
                <a:spLocks noChangeArrowheads="1"/>
              </p:cNvSpPr>
              <p:nvPr/>
            </p:nvSpPr>
            <p:spPr bwMode="auto">
              <a:xfrm>
                <a:off x="1392" y="1914"/>
                <a:ext cx="46"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42" name="Oval 236"/>
              <p:cNvSpPr>
                <a:spLocks noChangeArrowheads="1"/>
              </p:cNvSpPr>
              <p:nvPr/>
            </p:nvSpPr>
            <p:spPr bwMode="auto">
              <a:xfrm>
                <a:off x="1387" y="1910"/>
                <a:ext cx="56"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43" name="Oval 237"/>
              <p:cNvSpPr>
                <a:spLocks noChangeArrowheads="1"/>
              </p:cNvSpPr>
              <p:nvPr/>
            </p:nvSpPr>
            <p:spPr bwMode="auto">
              <a:xfrm>
                <a:off x="1392" y="1914"/>
                <a:ext cx="46"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44" name="Oval 238"/>
              <p:cNvSpPr>
                <a:spLocks noChangeArrowheads="1"/>
              </p:cNvSpPr>
              <p:nvPr/>
            </p:nvSpPr>
            <p:spPr bwMode="auto">
              <a:xfrm>
                <a:off x="1616" y="2235"/>
                <a:ext cx="55" cy="56"/>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45" name="Oval 239"/>
              <p:cNvSpPr>
                <a:spLocks noChangeArrowheads="1"/>
              </p:cNvSpPr>
              <p:nvPr/>
            </p:nvSpPr>
            <p:spPr bwMode="auto">
              <a:xfrm>
                <a:off x="1621" y="2240"/>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46" name="Oval 240"/>
              <p:cNvSpPr>
                <a:spLocks noChangeArrowheads="1"/>
              </p:cNvSpPr>
              <p:nvPr/>
            </p:nvSpPr>
            <p:spPr bwMode="auto">
              <a:xfrm>
                <a:off x="1467" y="1280"/>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47" name="Oval 241"/>
              <p:cNvSpPr>
                <a:spLocks noChangeArrowheads="1"/>
              </p:cNvSpPr>
              <p:nvPr/>
            </p:nvSpPr>
            <p:spPr bwMode="auto">
              <a:xfrm>
                <a:off x="1471" y="1284"/>
                <a:ext cx="47"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48" name="Oval 242"/>
              <p:cNvSpPr>
                <a:spLocks noChangeArrowheads="1"/>
              </p:cNvSpPr>
              <p:nvPr/>
            </p:nvSpPr>
            <p:spPr bwMode="auto">
              <a:xfrm>
                <a:off x="1527" y="1549"/>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49" name="Oval 243"/>
              <p:cNvSpPr>
                <a:spLocks noChangeArrowheads="1"/>
              </p:cNvSpPr>
              <p:nvPr/>
            </p:nvSpPr>
            <p:spPr bwMode="auto">
              <a:xfrm>
                <a:off x="1531" y="1553"/>
                <a:ext cx="47"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50" name="Oval 244"/>
              <p:cNvSpPr>
                <a:spLocks noChangeArrowheads="1"/>
              </p:cNvSpPr>
              <p:nvPr/>
            </p:nvSpPr>
            <p:spPr bwMode="auto">
              <a:xfrm>
                <a:off x="1467" y="1280"/>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51" name="Oval 245"/>
              <p:cNvSpPr>
                <a:spLocks noChangeArrowheads="1"/>
              </p:cNvSpPr>
              <p:nvPr/>
            </p:nvSpPr>
            <p:spPr bwMode="auto">
              <a:xfrm>
                <a:off x="1471" y="1284"/>
                <a:ext cx="47"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52" name="Oval 246"/>
              <p:cNvSpPr>
                <a:spLocks noChangeArrowheads="1"/>
              </p:cNvSpPr>
              <p:nvPr/>
            </p:nvSpPr>
            <p:spPr bwMode="auto">
              <a:xfrm>
                <a:off x="1566" y="1915"/>
                <a:ext cx="56"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53" name="Oval 247"/>
              <p:cNvSpPr>
                <a:spLocks noChangeArrowheads="1"/>
              </p:cNvSpPr>
              <p:nvPr/>
            </p:nvSpPr>
            <p:spPr bwMode="auto">
              <a:xfrm>
                <a:off x="1571" y="1919"/>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54" name="Oval 248"/>
              <p:cNvSpPr>
                <a:spLocks noChangeArrowheads="1"/>
              </p:cNvSpPr>
              <p:nvPr/>
            </p:nvSpPr>
            <p:spPr bwMode="auto">
              <a:xfrm>
                <a:off x="1467" y="1280"/>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55" name="Oval 249"/>
              <p:cNvSpPr>
                <a:spLocks noChangeArrowheads="1"/>
              </p:cNvSpPr>
              <p:nvPr/>
            </p:nvSpPr>
            <p:spPr bwMode="auto">
              <a:xfrm>
                <a:off x="1471" y="1284"/>
                <a:ext cx="47"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56" name="Oval 250"/>
              <p:cNvSpPr>
                <a:spLocks noChangeArrowheads="1"/>
              </p:cNvSpPr>
              <p:nvPr/>
            </p:nvSpPr>
            <p:spPr bwMode="auto">
              <a:xfrm>
                <a:off x="1616" y="2235"/>
                <a:ext cx="55" cy="56"/>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57" name="Oval 251"/>
              <p:cNvSpPr>
                <a:spLocks noChangeArrowheads="1"/>
              </p:cNvSpPr>
              <p:nvPr/>
            </p:nvSpPr>
            <p:spPr bwMode="auto">
              <a:xfrm>
                <a:off x="1621" y="2240"/>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58" name="Oval 252"/>
              <p:cNvSpPr>
                <a:spLocks noChangeArrowheads="1"/>
              </p:cNvSpPr>
              <p:nvPr/>
            </p:nvSpPr>
            <p:spPr bwMode="auto">
              <a:xfrm>
                <a:off x="1805" y="2661"/>
                <a:ext cx="55" cy="56"/>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59" name="Oval 253"/>
              <p:cNvSpPr>
                <a:spLocks noChangeArrowheads="1"/>
              </p:cNvSpPr>
              <p:nvPr/>
            </p:nvSpPr>
            <p:spPr bwMode="auto">
              <a:xfrm>
                <a:off x="1810" y="2666"/>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60" name="Oval 254"/>
              <p:cNvSpPr>
                <a:spLocks noChangeArrowheads="1"/>
              </p:cNvSpPr>
              <p:nvPr/>
            </p:nvSpPr>
            <p:spPr bwMode="auto">
              <a:xfrm>
                <a:off x="1397" y="1838"/>
                <a:ext cx="56"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61" name="Oval 255"/>
              <p:cNvSpPr>
                <a:spLocks noChangeArrowheads="1"/>
              </p:cNvSpPr>
              <p:nvPr/>
            </p:nvSpPr>
            <p:spPr bwMode="auto">
              <a:xfrm>
                <a:off x="1402" y="1843"/>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62" name="Oval 256"/>
              <p:cNvSpPr>
                <a:spLocks noChangeArrowheads="1"/>
              </p:cNvSpPr>
              <p:nvPr/>
            </p:nvSpPr>
            <p:spPr bwMode="auto">
              <a:xfrm>
                <a:off x="1676" y="2463"/>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63" name="Oval 257"/>
              <p:cNvSpPr>
                <a:spLocks noChangeArrowheads="1"/>
              </p:cNvSpPr>
              <p:nvPr/>
            </p:nvSpPr>
            <p:spPr bwMode="auto">
              <a:xfrm>
                <a:off x="1680" y="2467"/>
                <a:ext cx="47"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64" name="Oval 258"/>
              <p:cNvSpPr>
                <a:spLocks noChangeArrowheads="1"/>
              </p:cNvSpPr>
              <p:nvPr/>
            </p:nvSpPr>
            <p:spPr bwMode="auto">
              <a:xfrm>
                <a:off x="2790" y="2905"/>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65" name="Oval 259"/>
              <p:cNvSpPr>
                <a:spLocks noChangeArrowheads="1"/>
              </p:cNvSpPr>
              <p:nvPr/>
            </p:nvSpPr>
            <p:spPr bwMode="auto">
              <a:xfrm>
                <a:off x="2794" y="2910"/>
                <a:ext cx="47"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66" name="Oval 260"/>
              <p:cNvSpPr>
                <a:spLocks noChangeArrowheads="1"/>
              </p:cNvSpPr>
              <p:nvPr/>
            </p:nvSpPr>
            <p:spPr bwMode="auto">
              <a:xfrm>
                <a:off x="1527" y="1549"/>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67" name="Oval 261"/>
              <p:cNvSpPr>
                <a:spLocks noChangeArrowheads="1"/>
              </p:cNvSpPr>
              <p:nvPr/>
            </p:nvSpPr>
            <p:spPr bwMode="auto">
              <a:xfrm>
                <a:off x="1531" y="1553"/>
                <a:ext cx="47"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68" name="Oval 262"/>
              <p:cNvSpPr>
                <a:spLocks noChangeArrowheads="1"/>
              </p:cNvSpPr>
              <p:nvPr/>
            </p:nvSpPr>
            <p:spPr bwMode="auto">
              <a:xfrm>
                <a:off x="1566" y="1915"/>
                <a:ext cx="56"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69" name="Oval 263"/>
              <p:cNvSpPr>
                <a:spLocks noChangeArrowheads="1"/>
              </p:cNvSpPr>
              <p:nvPr/>
            </p:nvSpPr>
            <p:spPr bwMode="auto">
              <a:xfrm>
                <a:off x="1571" y="1919"/>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70" name="Oval 264"/>
              <p:cNvSpPr>
                <a:spLocks noChangeArrowheads="1"/>
              </p:cNvSpPr>
              <p:nvPr/>
            </p:nvSpPr>
            <p:spPr bwMode="auto">
              <a:xfrm>
                <a:off x="1457" y="1350"/>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71" name="Oval 265"/>
              <p:cNvSpPr>
                <a:spLocks noChangeArrowheads="1"/>
              </p:cNvSpPr>
              <p:nvPr/>
            </p:nvSpPr>
            <p:spPr bwMode="auto">
              <a:xfrm>
                <a:off x="1461" y="1355"/>
                <a:ext cx="47"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72" name="Oval 266"/>
              <p:cNvSpPr>
                <a:spLocks noChangeArrowheads="1"/>
              </p:cNvSpPr>
              <p:nvPr/>
            </p:nvSpPr>
            <p:spPr bwMode="auto">
              <a:xfrm>
                <a:off x="1467" y="1280"/>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73" name="Oval 267"/>
              <p:cNvSpPr>
                <a:spLocks noChangeArrowheads="1"/>
              </p:cNvSpPr>
              <p:nvPr/>
            </p:nvSpPr>
            <p:spPr bwMode="auto">
              <a:xfrm>
                <a:off x="1471" y="1284"/>
                <a:ext cx="47"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74" name="Oval 268"/>
              <p:cNvSpPr>
                <a:spLocks noChangeArrowheads="1"/>
              </p:cNvSpPr>
              <p:nvPr/>
            </p:nvSpPr>
            <p:spPr bwMode="auto">
              <a:xfrm>
                <a:off x="1626" y="2284"/>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75" name="Oval 269"/>
              <p:cNvSpPr>
                <a:spLocks noChangeArrowheads="1"/>
              </p:cNvSpPr>
              <p:nvPr/>
            </p:nvSpPr>
            <p:spPr bwMode="auto">
              <a:xfrm>
                <a:off x="1631" y="2288"/>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76" name="Oval 270"/>
              <p:cNvSpPr>
                <a:spLocks noChangeArrowheads="1"/>
              </p:cNvSpPr>
              <p:nvPr/>
            </p:nvSpPr>
            <p:spPr bwMode="auto">
              <a:xfrm>
                <a:off x="1333" y="1901"/>
                <a:ext cx="55" cy="56"/>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77" name="Oval 271"/>
              <p:cNvSpPr>
                <a:spLocks noChangeArrowheads="1"/>
              </p:cNvSpPr>
              <p:nvPr/>
            </p:nvSpPr>
            <p:spPr bwMode="auto">
              <a:xfrm>
                <a:off x="1337" y="1906"/>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78" name="Oval 272"/>
              <p:cNvSpPr>
                <a:spLocks noChangeArrowheads="1"/>
              </p:cNvSpPr>
              <p:nvPr/>
            </p:nvSpPr>
            <p:spPr bwMode="auto">
              <a:xfrm>
                <a:off x="2163" y="2839"/>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79" name="Oval 273"/>
              <p:cNvSpPr>
                <a:spLocks noChangeArrowheads="1"/>
              </p:cNvSpPr>
              <p:nvPr/>
            </p:nvSpPr>
            <p:spPr bwMode="auto">
              <a:xfrm>
                <a:off x="2168" y="2843"/>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80" name="Oval 274"/>
              <p:cNvSpPr>
                <a:spLocks noChangeArrowheads="1"/>
              </p:cNvSpPr>
              <p:nvPr/>
            </p:nvSpPr>
            <p:spPr bwMode="auto">
              <a:xfrm>
                <a:off x="1397" y="1838"/>
                <a:ext cx="56"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81" name="Oval 275"/>
              <p:cNvSpPr>
                <a:spLocks noChangeArrowheads="1"/>
              </p:cNvSpPr>
              <p:nvPr/>
            </p:nvSpPr>
            <p:spPr bwMode="auto">
              <a:xfrm>
                <a:off x="1402" y="1843"/>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82" name="Oval 276"/>
              <p:cNvSpPr>
                <a:spLocks noChangeArrowheads="1"/>
              </p:cNvSpPr>
              <p:nvPr/>
            </p:nvSpPr>
            <p:spPr bwMode="auto">
              <a:xfrm>
                <a:off x="1427" y="1606"/>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83" name="Oval 277"/>
              <p:cNvSpPr>
                <a:spLocks noChangeArrowheads="1"/>
              </p:cNvSpPr>
              <p:nvPr/>
            </p:nvSpPr>
            <p:spPr bwMode="auto">
              <a:xfrm>
                <a:off x="1432" y="1610"/>
                <a:ext cx="46"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84" name="Oval 278"/>
              <p:cNvSpPr>
                <a:spLocks noChangeArrowheads="1"/>
              </p:cNvSpPr>
              <p:nvPr/>
            </p:nvSpPr>
            <p:spPr bwMode="auto">
              <a:xfrm>
                <a:off x="1397" y="1838"/>
                <a:ext cx="56"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85" name="Oval 279"/>
              <p:cNvSpPr>
                <a:spLocks noChangeArrowheads="1"/>
              </p:cNvSpPr>
              <p:nvPr/>
            </p:nvSpPr>
            <p:spPr bwMode="auto">
              <a:xfrm>
                <a:off x="1402" y="1843"/>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86" name="Oval 280"/>
              <p:cNvSpPr>
                <a:spLocks noChangeArrowheads="1"/>
              </p:cNvSpPr>
              <p:nvPr/>
            </p:nvSpPr>
            <p:spPr bwMode="auto">
              <a:xfrm>
                <a:off x="1467" y="1280"/>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87" name="Oval 281"/>
              <p:cNvSpPr>
                <a:spLocks noChangeArrowheads="1"/>
              </p:cNvSpPr>
              <p:nvPr/>
            </p:nvSpPr>
            <p:spPr bwMode="auto">
              <a:xfrm>
                <a:off x="1471" y="1284"/>
                <a:ext cx="47"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88" name="Oval 282"/>
              <p:cNvSpPr>
                <a:spLocks noChangeArrowheads="1"/>
              </p:cNvSpPr>
              <p:nvPr/>
            </p:nvSpPr>
            <p:spPr bwMode="auto">
              <a:xfrm>
                <a:off x="1467" y="1280"/>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89" name="Oval 283"/>
              <p:cNvSpPr>
                <a:spLocks noChangeArrowheads="1"/>
              </p:cNvSpPr>
              <p:nvPr/>
            </p:nvSpPr>
            <p:spPr bwMode="auto">
              <a:xfrm>
                <a:off x="1471" y="1284"/>
                <a:ext cx="47"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90" name="Oval 284"/>
              <p:cNvSpPr>
                <a:spLocks noChangeArrowheads="1"/>
              </p:cNvSpPr>
              <p:nvPr/>
            </p:nvSpPr>
            <p:spPr bwMode="auto">
              <a:xfrm>
                <a:off x="2143" y="2834"/>
                <a:ext cx="56"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91" name="Oval 285"/>
              <p:cNvSpPr>
                <a:spLocks noChangeArrowheads="1"/>
              </p:cNvSpPr>
              <p:nvPr/>
            </p:nvSpPr>
            <p:spPr bwMode="auto">
              <a:xfrm>
                <a:off x="2148" y="2838"/>
                <a:ext cx="46"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92" name="Oval 286"/>
              <p:cNvSpPr>
                <a:spLocks noChangeArrowheads="1"/>
              </p:cNvSpPr>
              <p:nvPr/>
            </p:nvSpPr>
            <p:spPr bwMode="auto">
              <a:xfrm>
                <a:off x="1706" y="2532"/>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93" name="Oval 287"/>
              <p:cNvSpPr>
                <a:spLocks noChangeArrowheads="1"/>
              </p:cNvSpPr>
              <p:nvPr/>
            </p:nvSpPr>
            <p:spPr bwMode="auto">
              <a:xfrm>
                <a:off x="1710" y="2537"/>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94" name="Oval 288"/>
              <p:cNvSpPr>
                <a:spLocks noChangeArrowheads="1"/>
              </p:cNvSpPr>
              <p:nvPr/>
            </p:nvSpPr>
            <p:spPr bwMode="auto">
              <a:xfrm>
                <a:off x="1716" y="2551"/>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95" name="Oval 289"/>
              <p:cNvSpPr>
                <a:spLocks noChangeArrowheads="1"/>
              </p:cNvSpPr>
              <p:nvPr/>
            </p:nvSpPr>
            <p:spPr bwMode="auto">
              <a:xfrm>
                <a:off x="1720" y="2555"/>
                <a:ext cx="47"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96" name="Oval 290"/>
              <p:cNvSpPr>
                <a:spLocks noChangeArrowheads="1"/>
              </p:cNvSpPr>
              <p:nvPr/>
            </p:nvSpPr>
            <p:spPr bwMode="auto">
              <a:xfrm>
                <a:off x="1805" y="2661"/>
                <a:ext cx="55" cy="56"/>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97" name="Oval 291"/>
              <p:cNvSpPr>
                <a:spLocks noChangeArrowheads="1"/>
              </p:cNvSpPr>
              <p:nvPr/>
            </p:nvSpPr>
            <p:spPr bwMode="auto">
              <a:xfrm>
                <a:off x="1810" y="2666"/>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98" name="Oval 292"/>
              <p:cNvSpPr>
                <a:spLocks noChangeArrowheads="1"/>
              </p:cNvSpPr>
              <p:nvPr/>
            </p:nvSpPr>
            <p:spPr bwMode="auto">
              <a:xfrm>
                <a:off x="1467" y="1280"/>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599" name="Oval 293"/>
              <p:cNvSpPr>
                <a:spLocks noChangeArrowheads="1"/>
              </p:cNvSpPr>
              <p:nvPr/>
            </p:nvSpPr>
            <p:spPr bwMode="auto">
              <a:xfrm>
                <a:off x="1471" y="1284"/>
                <a:ext cx="47"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00" name="Oval 294"/>
              <p:cNvSpPr>
                <a:spLocks noChangeArrowheads="1"/>
              </p:cNvSpPr>
              <p:nvPr/>
            </p:nvSpPr>
            <p:spPr bwMode="auto">
              <a:xfrm>
                <a:off x="1626" y="2284"/>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01" name="Oval 295"/>
              <p:cNvSpPr>
                <a:spLocks noChangeArrowheads="1"/>
              </p:cNvSpPr>
              <p:nvPr/>
            </p:nvSpPr>
            <p:spPr bwMode="auto">
              <a:xfrm>
                <a:off x="1631" y="2288"/>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02" name="Oval 296"/>
              <p:cNvSpPr>
                <a:spLocks noChangeArrowheads="1"/>
              </p:cNvSpPr>
              <p:nvPr/>
            </p:nvSpPr>
            <p:spPr bwMode="auto">
              <a:xfrm>
                <a:off x="1397" y="1838"/>
                <a:ext cx="56"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03" name="Oval 297"/>
              <p:cNvSpPr>
                <a:spLocks noChangeArrowheads="1"/>
              </p:cNvSpPr>
              <p:nvPr/>
            </p:nvSpPr>
            <p:spPr bwMode="auto">
              <a:xfrm>
                <a:off x="1402" y="1843"/>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04" name="Oval 298"/>
              <p:cNvSpPr>
                <a:spLocks noChangeArrowheads="1"/>
              </p:cNvSpPr>
              <p:nvPr/>
            </p:nvSpPr>
            <p:spPr bwMode="auto">
              <a:xfrm>
                <a:off x="1517" y="1444"/>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05" name="Oval 299"/>
              <p:cNvSpPr>
                <a:spLocks noChangeArrowheads="1"/>
              </p:cNvSpPr>
              <p:nvPr/>
            </p:nvSpPr>
            <p:spPr bwMode="auto">
              <a:xfrm>
                <a:off x="1521" y="1448"/>
                <a:ext cx="47"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06" name="Oval 300"/>
              <p:cNvSpPr>
                <a:spLocks noChangeArrowheads="1"/>
              </p:cNvSpPr>
              <p:nvPr/>
            </p:nvSpPr>
            <p:spPr bwMode="auto">
              <a:xfrm>
                <a:off x="1387" y="1910"/>
                <a:ext cx="56"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07" name="Oval 301"/>
              <p:cNvSpPr>
                <a:spLocks noChangeArrowheads="1"/>
              </p:cNvSpPr>
              <p:nvPr/>
            </p:nvSpPr>
            <p:spPr bwMode="auto">
              <a:xfrm>
                <a:off x="1392" y="1914"/>
                <a:ext cx="46"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08" name="Oval 302"/>
              <p:cNvSpPr>
                <a:spLocks noChangeArrowheads="1"/>
              </p:cNvSpPr>
              <p:nvPr/>
            </p:nvSpPr>
            <p:spPr bwMode="auto">
              <a:xfrm>
                <a:off x="1487" y="1248"/>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09" name="Oval 303"/>
              <p:cNvSpPr>
                <a:spLocks noChangeArrowheads="1"/>
              </p:cNvSpPr>
              <p:nvPr/>
            </p:nvSpPr>
            <p:spPr bwMode="auto">
              <a:xfrm>
                <a:off x="1491" y="1252"/>
                <a:ext cx="47"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10" name="Oval 304"/>
              <p:cNvSpPr>
                <a:spLocks noChangeArrowheads="1"/>
              </p:cNvSpPr>
              <p:nvPr/>
            </p:nvSpPr>
            <p:spPr bwMode="auto">
              <a:xfrm>
                <a:off x="1457" y="1350"/>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11" name="Oval 305"/>
              <p:cNvSpPr>
                <a:spLocks noChangeArrowheads="1"/>
              </p:cNvSpPr>
              <p:nvPr/>
            </p:nvSpPr>
            <p:spPr bwMode="auto">
              <a:xfrm>
                <a:off x="1461" y="1355"/>
                <a:ext cx="47"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12" name="Oval 306"/>
              <p:cNvSpPr>
                <a:spLocks noChangeArrowheads="1"/>
              </p:cNvSpPr>
              <p:nvPr/>
            </p:nvSpPr>
            <p:spPr bwMode="auto">
              <a:xfrm>
                <a:off x="2362" y="2873"/>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13" name="Oval 307"/>
              <p:cNvSpPr>
                <a:spLocks noChangeArrowheads="1"/>
              </p:cNvSpPr>
              <p:nvPr/>
            </p:nvSpPr>
            <p:spPr bwMode="auto">
              <a:xfrm>
                <a:off x="2367" y="2878"/>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14" name="Oval 308"/>
              <p:cNvSpPr>
                <a:spLocks noChangeArrowheads="1"/>
              </p:cNvSpPr>
              <p:nvPr/>
            </p:nvSpPr>
            <p:spPr bwMode="auto">
              <a:xfrm>
                <a:off x="1378" y="1977"/>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15" name="Oval 309"/>
              <p:cNvSpPr>
                <a:spLocks noChangeArrowheads="1"/>
              </p:cNvSpPr>
              <p:nvPr/>
            </p:nvSpPr>
            <p:spPr bwMode="auto">
              <a:xfrm>
                <a:off x="1382" y="1982"/>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16" name="Oval 310"/>
              <p:cNvSpPr>
                <a:spLocks noChangeArrowheads="1"/>
              </p:cNvSpPr>
              <p:nvPr/>
            </p:nvSpPr>
            <p:spPr bwMode="auto">
              <a:xfrm>
                <a:off x="1333" y="1901"/>
                <a:ext cx="55" cy="56"/>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17" name="Oval 311"/>
              <p:cNvSpPr>
                <a:spLocks noChangeArrowheads="1"/>
              </p:cNvSpPr>
              <p:nvPr/>
            </p:nvSpPr>
            <p:spPr bwMode="auto">
              <a:xfrm>
                <a:off x="1337" y="1906"/>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18" name="Oval 312"/>
              <p:cNvSpPr>
                <a:spLocks noChangeArrowheads="1"/>
              </p:cNvSpPr>
              <p:nvPr/>
            </p:nvSpPr>
            <p:spPr bwMode="auto">
              <a:xfrm>
                <a:off x="3844" y="2922"/>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19" name="Oval 313"/>
              <p:cNvSpPr>
                <a:spLocks noChangeArrowheads="1"/>
              </p:cNvSpPr>
              <p:nvPr/>
            </p:nvSpPr>
            <p:spPr bwMode="auto">
              <a:xfrm>
                <a:off x="3849" y="2927"/>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20" name="Oval 314"/>
              <p:cNvSpPr>
                <a:spLocks noChangeArrowheads="1"/>
              </p:cNvSpPr>
              <p:nvPr/>
            </p:nvSpPr>
            <p:spPr bwMode="auto">
              <a:xfrm>
                <a:off x="1596" y="2124"/>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21" name="Oval 315"/>
              <p:cNvSpPr>
                <a:spLocks noChangeArrowheads="1"/>
              </p:cNvSpPr>
              <p:nvPr/>
            </p:nvSpPr>
            <p:spPr bwMode="auto">
              <a:xfrm>
                <a:off x="1601" y="2129"/>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22" name="Oval 316"/>
              <p:cNvSpPr>
                <a:spLocks noChangeArrowheads="1"/>
              </p:cNvSpPr>
              <p:nvPr/>
            </p:nvSpPr>
            <p:spPr bwMode="auto">
              <a:xfrm>
                <a:off x="1596" y="2124"/>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23" name="Oval 317"/>
              <p:cNvSpPr>
                <a:spLocks noChangeArrowheads="1"/>
              </p:cNvSpPr>
              <p:nvPr/>
            </p:nvSpPr>
            <p:spPr bwMode="auto">
              <a:xfrm>
                <a:off x="1601" y="2129"/>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24" name="Oval 318"/>
              <p:cNvSpPr>
                <a:spLocks noChangeArrowheads="1"/>
              </p:cNvSpPr>
              <p:nvPr/>
            </p:nvSpPr>
            <p:spPr bwMode="auto">
              <a:xfrm>
                <a:off x="2114" y="2826"/>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25" name="Oval 319"/>
              <p:cNvSpPr>
                <a:spLocks noChangeArrowheads="1"/>
              </p:cNvSpPr>
              <p:nvPr/>
            </p:nvSpPr>
            <p:spPr bwMode="auto">
              <a:xfrm>
                <a:off x="2118" y="2830"/>
                <a:ext cx="46"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26" name="Oval 320"/>
              <p:cNvSpPr>
                <a:spLocks noChangeArrowheads="1"/>
              </p:cNvSpPr>
              <p:nvPr/>
            </p:nvSpPr>
            <p:spPr bwMode="auto">
              <a:xfrm>
                <a:off x="1775" y="2631"/>
                <a:ext cx="56"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27" name="Oval 321"/>
              <p:cNvSpPr>
                <a:spLocks noChangeArrowheads="1"/>
              </p:cNvSpPr>
              <p:nvPr/>
            </p:nvSpPr>
            <p:spPr bwMode="auto">
              <a:xfrm>
                <a:off x="1780" y="2635"/>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28" name="Oval 322"/>
              <p:cNvSpPr>
                <a:spLocks noChangeArrowheads="1"/>
              </p:cNvSpPr>
              <p:nvPr/>
            </p:nvSpPr>
            <p:spPr bwMode="auto">
              <a:xfrm>
                <a:off x="1427" y="1606"/>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29" name="Oval 323"/>
              <p:cNvSpPr>
                <a:spLocks noChangeArrowheads="1"/>
              </p:cNvSpPr>
              <p:nvPr/>
            </p:nvSpPr>
            <p:spPr bwMode="auto">
              <a:xfrm>
                <a:off x="1432" y="1610"/>
                <a:ext cx="46"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30" name="Oval 324"/>
              <p:cNvSpPr>
                <a:spLocks noChangeArrowheads="1"/>
              </p:cNvSpPr>
              <p:nvPr/>
            </p:nvSpPr>
            <p:spPr bwMode="auto">
              <a:xfrm>
                <a:off x="2332" y="2869"/>
                <a:ext cx="56" cy="56"/>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31" name="Oval 325"/>
              <p:cNvSpPr>
                <a:spLocks noChangeArrowheads="1"/>
              </p:cNvSpPr>
              <p:nvPr/>
            </p:nvSpPr>
            <p:spPr bwMode="auto">
              <a:xfrm>
                <a:off x="2337" y="2874"/>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32" name="Oval 326"/>
              <p:cNvSpPr>
                <a:spLocks noChangeArrowheads="1"/>
              </p:cNvSpPr>
              <p:nvPr/>
            </p:nvSpPr>
            <p:spPr bwMode="auto">
              <a:xfrm>
                <a:off x="1333" y="1901"/>
                <a:ext cx="55" cy="56"/>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33" name="Oval 327"/>
              <p:cNvSpPr>
                <a:spLocks noChangeArrowheads="1"/>
              </p:cNvSpPr>
              <p:nvPr/>
            </p:nvSpPr>
            <p:spPr bwMode="auto">
              <a:xfrm>
                <a:off x="1337" y="1906"/>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34" name="Oval 328"/>
              <p:cNvSpPr>
                <a:spLocks noChangeArrowheads="1"/>
              </p:cNvSpPr>
              <p:nvPr/>
            </p:nvSpPr>
            <p:spPr bwMode="auto">
              <a:xfrm>
                <a:off x="3834" y="2922"/>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35" name="Oval 329"/>
              <p:cNvSpPr>
                <a:spLocks noChangeArrowheads="1"/>
              </p:cNvSpPr>
              <p:nvPr/>
            </p:nvSpPr>
            <p:spPr bwMode="auto">
              <a:xfrm>
                <a:off x="3839" y="2927"/>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36" name="Oval 330"/>
              <p:cNvSpPr>
                <a:spLocks noChangeArrowheads="1"/>
              </p:cNvSpPr>
              <p:nvPr/>
            </p:nvSpPr>
            <p:spPr bwMode="auto">
              <a:xfrm>
                <a:off x="1447" y="1438"/>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37" name="Oval 331"/>
              <p:cNvSpPr>
                <a:spLocks noChangeArrowheads="1"/>
              </p:cNvSpPr>
              <p:nvPr/>
            </p:nvSpPr>
            <p:spPr bwMode="auto">
              <a:xfrm>
                <a:off x="1451" y="1442"/>
                <a:ext cx="47"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38" name="Oval 332"/>
              <p:cNvSpPr>
                <a:spLocks noChangeArrowheads="1"/>
              </p:cNvSpPr>
              <p:nvPr/>
            </p:nvSpPr>
            <p:spPr bwMode="auto">
              <a:xfrm>
                <a:off x="1736" y="2581"/>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39" name="Oval 333"/>
              <p:cNvSpPr>
                <a:spLocks noChangeArrowheads="1"/>
              </p:cNvSpPr>
              <p:nvPr/>
            </p:nvSpPr>
            <p:spPr bwMode="auto">
              <a:xfrm>
                <a:off x="1740" y="2586"/>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40" name="Oval 334"/>
              <p:cNvSpPr>
                <a:spLocks noChangeArrowheads="1"/>
              </p:cNvSpPr>
              <p:nvPr/>
            </p:nvSpPr>
            <p:spPr bwMode="auto">
              <a:xfrm>
                <a:off x="1467" y="1280"/>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41" name="Oval 335"/>
              <p:cNvSpPr>
                <a:spLocks noChangeArrowheads="1"/>
              </p:cNvSpPr>
              <p:nvPr/>
            </p:nvSpPr>
            <p:spPr bwMode="auto">
              <a:xfrm>
                <a:off x="1471" y="1284"/>
                <a:ext cx="47"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42" name="Oval 336"/>
              <p:cNvSpPr>
                <a:spLocks noChangeArrowheads="1"/>
              </p:cNvSpPr>
              <p:nvPr/>
            </p:nvSpPr>
            <p:spPr bwMode="auto">
              <a:xfrm>
                <a:off x="1457" y="1350"/>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43" name="Oval 337"/>
              <p:cNvSpPr>
                <a:spLocks noChangeArrowheads="1"/>
              </p:cNvSpPr>
              <p:nvPr/>
            </p:nvSpPr>
            <p:spPr bwMode="auto">
              <a:xfrm>
                <a:off x="1461" y="1355"/>
                <a:ext cx="47"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44" name="Oval 338"/>
              <p:cNvSpPr>
                <a:spLocks noChangeArrowheads="1"/>
              </p:cNvSpPr>
              <p:nvPr/>
            </p:nvSpPr>
            <p:spPr bwMode="auto">
              <a:xfrm>
                <a:off x="1636" y="2327"/>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45" name="Oval 339"/>
              <p:cNvSpPr>
                <a:spLocks noChangeArrowheads="1"/>
              </p:cNvSpPr>
              <p:nvPr/>
            </p:nvSpPr>
            <p:spPr bwMode="auto">
              <a:xfrm>
                <a:off x="1640" y="2331"/>
                <a:ext cx="47"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46" name="Oval 340"/>
              <p:cNvSpPr>
                <a:spLocks noChangeArrowheads="1"/>
              </p:cNvSpPr>
              <p:nvPr/>
            </p:nvSpPr>
            <p:spPr bwMode="auto">
              <a:xfrm>
                <a:off x="1566" y="1915"/>
                <a:ext cx="56"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47" name="Oval 341"/>
              <p:cNvSpPr>
                <a:spLocks noChangeArrowheads="1"/>
              </p:cNvSpPr>
              <p:nvPr/>
            </p:nvSpPr>
            <p:spPr bwMode="auto">
              <a:xfrm>
                <a:off x="1571" y="1919"/>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48" name="Oval 342"/>
              <p:cNvSpPr>
                <a:spLocks noChangeArrowheads="1"/>
              </p:cNvSpPr>
              <p:nvPr/>
            </p:nvSpPr>
            <p:spPr bwMode="auto">
              <a:xfrm>
                <a:off x="1835" y="2688"/>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49" name="Oval 343"/>
              <p:cNvSpPr>
                <a:spLocks noChangeArrowheads="1"/>
              </p:cNvSpPr>
              <p:nvPr/>
            </p:nvSpPr>
            <p:spPr bwMode="auto">
              <a:xfrm>
                <a:off x="1839" y="2692"/>
                <a:ext cx="47"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50" name="Oval 344"/>
              <p:cNvSpPr>
                <a:spLocks noChangeArrowheads="1"/>
              </p:cNvSpPr>
              <p:nvPr/>
            </p:nvSpPr>
            <p:spPr bwMode="auto">
              <a:xfrm>
                <a:off x="2531" y="2890"/>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51" name="Oval 345"/>
              <p:cNvSpPr>
                <a:spLocks noChangeArrowheads="1"/>
              </p:cNvSpPr>
              <p:nvPr/>
            </p:nvSpPr>
            <p:spPr bwMode="auto">
              <a:xfrm>
                <a:off x="2536" y="2895"/>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52" name="Oval 346"/>
              <p:cNvSpPr>
                <a:spLocks noChangeArrowheads="1"/>
              </p:cNvSpPr>
              <p:nvPr/>
            </p:nvSpPr>
            <p:spPr bwMode="auto">
              <a:xfrm>
                <a:off x="1467" y="1280"/>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53" name="Oval 347"/>
              <p:cNvSpPr>
                <a:spLocks noChangeArrowheads="1"/>
              </p:cNvSpPr>
              <p:nvPr/>
            </p:nvSpPr>
            <p:spPr bwMode="auto">
              <a:xfrm>
                <a:off x="1471" y="1284"/>
                <a:ext cx="47"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54" name="Oval 348"/>
              <p:cNvSpPr>
                <a:spLocks noChangeArrowheads="1"/>
              </p:cNvSpPr>
              <p:nvPr/>
            </p:nvSpPr>
            <p:spPr bwMode="auto">
              <a:xfrm>
                <a:off x="1477" y="1246"/>
                <a:ext cx="55" cy="56"/>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55" name="Oval 349"/>
              <p:cNvSpPr>
                <a:spLocks noChangeArrowheads="1"/>
              </p:cNvSpPr>
              <p:nvPr/>
            </p:nvSpPr>
            <p:spPr bwMode="auto">
              <a:xfrm>
                <a:off x="1481" y="1251"/>
                <a:ext cx="47"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56" name="Oval 350"/>
              <p:cNvSpPr>
                <a:spLocks noChangeArrowheads="1"/>
              </p:cNvSpPr>
              <p:nvPr/>
            </p:nvSpPr>
            <p:spPr bwMode="auto">
              <a:xfrm>
                <a:off x="1547" y="1744"/>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57" name="Oval 351"/>
              <p:cNvSpPr>
                <a:spLocks noChangeArrowheads="1"/>
              </p:cNvSpPr>
              <p:nvPr/>
            </p:nvSpPr>
            <p:spPr bwMode="auto">
              <a:xfrm>
                <a:off x="1551" y="1748"/>
                <a:ext cx="46"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58" name="Oval 352"/>
              <p:cNvSpPr>
                <a:spLocks noChangeArrowheads="1"/>
              </p:cNvSpPr>
              <p:nvPr/>
            </p:nvSpPr>
            <p:spPr bwMode="auto">
              <a:xfrm>
                <a:off x="1537" y="1649"/>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59" name="Oval 353"/>
              <p:cNvSpPr>
                <a:spLocks noChangeArrowheads="1"/>
              </p:cNvSpPr>
              <p:nvPr/>
            </p:nvSpPr>
            <p:spPr bwMode="auto">
              <a:xfrm>
                <a:off x="1541" y="1653"/>
                <a:ext cx="46"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60" name="Oval 354"/>
              <p:cNvSpPr>
                <a:spLocks noChangeArrowheads="1"/>
              </p:cNvSpPr>
              <p:nvPr/>
            </p:nvSpPr>
            <p:spPr bwMode="auto">
              <a:xfrm>
                <a:off x="1467" y="1280"/>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61" name="Oval 355"/>
              <p:cNvSpPr>
                <a:spLocks noChangeArrowheads="1"/>
              </p:cNvSpPr>
              <p:nvPr/>
            </p:nvSpPr>
            <p:spPr bwMode="auto">
              <a:xfrm>
                <a:off x="1471" y="1284"/>
                <a:ext cx="47"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62" name="Oval 356"/>
              <p:cNvSpPr>
                <a:spLocks noChangeArrowheads="1"/>
              </p:cNvSpPr>
              <p:nvPr/>
            </p:nvSpPr>
            <p:spPr bwMode="auto">
              <a:xfrm>
                <a:off x="1566" y="1915"/>
                <a:ext cx="56"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63" name="Oval 357"/>
              <p:cNvSpPr>
                <a:spLocks noChangeArrowheads="1"/>
              </p:cNvSpPr>
              <p:nvPr/>
            </p:nvSpPr>
            <p:spPr bwMode="auto">
              <a:xfrm>
                <a:off x="1571" y="1919"/>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64" name="Oval 358"/>
              <p:cNvSpPr>
                <a:spLocks noChangeArrowheads="1"/>
              </p:cNvSpPr>
              <p:nvPr/>
            </p:nvSpPr>
            <p:spPr bwMode="auto">
              <a:xfrm>
                <a:off x="1507" y="1349"/>
                <a:ext cx="55" cy="56"/>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65" name="Oval 359"/>
              <p:cNvSpPr>
                <a:spLocks noChangeArrowheads="1"/>
              </p:cNvSpPr>
              <p:nvPr/>
            </p:nvSpPr>
            <p:spPr bwMode="auto">
              <a:xfrm>
                <a:off x="1511" y="1354"/>
                <a:ext cx="47"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66" name="Oval 360"/>
              <p:cNvSpPr>
                <a:spLocks noChangeArrowheads="1"/>
              </p:cNvSpPr>
              <p:nvPr/>
            </p:nvSpPr>
            <p:spPr bwMode="auto">
              <a:xfrm>
                <a:off x="1437" y="1523"/>
                <a:ext cx="55"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67" name="Oval 361"/>
              <p:cNvSpPr>
                <a:spLocks noChangeArrowheads="1"/>
              </p:cNvSpPr>
              <p:nvPr/>
            </p:nvSpPr>
            <p:spPr bwMode="auto">
              <a:xfrm>
                <a:off x="1442" y="1527"/>
                <a:ext cx="46"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68" name="Oval 362"/>
              <p:cNvSpPr>
                <a:spLocks noChangeArrowheads="1"/>
              </p:cNvSpPr>
              <p:nvPr/>
            </p:nvSpPr>
            <p:spPr bwMode="auto">
              <a:xfrm>
                <a:off x="2899" y="2909"/>
                <a:ext cx="56" cy="56"/>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69" name="Oval 363"/>
              <p:cNvSpPr>
                <a:spLocks noChangeArrowheads="1"/>
              </p:cNvSpPr>
              <p:nvPr/>
            </p:nvSpPr>
            <p:spPr bwMode="auto">
              <a:xfrm>
                <a:off x="2904" y="2914"/>
                <a:ext cx="46" cy="46"/>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70" name="Oval 364"/>
              <p:cNvSpPr>
                <a:spLocks noChangeArrowheads="1"/>
              </p:cNvSpPr>
              <p:nvPr/>
            </p:nvSpPr>
            <p:spPr bwMode="auto">
              <a:xfrm>
                <a:off x="1387" y="1910"/>
                <a:ext cx="56" cy="55"/>
              </a:xfrm>
              <a:prstGeom prst="ellipse">
                <a:avLst/>
              </a:prstGeom>
              <a:solidFill>
                <a:srgbClr val="008000"/>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71" name="Oval 365"/>
              <p:cNvSpPr>
                <a:spLocks noChangeArrowheads="1"/>
              </p:cNvSpPr>
              <p:nvPr/>
            </p:nvSpPr>
            <p:spPr bwMode="auto">
              <a:xfrm>
                <a:off x="1392" y="1914"/>
                <a:ext cx="46" cy="47"/>
              </a:xfrm>
              <a:prstGeom prst="ellipse">
                <a:avLst/>
              </a:prstGeom>
              <a:noFill/>
              <a:ln w="1428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72" name="Line 366"/>
              <p:cNvSpPr>
                <a:spLocks noChangeShapeType="1"/>
              </p:cNvSpPr>
              <p:nvPr/>
            </p:nvSpPr>
            <p:spPr bwMode="auto">
              <a:xfrm>
                <a:off x="1360" y="1977"/>
                <a:ext cx="5" cy="17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73" name="Line 367"/>
              <p:cNvSpPr>
                <a:spLocks noChangeShapeType="1"/>
              </p:cNvSpPr>
              <p:nvPr/>
            </p:nvSpPr>
            <p:spPr bwMode="auto">
              <a:xfrm>
                <a:off x="1365" y="2147"/>
                <a:ext cx="10" cy="42"/>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74" name="Line 368"/>
              <p:cNvSpPr>
                <a:spLocks noChangeShapeType="1"/>
              </p:cNvSpPr>
              <p:nvPr/>
            </p:nvSpPr>
            <p:spPr bwMode="auto">
              <a:xfrm flipV="1">
                <a:off x="1375" y="2158"/>
                <a:ext cx="10" cy="3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75" name="Line 369"/>
              <p:cNvSpPr>
                <a:spLocks noChangeShapeType="1"/>
              </p:cNvSpPr>
              <p:nvPr/>
            </p:nvSpPr>
            <p:spPr bwMode="auto">
              <a:xfrm flipV="1">
                <a:off x="1385" y="2108"/>
                <a:ext cx="10" cy="5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76" name="Line 370"/>
              <p:cNvSpPr>
                <a:spLocks noChangeShapeType="1"/>
              </p:cNvSpPr>
              <p:nvPr/>
            </p:nvSpPr>
            <p:spPr bwMode="auto">
              <a:xfrm flipV="1">
                <a:off x="1395" y="2049"/>
                <a:ext cx="10" cy="59"/>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77" name="Line 371"/>
              <p:cNvSpPr>
                <a:spLocks noChangeShapeType="1"/>
              </p:cNvSpPr>
              <p:nvPr/>
            </p:nvSpPr>
            <p:spPr bwMode="auto">
              <a:xfrm flipV="1">
                <a:off x="1405" y="1985"/>
                <a:ext cx="10" cy="64"/>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78" name="Line 372"/>
              <p:cNvSpPr>
                <a:spLocks noChangeShapeType="1"/>
              </p:cNvSpPr>
              <p:nvPr/>
            </p:nvSpPr>
            <p:spPr bwMode="auto">
              <a:xfrm flipV="1">
                <a:off x="1415" y="1916"/>
                <a:ext cx="10" cy="69"/>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79" name="Line 373"/>
              <p:cNvSpPr>
                <a:spLocks noChangeShapeType="1"/>
              </p:cNvSpPr>
              <p:nvPr/>
            </p:nvSpPr>
            <p:spPr bwMode="auto">
              <a:xfrm flipV="1">
                <a:off x="1425" y="1845"/>
                <a:ext cx="10" cy="7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80" name="Line 374"/>
              <p:cNvSpPr>
                <a:spLocks noChangeShapeType="1"/>
              </p:cNvSpPr>
              <p:nvPr/>
            </p:nvSpPr>
            <p:spPr bwMode="auto">
              <a:xfrm flipV="1">
                <a:off x="1435" y="1771"/>
                <a:ext cx="10" cy="74"/>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81" name="Line 375"/>
              <p:cNvSpPr>
                <a:spLocks noChangeShapeType="1"/>
              </p:cNvSpPr>
              <p:nvPr/>
            </p:nvSpPr>
            <p:spPr bwMode="auto">
              <a:xfrm flipV="1">
                <a:off x="1445" y="1695"/>
                <a:ext cx="10" cy="76"/>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82" name="Line 376"/>
              <p:cNvSpPr>
                <a:spLocks noChangeShapeType="1"/>
              </p:cNvSpPr>
              <p:nvPr/>
            </p:nvSpPr>
            <p:spPr bwMode="auto">
              <a:xfrm flipV="1">
                <a:off x="1455" y="1616"/>
                <a:ext cx="10" cy="79"/>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83" name="Line 377"/>
              <p:cNvSpPr>
                <a:spLocks noChangeShapeType="1"/>
              </p:cNvSpPr>
              <p:nvPr/>
            </p:nvSpPr>
            <p:spPr bwMode="auto">
              <a:xfrm flipV="1">
                <a:off x="1465" y="1534"/>
                <a:ext cx="10" cy="82"/>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84" name="Line 378"/>
              <p:cNvSpPr>
                <a:spLocks noChangeShapeType="1"/>
              </p:cNvSpPr>
              <p:nvPr/>
            </p:nvSpPr>
            <p:spPr bwMode="auto">
              <a:xfrm flipV="1">
                <a:off x="1475" y="1451"/>
                <a:ext cx="10" cy="83"/>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85" name="Line 379"/>
              <p:cNvSpPr>
                <a:spLocks noChangeShapeType="1"/>
              </p:cNvSpPr>
              <p:nvPr/>
            </p:nvSpPr>
            <p:spPr bwMode="auto">
              <a:xfrm flipV="1">
                <a:off x="1485" y="1384"/>
                <a:ext cx="10" cy="67"/>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86" name="Line 380"/>
              <p:cNvSpPr>
                <a:spLocks noChangeShapeType="1"/>
              </p:cNvSpPr>
              <p:nvPr/>
            </p:nvSpPr>
            <p:spPr bwMode="auto">
              <a:xfrm flipV="1">
                <a:off x="1495" y="1352"/>
                <a:ext cx="10" cy="32"/>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87" name="Line 381"/>
              <p:cNvSpPr>
                <a:spLocks noChangeShapeType="1"/>
              </p:cNvSpPr>
              <p:nvPr/>
            </p:nvSpPr>
            <p:spPr bwMode="auto">
              <a:xfrm>
                <a:off x="1505" y="1352"/>
                <a:ext cx="10"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88" name="Line 382"/>
              <p:cNvSpPr>
                <a:spLocks noChangeShapeType="1"/>
              </p:cNvSpPr>
              <p:nvPr/>
            </p:nvSpPr>
            <p:spPr bwMode="auto">
              <a:xfrm>
                <a:off x="1515" y="1353"/>
                <a:ext cx="10" cy="34"/>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89" name="Line 383"/>
              <p:cNvSpPr>
                <a:spLocks noChangeShapeType="1"/>
              </p:cNvSpPr>
              <p:nvPr/>
            </p:nvSpPr>
            <p:spPr bwMode="auto">
              <a:xfrm>
                <a:off x="1525" y="1387"/>
                <a:ext cx="9" cy="63"/>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90" name="Line 384"/>
              <p:cNvSpPr>
                <a:spLocks noChangeShapeType="1"/>
              </p:cNvSpPr>
              <p:nvPr/>
            </p:nvSpPr>
            <p:spPr bwMode="auto">
              <a:xfrm>
                <a:off x="1534" y="1450"/>
                <a:ext cx="10" cy="9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91" name="Line 385"/>
              <p:cNvSpPr>
                <a:spLocks noChangeShapeType="1"/>
              </p:cNvSpPr>
              <p:nvPr/>
            </p:nvSpPr>
            <p:spPr bwMode="auto">
              <a:xfrm>
                <a:off x="1544" y="1540"/>
                <a:ext cx="10" cy="10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92" name="Line 386"/>
              <p:cNvSpPr>
                <a:spLocks noChangeShapeType="1"/>
              </p:cNvSpPr>
              <p:nvPr/>
            </p:nvSpPr>
            <p:spPr bwMode="auto">
              <a:xfrm>
                <a:off x="1554" y="1640"/>
                <a:ext cx="10" cy="96"/>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93" name="Line 387"/>
              <p:cNvSpPr>
                <a:spLocks noChangeShapeType="1"/>
              </p:cNvSpPr>
              <p:nvPr/>
            </p:nvSpPr>
            <p:spPr bwMode="auto">
              <a:xfrm>
                <a:off x="1564" y="1736"/>
                <a:ext cx="10" cy="9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94" name="Line 388"/>
              <p:cNvSpPr>
                <a:spLocks noChangeShapeType="1"/>
              </p:cNvSpPr>
              <p:nvPr/>
            </p:nvSpPr>
            <p:spPr bwMode="auto">
              <a:xfrm>
                <a:off x="1574" y="1826"/>
                <a:ext cx="10" cy="85"/>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95" name="Line 389"/>
              <p:cNvSpPr>
                <a:spLocks noChangeShapeType="1"/>
              </p:cNvSpPr>
              <p:nvPr/>
            </p:nvSpPr>
            <p:spPr bwMode="auto">
              <a:xfrm>
                <a:off x="1584" y="1911"/>
                <a:ext cx="10" cy="78"/>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96" name="Line 390"/>
              <p:cNvSpPr>
                <a:spLocks noChangeShapeType="1"/>
              </p:cNvSpPr>
              <p:nvPr/>
            </p:nvSpPr>
            <p:spPr bwMode="auto">
              <a:xfrm>
                <a:off x="1594" y="1989"/>
                <a:ext cx="10" cy="73"/>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97" name="Line 391"/>
              <p:cNvSpPr>
                <a:spLocks noChangeShapeType="1"/>
              </p:cNvSpPr>
              <p:nvPr/>
            </p:nvSpPr>
            <p:spPr bwMode="auto">
              <a:xfrm>
                <a:off x="1604" y="2062"/>
                <a:ext cx="10" cy="66"/>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98" name="Line 392"/>
              <p:cNvSpPr>
                <a:spLocks noChangeShapeType="1"/>
              </p:cNvSpPr>
              <p:nvPr/>
            </p:nvSpPr>
            <p:spPr bwMode="auto">
              <a:xfrm>
                <a:off x="1614" y="2128"/>
                <a:ext cx="10" cy="6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699" name="Line 393"/>
              <p:cNvSpPr>
                <a:spLocks noChangeShapeType="1"/>
              </p:cNvSpPr>
              <p:nvPr/>
            </p:nvSpPr>
            <p:spPr bwMode="auto">
              <a:xfrm>
                <a:off x="1624" y="2189"/>
                <a:ext cx="10" cy="56"/>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00" name="Line 394"/>
              <p:cNvSpPr>
                <a:spLocks noChangeShapeType="1"/>
              </p:cNvSpPr>
              <p:nvPr/>
            </p:nvSpPr>
            <p:spPr bwMode="auto">
              <a:xfrm>
                <a:off x="1634" y="2245"/>
                <a:ext cx="10" cy="5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01" name="Line 395"/>
              <p:cNvSpPr>
                <a:spLocks noChangeShapeType="1"/>
              </p:cNvSpPr>
              <p:nvPr/>
            </p:nvSpPr>
            <p:spPr bwMode="auto">
              <a:xfrm>
                <a:off x="1644" y="2295"/>
                <a:ext cx="10" cy="46"/>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02" name="Line 396"/>
              <p:cNvSpPr>
                <a:spLocks noChangeShapeType="1"/>
              </p:cNvSpPr>
              <p:nvPr/>
            </p:nvSpPr>
            <p:spPr bwMode="auto">
              <a:xfrm>
                <a:off x="1654" y="2341"/>
                <a:ext cx="10" cy="4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03" name="Line 397"/>
              <p:cNvSpPr>
                <a:spLocks noChangeShapeType="1"/>
              </p:cNvSpPr>
              <p:nvPr/>
            </p:nvSpPr>
            <p:spPr bwMode="auto">
              <a:xfrm>
                <a:off x="1664" y="2382"/>
                <a:ext cx="10" cy="38"/>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04" name="Line 398"/>
              <p:cNvSpPr>
                <a:spLocks noChangeShapeType="1"/>
              </p:cNvSpPr>
              <p:nvPr/>
            </p:nvSpPr>
            <p:spPr bwMode="auto">
              <a:xfrm>
                <a:off x="1674" y="2420"/>
                <a:ext cx="10" cy="34"/>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05" name="Line 399"/>
              <p:cNvSpPr>
                <a:spLocks noChangeShapeType="1"/>
              </p:cNvSpPr>
              <p:nvPr/>
            </p:nvSpPr>
            <p:spPr bwMode="auto">
              <a:xfrm>
                <a:off x="1684" y="2454"/>
                <a:ext cx="10" cy="3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06" name="Line 400"/>
              <p:cNvSpPr>
                <a:spLocks noChangeShapeType="1"/>
              </p:cNvSpPr>
              <p:nvPr/>
            </p:nvSpPr>
            <p:spPr bwMode="auto">
              <a:xfrm>
                <a:off x="1694" y="2484"/>
                <a:ext cx="10" cy="28"/>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07" name="Line 401"/>
              <p:cNvSpPr>
                <a:spLocks noChangeShapeType="1"/>
              </p:cNvSpPr>
              <p:nvPr/>
            </p:nvSpPr>
            <p:spPr bwMode="auto">
              <a:xfrm>
                <a:off x="1704" y="2512"/>
                <a:ext cx="19" cy="46"/>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08" name="Line 402"/>
              <p:cNvSpPr>
                <a:spLocks noChangeShapeType="1"/>
              </p:cNvSpPr>
              <p:nvPr/>
            </p:nvSpPr>
            <p:spPr bwMode="auto">
              <a:xfrm>
                <a:off x="1723" y="2558"/>
                <a:ext cx="10" cy="2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09" name="Line 403"/>
              <p:cNvSpPr>
                <a:spLocks noChangeShapeType="1"/>
              </p:cNvSpPr>
              <p:nvPr/>
            </p:nvSpPr>
            <p:spPr bwMode="auto">
              <a:xfrm>
                <a:off x="1733" y="2578"/>
                <a:ext cx="10" cy="18"/>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10" name="Line 404"/>
              <p:cNvSpPr>
                <a:spLocks noChangeShapeType="1"/>
              </p:cNvSpPr>
              <p:nvPr/>
            </p:nvSpPr>
            <p:spPr bwMode="auto">
              <a:xfrm>
                <a:off x="1743" y="2596"/>
                <a:ext cx="20" cy="29"/>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11" name="Line 405"/>
              <p:cNvSpPr>
                <a:spLocks noChangeShapeType="1"/>
              </p:cNvSpPr>
              <p:nvPr/>
            </p:nvSpPr>
            <p:spPr bwMode="auto">
              <a:xfrm>
                <a:off x="1763" y="2625"/>
                <a:ext cx="10" cy="13"/>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712" name="Line 406"/>
              <p:cNvSpPr>
                <a:spLocks noChangeShapeType="1"/>
              </p:cNvSpPr>
              <p:nvPr/>
            </p:nvSpPr>
            <p:spPr bwMode="auto">
              <a:xfrm>
                <a:off x="1773" y="2638"/>
                <a:ext cx="10" cy="12"/>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grpSp>
        <p:grpSp>
          <p:nvGrpSpPr>
            <p:cNvPr id="7" name="Group 608"/>
            <p:cNvGrpSpPr>
              <a:grpSpLocks/>
            </p:cNvGrpSpPr>
            <p:nvPr/>
          </p:nvGrpSpPr>
          <p:grpSpPr bwMode="auto">
            <a:xfrm>
              <a:off x="1360" y="1274"/>
              <a:ext cx="3337" cy="1679"/>
              <a:chOff x="1360" y="1274"/>
              <a:chExt cx="3337" cy="1679"/>
            </a:xfrm>
          </p:grpSpPr>
          <p:sp>
            <p:nvSpPr>
              <p:cNvPr id="10313" name="Line 408"/>
              <p:cNvSpPr>
                <a:spLocks noChangeShapeType="1"/>
              </p:cNvSpPr>
              <p:nvPr/>
            </p:nvSpPr>
            <p:spPr bwMode="auto">
              <a:xfrm>
                <a:off x="1783" y="2650"/>
                <a:ext cx="10" cy="1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14" name="Line 409"/>
              <p:cNvSpPr>
                <a:spLocks noChangeShapeType="1"/>
              </p:cNvSpPr>
              <p:nvPr/>
            </p:nvSpPr>
            <p:spPr bwMode="auto">
              <a:xfrm>
                <a:off x="1793" y="2661"/>
                <a:ext cx="10" cy="1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15" name="Line 410"/>
              <p:cNvSpPr>
                <a:spLocks noChangeShapeType="1"/>
              </p:cNvSpPr>
              <p:nvPr/>
            </p:nvSpPr>
            <p:spPr bwMode="auto">
              <a:xfrm>
                <a:off x="1803" y="2672"/>
                <a:ext cx="10" cy="1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16" name="Line 411"/>
              <p:cNvSpPr>
                <a:spLocks noChangeShapeType="1"/>
              </p:cNvSpPr>
              <p:nvPr/>
            </p:nvSpPr>
            <p:spPr bwMode="auto">
              <a:xfrm>
                <a:off x="1813" y="2682"/>
                <a:ext cx="10" cy="1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17" name="Line 412"/>
              <p:cNvSpPr>
                <a:spLocks noChangeShapeType="1"/>
              </p:cNvSpPr>
              <p:nvPr/>
            </p:nvSpPr>
            <p:spPr bwMode="auto">
              <a:xfrm>
                <a:off x="1823" y="2692"/>
                <a:ext cx="10" cy="9"/>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18" name="Line 413"/>
              <p:cNvSpPr>
                <a:spLocks noChangeShapeType="1"/>
              </p:cNvSpPr>
              <p:nvPr/>
            </p:nvSpPr>
            <p:spPr bwMode="auto">
              <a:xfrm>
                <a:off x="1833" y="2701"/>
                <a:ext cx="10" cy="9"/>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19" name="Line 414"/>
              <p:cNvSpPr>
                <a:spLocks noChangeShapeType="1"/>
              </p:cNvSpPr>
              <p:nvPr/>
            </p:nvSpPr>
            <p:spPr bwMode="auto">
              <a:xfrm>
                <a:off x="1843" y="2710"/>
                <a:ext cx="10" cy="9"/>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20" name="Line 415"/>
              <p:cNvSpPr>
                <a:spLocks noChangeShapeType="1"/>
              </p:cNvSpPr>
              <p:nvPr/>
            </p:nvSpPr>
            <p:spPr bwMode="auto">
              <a:xfrm>
                <a:off x="1853" y="2719"/>
                <a:ext cx="10" cy="8"/>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21" name="Line 416"/>
              <p:cNvSpPr>
                <a:spLocks noChangeShapeType="1"/>
              </p:cNvSpPr>
              <p:nvPr/>
            </p:nvSpPr>
            <p:spPr bwMode="auto">
              <a:xfrm>
                <a:off x="1863" y="2727"/>
                <a:ext cx="20" cy="15"/>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22" name="Line 417"/>
              <p:cNvSpPr>
                <a:spLocks noChangeShapeType="1"/>
              </p:cNvSpPr>
              <p:nvPr/>
            </p:nvSpPr>
            <p:spPr bwMode="auto">
              <a:xfrm>
                <a:off x="1883" y="2742"/>
                <a:ext cx="9" cy="7"/>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23" name="Line 418"/>
              <p:cNvSpPr>
                <a:spLocks noChangeShapeType="1"/>
              </p:cNvSpPr>
              <p:nvPr/>
            </p:nvSpPr>
            <p:spPr bwMode="auto">
              <a:xfrm>
                <a:off x="1892" y="2749"/>
                <a:ext cx="20" cy="14"/>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24" name="Line 419"/>
              <p:cNvSpPr>
                <a:spLocks noChangeShapeType="1"/>
              </p:cNvSpPr>
              <p:nvPr/>
            </p:nvSpPr>
            <p:spPr bwMode="auto">
              <a:xfrm>
                <a:off x="1912" y="2763"/>
                <a:ext cx="10" cy="6"/>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25" name="Line 420"/>
              <p:cNvSpPr>
                <a:spLocks noChangeShapeType="1"/>
              </p:cNvSpPr>
              <p:nvPr/>
            </p:nvSpPr>
            <p:spPr bwMode="auto">
              <a:xfrm>
                <a:off x="1922" y="2769"/>
                <a:ext cx="20" cy="12"/>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26" name="Line 421"/>
              <p:cNvSpPr>
                <a:spLocks noChangeShapeType="1"/>
              </p:cNvSpPr>
              <p:nvPr/>
            </p:nvSpPr>
            <p:spPr bwMode="auto">
              <a:xfrm>
                <a:off x="1942" y="2781"/>
                <a:ext cx="10" cy="5"/>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27" name="Line 422"/>
              <p:cNvSpPr>
                <a:spLocks noChangeShapeType="1"/>
              </p:cNvSpPr>
              <p:nvPr/>
            </p:nvSpPr>
            <p:spPr bwMode="auto">
              <a:xfrm>
                <a:off x="1952" y="2786"/>
                <a:ext cx="10" cy="5"/>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28" name="Line 423"/>
              <p:cNvSpPr>
                <a:spLocks noChangeShapeType="1"/>
              </p:cNvSpPr>
              <p:nvPr/>
            </p:nvSpPr>
            <p:spPr bwMode="auto">
              <a:xfrm>
                <a:off x="1962" y="2791"/>
                <a:ext cx="10" cy="6"/>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29" name="Line 424"/>
              <p:cNvSpPr>
                <a:spLocks noChangeShapeType="1"/>
              </p:cNvSpPr>
              <p:nvPr/>
            </p:nvSpPr>
            <p:spPr bwMode="auto">
              <a:xfrm>
                <a:off x="1972" y="2797"/>
                <a:ext cx="10" cy="4"/>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30" name="Line 425"/>
              <p:cNvSpPr>
                <a:spLocks noChangeShapeType="1"/>
              </p:cNvSpPr>
              <p:nvPr/>
            </p:nvSpPr>
            <p:spPr bwMode="auto">
              <a:xfrm>
                <a:off x="1982" y="2801"/>
                <a:ext cx="10" cy="5"/>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31" name="Line 426"/>
              <p:cNvSpPr>
                <a:spLocks noChangeShapeType="1"/>
              </p:cNvSpPr>
              <p:nvPr/>
            </p:nvSpPr>
            <p:spPr bwMode="auto">
              <a:xfrm>
                <a:off x="1992" y="2806"/>
                <a:ext cx="10" cy="5"/>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32" name="Line 427"/>
              <p:cNvSpPr>
                <a:spLocks noChangeShapeType="1"/>
              </p:cNvSpPr>
              <p:nvPr/>
            </p:nvSpPr>
            <p:spPr bwMode="auto">
              <a:xfrm>
                <a:off x="2002" y="2811"/>
                <a:ext cx="30" cy="12"/>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33" name="Line 428"/>
              <p:cNvSpPr>
                <a:spLocks noChangeShapeType="1"/>
              </p:cNvSpPr>
              <p:nvPr/>
            </p:nvSpPr>
            <p:spPr bwMode="auto">
              <a:xfrm>
                <a:off x="2032" y="2823"/>
                <a:ext cx="20" cy="8"/>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34" name="Line 429"/>
              <p:cNvSpPr>
                <a:spLocks noChangeShapeType="1"/>
              </p:cNvSpPr>
              <p:nvPr/>
            </p:nvSpPr>
            <p:spPr bwMode="auto">
              <a:xfrm>
                <a:off x="2052" y="2831"/>
                <a:ext cx="20" cy="6"/>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35" name="Line 430"/>
              <p:cNvSpPr>
                <a:spLocks noChangeShapeType="1"/>
              </p:cNvSpPr>
              <p:nvPr/>
            </p:nvSpPr>
            <p:spPr bwMode="auto">
              <a:xfrm>
                <a:off x="2072" y="2837"/>
                <a:ext cx="19" cy="7"/>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36" name="Line 431"/>
              <p:cNvSpPr>
                <a:spLocks noChangeShapeType="1"/>
              </p:cNvSpPr>
              <p:nvPr/>
            </p:nvSpPr>
            <p:spPr bwMode="auto">
              <a:xfrm>
                <a:off x="2091" y="2844"/>
                <a:ext cx="10" cy="3"/>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37" name="Line 432"/>
              <p:cNvSpPr>
                <a:spLocks noChangeShapeType="1"/>
              </p:cNvSpPr>
              <p:nvPr/>
            </p:nvSpPr>
            <p:spPr bwMode="auto">
              <a:xfrm>
                <a:off x="2101" y="2847"/>
                <a:ext cx="30" cy="9"/>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38" name="Line 433"/>
              <p:cNvSpPr>
                <a:spLocks noChangeShapeType="1"/>
              </p:cNvSpPr>
              <p:nvPr/>
            </p:nvSpPr>
            <p:spPr bwMode="auto">
              <a:xfrm>
                <a:off x="2131" y="2856"/>
                <a:ext cx="10" cy="3"/>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39" name="Line 434"/>
              <p:cNvSpPr>
                <a:spLocks noChangeShapeType="1"/>
              </p:cNvSpPr>
              <p:nvPr/>
            </p:nvSpPr>
            <p:spPr bwMode="auto">
              <a:xfrm>
                <a:off x="2141" y="2859"/>
                <a:ext cx="10" cy="2"/>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40" name="Line 435"/>
              <p:cNvSpPr>
                <a:spLocks noChangeShapeType="1"/>
              </p:cNvSpPr>
              <p:nvPr/>
            </p:nvSpPr>
            <p:spPr bwMode="auto">
              <a:xfrm>
                <a:off x="2151" y="2861"/>
                <a:ext cx="20" cy="5"/>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41" name="Line 436"/>
              <p:cNvSpPr>
                <a:spLocks noChangeShapeType="1"/>
              </p:cNvSpPr>
              <p:nvPr/>
            </p:nvSpPr>
            <p:spPr bwMode="auto">
              <a:xfrm>
                <a:off x="2171" y="2866"/>
                <a:ext cx="10" cy="2"/>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42" name="Line 437"/>
              <p:cNvSpPr>
                <a:spLocks noChangeShapeType="1"/>
              </p:cNvSpPr>
              <p:nvPr/>
            </p:nvSpPr>
            <p:spPr bwMode="auto">
              <a:xfrm>
                <a:off x="2181" y="2868"/>
                <a:ext cx="10" cy="3"/>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43" name="Line 438"/>
              <p:cNvSpPr>
                <a:spLocks noChangeShapeType="1"/>
              </p:cNvSpPr>
              <p:nvPr/>
            </p:nvSpPr>
            <p:spPr bwMode="auto">
              <a:xfrm>
                <a:off x="2191" y="2871"/>
                <a:ext cx="10" cy="2"/>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44" name="Line 439"/>
              <p:cNvSpPr>
                <a:spLocks noChangeShapeType="1"/>
              </p:cNvSpPr>
              <p:nvPr/>
            </p:nvSpPr>
            <p:spPr bwMode="auto">
              <a:xfrm>
                <a:off x="2201" y="2873"/>
                <a:ext cx="69" cy="13"/>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45" name="Line 440"/>
              <p:cNvSpPr>
                <a:spLocks noChangeShapeType="1"/>
              </p:cNvSpPr>
              <p:nvPr/>
            </p:nvSpPr>
            <p:spPr bwMode="auto">
              <a:xfrm>
                <a:off x="2270" y="2886"/>
                <a:ext cx="10" cy="2"/>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46" name="Line 441"/>
              <p:cNvSpPr>
                <a:spLocks noChangeShapeType="1"/>
              </p:cNvSpPr>
              <p:nvPr/>
            </p:nvSpPr>
            <p:spPr bwMode="auto">
              <a:xfrm>
                <a:off x="2280" y="2888"/>
                <a:ext cx="20" cy="3"/>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47" name="Line 442"/>
              <p:cNvSpPr>
                <a:spLocks noChangeShapeType="1"/>
              </p:cNvSpPr>
              <p:nvPr/>
            </p:nvSpPr>
            <p:spPr bwMode="auto">
              <a:xfrm>
                <a:off x="2300" y="2891"/>
                <a:ext cx="50" cy="8"/>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48" name="Line 443"/>
              <p:cNvSpPr>
                <a:spLocks noChangeShapeType="1"/>
              </p:cNvSpPr>
              <p:nvPr/>
            </p:nvSpPr>
            <p:spPr bwMode="auto">
              <a:xfrm>
                <a:off x="2350" y="2899"/>
                <a:ext cx="10"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49" name="Line 444"/>
              <p:cNvSpPr>
                <a:spLocks noChangeShapeType="1"/>
              </p:cNvSpPr>
              <p:nvPr/>
            </p:nvSpPr>
            <p:spPr bwMode="auto">
              <a:xfrm>
                <a:off x="2360" y="2900"/>
                <a:ext cx="10"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50" name="Line 445"/>
              <p:cNvSpPr>
                <a:spLocks noChangeShapeType="1"/>
              </p:cNvSpPr>
              <p:nvPr/>
            </p:nvSpPr>
            <p:spPr bwMode="auto">
              <a:xfrm>
                <a:off x="2370" y="2901"/>
                <a:ext cx="20" cy="3"/>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51" name="Line 446"/>
              <p:cNvSpPr>
                <a:spLocks noChangeShapeType="1"/>
              </p:cNvSpPr>
              <p:nvPr/>
            </p:nvSpPr>
            <p:spPr bwMode="auto">
              <a:xfrm>
                <a:off x="2390" y="2904"/>
                <a:ext cx="20" cy="2"/>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52" name="Line 447"/>
              <p:cNvSpPr>
                <a:spLocks noChangeShapeType="1"/>
              </p:cNvSpPr>
              <p:nvPr/>
            </p:nvSpPr>
            <p:spPr bwMode="auto">
              <a:xfrm>
                <a:off x="2410" y="2906"/>
                <a:ext cx="29" cy="3"/>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53" name="Line 448"/>
              <p:cNvSpPr>
                <a:spLocks noChangeShapeType="1"/>
              </p:cNvSpPr>
              <p:nvPr/>
            </p:nvSpPr>
            <p:spPr bwMode="auto">
              <a:xfrm>
                <a:off x="2439" y="2909"/>
                <a:ext cx="30" cy="3"/>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54" name="Line 449"/>
              <p:cNvSpPr>
                <a:spLocks noChangeShapeType="1"/>
              </p:cNvSpPr>
              <p:nvPr/>
            </p:nvSpPr>
            <p:spPr bwMode="auto">
              <a:xfrm>
                <a:off x="2469" y="2912"/>
                <a:ext cx="30" cy="3"/>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55" name="Line 450"/>
              <p:cNvSpPr>
                <a:spLocks noChangeShapeType="1"/>
              </p:cNvSpPr>
              <p:nvPr/>
            </p:nvSpPr>
            <p:spPr bwMode="auto">
              <a:xfrm>
                <a:off x="2499" y="2915"/>
                <a:ext cx="60" cy="5"/>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56" name="Line 451"/>
              <p:cNvSpPr>
                <a:spLocks noChangeShapeType="1"/>
              </p:cNvSpPr>
              <p:nvPr/>
            </p:nvSpPr>
            <p:spPr bwMode="auto">
              <a:xfrm>
                <a:off x="2559" y="2920"/>
                <a:ext cx="10"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57" name="Line 452"/>
              <p:cNvSpPr>
                <a:spLocks noChangeShapeType="1"/>
              </p:cNvSpPr>
              <p:nvPr/>
            </p:nvSpPr>
            <p:spPr bwMode="auto">
              <a:xfrm>
                <a:off x="2569" y="2921"/>
                <a:ext cx="39" cy="2"/>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58" name="Line 453"/>
              <p:cNvSpPr>
                <a:spLocks noChangeShapeType="1"/>
              </p:cNvSpPr>
              <p:nvPr/>
            </p:nvSpPr>
            <p:spPr bwMode="auto">
              <a:xfrm>
                <a:off x="2608" y="2923"/>
                <a:ext cx="11"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59" name="Line 454"/>
              <p:cNvSpPr>
                <a:spLocks noChangeShapeType="1"/>
              </p:cNvSpPr>
              <p:nvPr/>
            </p:nvSpPr>
            <p:spPr bwMode="auto">
              <a:xfrm>
                <a:off x="2619" y="2924"/>
                <a:ext cx="9"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60" name="Line 455"/>
              <p:cNvSpPr>
                <a:spLocks noChangeShapeType="1"/>
              </p:cNvSpPr>
              <p:nvPr/>
            </p:nvSpPr>
            <p:spPr bwMode="auto">
              <a:xfrm>
                <a:off x="2628" y="2925"/>
                <a:ext cx="1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61" name="Line 456"/>
              <p:cNvSpPr>
                <a:spLocks noChangeShapeType="1"/>
              </p:cNvSpPr>
              <p:nvPr/>
            </p:nvSpPr>
            <p:spPr bwMode="auto">
              <a:xfrm>
                <a:off x="2638" y="2925"/>
                <a:ext cx="30" cy="2"/>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62" name="Line 457"/>
              <p:cNvSpPr>
                <a:spLocks noChangeShapeType="1"/>
              </p:cNvSpPr>
              <p:nvPr/>
            </p:nvSpPr>
            <p:spPr bwMode="auto">
              <a:xfrm>
                <a:off x="2668" y="2927"/>
                <a:ext cx="50" cy="3"/>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63" name="Line 458"/>
              <p:cNvSpPr>
                <a:spLocks noChangeShapeType="1"/>
              </p:cNvSpPr>
              <p:nvPr/>
            </p:nvSpPr>
            <p:spPr bwMode="auto">
              <a:xfrm>
                <a:off x="2718" y="2930"/>
                <a:ext cx="20"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64" name="Line 459"/>
              <p:cNvSpPr>
                <a:spLocks noChangeShapeType="1"/>
              </p:cNvSpPr>
              <p:nvPr/>
            </p:nvSpPr>
            <p:spPr bwMode="auto">
              <a:xfrm>
                <a:off x="2738" y="2931"/>
                <a:ext cx="20"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65" name="Line 460"/>
              <p:cNvSpPr>
                <a:spLocks noChangeShapeType="1"/>
              </p:cNvSpPr>
              <p:nvPr/>
            </p:nvSpPr>
            <p:spPr bwMode="auto">
              <a:xfrm>
                <a:off x="2758" y="2932"/>
                <a:ext cx="20"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66" name="Line 461"/>
              <p:cNvSpPr>
                <a:spLocks noChangeShapeType="1"/>
              </p:cNvSpPr>
              <p:nvPr/>
            </p:nvSpPr>
            <p:spPr bwMode="auto">
              <a:xfrm>
                <a:off x="2778" y="2933"/>
                <a:ext cx="39"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67" name="Line 462"/>
              <p:cNvSpPr>
                <a:spLocks noChangeShapeType="1"/>
              </p:cNvSpPr>
              <p:nvPr/>
            </p:nvSpPr>
            <p:spPr bwMode="auto">
              <a:xfrm>
                <a:off x="2817" y="2934"/>
                <a:ext cx="10"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68" name="Line 463"/>
              <p:cNvSpPr>
                <a:spLocks noChangeShapeType="1"/>
              </p:cNvSpPr>
              <p:nvPr/>
            </p:nvSpPr>
            <p:spPr bwMode="auto">
              <a:xfrm>
                <a:off x="2827" y="2935"/>
                <a:ext cx="40"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69" name="Line 464"/>
              <p:cNvSpPr>
                <a:spLocks noChangeShapeType="1"/>
              </p:cNvSpPr>
              <p:nvPr/>
            </p:nvSpPr>
            <p:spPr bwMode="auto">
              <a:xfrm>
                <a:off x="2867" y="2936"/>
                <a:ext cx="1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70" name="Line 465"/>
              <p:cNvSpPr>
                <a:spLocks noChangeShapeType="1"/>
              </p:cNvSpPr>
              <p:nvPr/>
            </p:nvSpPr>
            <p:spPr bwMode="auto">
              <a:xfrm>
                <a:off x="2877" y="2936"/>
                <a:ext cx="10"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71" name="Line 466"/>
              <p:cNvSpPr>
                <a:spLocks noChangeShapeType="1"/>
              </p:cNvSpPr>
              <p:nvPr/>
            </p:nvSpPr>
            <p:spPr bwMode="auto">
              <a:xfrm>
                <a:off x="2887" y="2937"/>
                <a:ext cx="30"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72" name="Line 467"/>
              <p:cNvSpPr>
                <a:spLocks noChangeShapeType="1"/>
              </p:cNvSpPr>
              <p:nvPr/>
            </p:nvSpPr>
            <p:spPr bwMode="auto">
              <a:xfrm>
                <a:off x="2917" y="2938"/>
                <a:ext cx="1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73" name="Line 468"/>
              <p:cNvSpPr>
                <a:spLocks noChangeShapeType="1"/>
              </p:cNvSpPr>
              <p:nvPr/>
            </p:nvSpPr>
            <p:spPr bwMode="auto">
              <a:xfrm>
                <a:off x="2927" y="2938"/>
                <a:ext cx="40"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74" name="Line 469"/>
              <p:cNvSpPr>
                <a:spLocks noChangeShapeType="1"/>
              </p:cNvSpPr>
              <p:nvPr/>
            </p:nvSpPr>
            <p:spPr bwMode="auto">
              <a:xfrm>
                <a:off x="2967" y="2939"/>
                <a:ext cx="39"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75" name="Line 470"/>
              <p:cNvSpPr>
                <a:spLocks noChangeShapeType="1"/>
              </p:cNvSpPr>
              <p:nvPr/>
            </p:nvSpPr>
            <p:spPr bwMode="auto">
              <a:xfrm>
                <a:off x="3006" y="2940"/>
                <a:ext cx="20"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76" name="Line 471"/>
              <p:cNvSpPr>
                <a:spLocks noChangeShapeType="1"/>
              </p:cNvSpPr>
              <p:nvPr/>
            </p:nvSpPr>
            <p:spPr bwMode="auto">
              <a:xfrm>
                <a:off x="3026" y="2941"/>
                <a:ext cx="50"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77" name="Line 472"/>
              <p:cNvSpPr>
                <a:spLocks noChangeShapeType="1"/>
              </p:cNvSpPr>
              <p:nvPr/>
            </p:nvSpPr>
            <p:spPr bwMode="auto">
              <a:xfrm>
                <a:off x="3076" y="2942"/>
                <a:ext cx="1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78" name="Line 473"/>
              <p:cNvSpPr>
                <a:spLocks noChangeShapeType="1"/>
              </p:cNvSpPr>
              <p:nvPr/>
            </p:nvSpPr>
            <p:spPr bwMode="auto">
              <a:xfrm>
                <a:off x="3086" y="2942"/>
                <a:ext cx="99" cy="2"/>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79" name="Line 474"/>
              <p:cNvSpPr>
                <a:spLocks noChangeShapeType="1"/>
              </p:cNvSpPr>
              <p:nvPr/>
            </p:nvSpPr>
            <p:spPr bwMode="auto">
              <a:xfrm>
                <a:off x="3185" y="2944"/>
                <a:ext cx="160" cy="2"/>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80" name="Line 475"/>
              <p:cNvSpPr>
                <a:spLocks noChangeShapeType="1"/>
              </p:cNvSpPr>
              <p:nvPr/>
            </p:nvSpPr>
            <p:spPr bwMode="auto">
              <a:xfrm>
                <a:off x="3345" y="2946"/>
                <a:ext cx="10"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81" name="Line 476"/>
              <p:cNvSpPr>
                <a:spLocks noChangeShapeType="1"/>
              </p:cNvSpPr>
              <p:nvPr/>
            </p:nvSpPr>
            <p:spPr bwMode="auto">
              <a:xfrm>
                <a:off x="3355" y="2947"/>
                <a:ext cx="39"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82" name="Line 477"/>
              <p:cNvSpPr>
                <a:spLocks noChangeShapeType="1"/>
              </p:cNvSpPr>
              <p:nvPr/>
            </p:nvSpPr>
            <p:spPr bwMode="auto">
              <a:xfrm>
                <a:off x="3394" y="2947"/>
                <a:ext cx="2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83" name="Line 478"/>
              <p:cNvSpPr>
                <a:spLocks noChangeShapeType="1"/>
              </p:cNvSpPr>
              <p:nvPr/>
            </p:nvSpPr>
            <p:spPr bwMode="auto">
              <a:xfrm>
                <a:off x="3414" y="2947"/>
                <a:ext cx="80"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84" name="Line 479"/>
              <p:cNvSpPr>
                <a:spLocks noChangeShapeType="1"/>
              </p:cNvSpPr>
              <p:nvPr/>
            </p:nvSpPr>
            <p:spPr bwMode="auto">
              <a:xfrm>
                <a:off x="3494" y="2948"/>
                <a:ext cx="89"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85" name="Line 480"/>
              <p:cNvSpPr>
                <a:spLocks noChangeShapeType="1"/>
              </p:cNvSpPr>
              <p:nvPr/>
            </p:nvSpPr>
            <p:spPr bwMode="auto">
              <a:xfrm>
                <a:off x="3583" y="2949"/>
                <a:ext cx="1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86" name="Line 481"/>
              <p:cNvSpPr>
                <a:spLocks noChangeShapeType="1"/>
              </p:cNvSpPr>
              <p:nvPr/>
            </p:nvSpPr>
            <p:spPr bwMode="auto">
              <a:xfrm>
                <a:off x="3593" y="2949"/>
                <a:ext cx="1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87" name="Line 482"/>
              <p:cNvSpPr>
                <a:spLocks noChangeShapeType="1"/>
              </p:cNvSpPr>
              <p:nvPr/>
            </p:nvSpPr>
            <p:spPr bwMode="auto">
              <a:xfrm>
                <a:off x="3603" y="2949"/>
                <a:ext cx="6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88" name="Line 483"/>
              <p:cNvSpPr>
                <a:spLocks noChangeShapeType="1"/>
              </p:cNvSpPr>
              <p:nvPr/>
            </p:nvSpPr>
            <p:spPr bwMode="auto">
              <a:xfrm>
                <a:off x="3663" y="2949"/>
                <a:ext cx="2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89" name="Line 484"/>
              <p:cNvSpPr>
                <a:spLocks noChangeShapeType="1"/>
              </p:cNvSpPr>
              <p:nvPr/>
            </p:nvSpPr>
            <p:spPr bwMode="auto">
              <a:xfrm>
                <a:off x="3683" y="2949"/>
                <a:ext cx="40"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90" name="Line 485"/>
              <p:cNvSpPr>
                <a:spLocks noChangeShapeType="1"/>
              </p:cNvSpPr>
              <p:nvPr/>
            </p:nvSpPr>
            <p:spPr bwMode="auto">
              <a:xfrm>
                <a:off x="3723" y="2950"/>
                <a:ext cx="39"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91" name="Line 486"/>
              <p:cNvSpPr>
                <a:spLocks noChangeShapeType="1"/>
              </p:cNvSpPr>
              <p:nvPr/>
            </p:nvSpPr>
            <p:spPr bwMode="auto">
              <a:xfrm>
                <a:off x="3762" y="2950"/>
                <a:ext cx="6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92" name="Line 487"/>
              <p:cNvSpPr>
                <a:spLocks noChangeShapeType="1"/>
              </p:cNvSpPr>
              <p:nvPr/>
            </p:nvSpPr>
            <p:spPr bwMode="auto">
              <a:xfrm>
                <a:off x="3822" y="2950"/>
                <a:ext cx="4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93" name="Line 488"/>
              <p:cNvSpPr>
                <a:spLocks noChangeShapeType="1"/>
              </p:cNvSpPr>
              <p:nvPr/>
            </p:nvSpPr>
            <p:spPr bwMode="auto">
              <a:xfrm>
                <a:off x="3862" y="2950"/>
                <a:ext cx="1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94" name="Line 489"/>
              <p:cNvSpPr>
                <a:spLocks noChangeShapeType="1"/>
              </p:cNvSpPr>
              <p:nvPr/>
            </p:nvSpPr>
            <p:spPr bwMode="auto">
              <a:xfrm>
                <a:off x="3872" y="2950"/>
                <a:ext cx="1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95" name="Line 490"/>
              <p:cNvSpPr>
                <a:spLocks noChangeShapeType="1"/>
              </p:cNvSpPr>
              <p:nvPr/>
            </p:nvSpPr>
            <p:spPr bwMode="auto">
              <a:xfrm>
                <a:off x="3882" y="2950"/>
                <a:ext cx="1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96" name="Line 491"/>
              <p:cNvSpPr>
                <a:spLocks noChangeShapeType="1"/>
              </p:cNvSpPr>
              <p:nvPr/>
            </p:nvSpPr>
            <p:spPr bwMode="auto">
              <a:xfrm>
                <a:off x="3892" y="2950"/>
                <a:ext cx="20"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97" name="Line 492"/>
              <p:cNvSpPr>
                <a:spLocks noChangeShapeType="1"/>
              </p:cNvSpPr>
              <p:nvPr/>
            </p:nvSpPr>
            <p:spPr bwMode="auto">
              <a:xfrm>
                <a:off x="3912" y="2951"/>
                <a:ext cx="149"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98" name="Line 493"/>
              <p:cNvSpPr>
                <a:spLocks noChangeShapeType="1"/>
              </p:cNvSpPr>
              <p:nvPr/>
            </p:nvSpPr>
            <p:spPr bwMode="auto">
              <a:xfrm>
                <a:off x="4061" y="2951"/>
                <a:ext cx="2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99" name="Line 494"/>
              <p:cNvSpPr>
                <a:spLocks noChangeShapeType="1"/>
              </p:cNvSpPr>
              <p:nvPr/>
            </p:nvSpPr>
            <p:spPr bwMode="auto">
              <a:xfrm>
                <a:off x="4081" y="2951"/>
                <a:ext cx="1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00" name="Line 495"/>
              <p:cNvSpPr>
                <a:spLocks noChangeShapeType="1"/>
              </p:cNvSpPr>
              <p:nvPr/>
            </p:nvSpPr>
            <p:spPr bwMode="auto">
              <a:xfrm>
                <a:off x="4091" y="2951"/>
                <a:ext cx="49"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01" name="Line 496"/>
              <p:cNvSpPr>
                <a:spLocks noChangeShapeType="1"/>
              </p:cNvSpPr>
              <p:nvPr/>
            </p:nvSpPr>
            <p:spPr bwMode="auto">
              <a:xfrm>
                <a:off x="4140" y="2951"/>
                <a:ext cx="2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02" name="Line 497"/>
              <p:cNvSpPr>
                <a:spLocks noChangeShapeType="1"/>
              </p:cNvSpPr>
              <p:nvPr/>
            </p:nvSpPr>
            <p:spPr bwMode="auto">
              <a:xfrm>
                <a:off x="4160" y="2951"/>
                <a:ext cx="3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03" name="Line 498"/>
              <p:cNvSpPr>
                <a:spLocks noChangeShapeType="1"/>
              </p:cNvSpPr>
              <p:nvPr/>
            </p:nvSpPr>
            <p:spPr bwMode="auto">
              <a:xfrm>
                <a:off x="4190" y="2951"/>
                <a:ext cx="30"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04" name="Line 499"/>
              <p:cNvSpPr>
                <a:spLocks noChangeShapeType="1"/>
              </p:cNvSpPr>
              <p:nvPr/>
            </p:nvSpPr>
            <p:spPr bwMode="auto">
              <a:xfrm>
                <a:off x="4220" y="2952"/>
                <a:ext cx="4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05" name="Line 500"/>
              <p:cNvSpPr>
                <a:spLocks noChangeShapeType="1"/>
              </p:cNvSpPr>
              <p:nvPr/>
            </p:nvSpPr>
            <p:spPr bwMode="auto">
              <a:xfrm>
                <a:off x="4260" y="2952"/>
                <a:ext cx="99"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06" name="Line 501"/>
              <p:cNvSpPr>
                <a:spLocks noChangeShapeType="1"/>
              </p:cNvSpPr>
              <p:nvPr/>
            </p:nvSpPr>
            <p:spPr bwMode="auto">
              <a:xfrm>
                <a:off x="4359" y="2952"/>
                <a:ext cx="5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07" name="Line 502"/>
              <p:cNvSpPr>
                <a:spLocks noChangeShapeType="1"/>
              </p:cNvSpPr>
              <p:nvPr/>
            </p:nvSpPr>
            <p:spPr bwMode="auto">
              <a:xfrm>
                <a:off x="4409" y="2952"/>
                <a:ext cx="3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08" name="Line 503"/>
              <p:cNvSpPr>
                <a:spLocks noChangeShapeType="1"/>
              </p:cNvSpPr>
              <p:nvPr/>
            </p:nvSpPr>
            <p:spPr bwMode="auto">
              <a:xfrm>
                <a:off x="4439" y="2952"/>
                <a:ext cx="2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09" name="Line 504"/>
              <p:cNvSpPr>
                <a:spLocks noChangeShapeType="1"/>
              </p:cNvSpPr>
              <p:nvPr/>
            </p:nvSpPr>
            <p:spPr bwMode="auto">
              <a:xfrm>
                <a:off x="4459" y="2952"/>
                <a:ext cx="1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10" name="Line 505"/>
              <p:cNvSpPr>
                <a:spLocks noChangeShapeType="1"/>
              </p:cNvSpPr>
              <p:nvPr/>
            </p:nvSpPr>
            <p:spPr bwMode="auto">
              <a:xfrm>
                <a:off x="4469" y="2952"/>
                <a:ext cx="1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11" name="Line 506"/>
              <p:cNvSpPr>
                <a:spLocks noChangeShapeType="1"/>
              </p:cNvSpPr>
              <p:nvPr/>
            </p:nvSpPr>
            <p:spPr bwMode="auto">
              <a:xfrm>
                <a:off x="4479" y="2952"/>
                <a:ext cx="59"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12" name="Line 507"/>
              <p:cNvSpPr>
                <a:spLocks noChangeShapeType="1"/>
              </p:cNvSpPr>
              <p:nvPr/>
            </p:nvSpPr>
            <p:spPr bwMode="auto">
              <a:xfrm>
                <a:off x="4538" y="2952"/>
                <a:ext cx="3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13" name="Line 508"/>
              <p:cNvSpPr>
                <a:spLocks noChangeShapeType="1"/>
              </p:cNvSpPr>
              <p:nvPr/>
            </p:nvSpPr>
            <p:spPr bwMode="auto">
              <a:xfrm>
                <a:off x="4568" y="2952"/>
                <a:ext cx="2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14" name="Line 509"/>
              <p:cNvSpPr>
                <a:spLocks noChangeShapeType="1"/>
              </p:cNvSpPr>
              <p:nvPr/>
            </p:nvSpPr>
            <p:spPr bwMode="auto">
              <a:xfrm>
                <a:off x="4588" y="2952"/>
                <a:ext cx="20" cy="1"/>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15" name="Line 510"/>
              <p:cNvSpPr>
                <a:spLocks noChangeShapeType="1"/>
              </p:cNvSpPr>
              <p:nvPr/>
            </p:nvSpPr>
            <p:spPr bwMode="auto">
              <a:xfrm>
                <a:off x="4608" y="2953"/>
                <a:ext cx="1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16" name="Line 511"/>
              <p:cNvSpPr>
                <a:spLocks noChangeShapeType="1"/>
              </p:cNvSpPr>
              <p:nvPr/>
            </p:nvSpPr>
            <p:spPr bwMode="auto">
              <a:xfrm>
                <a:off x="4618" y="2953"/>
                <a:ext cx="1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17" name="Line 512"/>
              <p:cNvSpPr>
                <a:spLocks noChangeShapeType="1"/>
              </p:cNvSpPr>
              <p:nvPr/>
            </p:nvSpPr>
            <p:spPr bwMode="auto">
              <a:xfrm>
                <a:off x="4628" y="2953"/>
                <a:ext cx="1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18" name="Line 513"/>
              <p:cNvSpPr>
                <a:spLocks noChangeShapeType="1"/>
              </p:cNvSpPr>
              <p:nvPr/>
            </p:nvSpPr>
            <p:spPr bwMode="auto">
              <a:xfrm>
                <a:off x="4638" y="2953"/>
                <a:ext cx="1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19" name="Line 514"/>
              <p:cNvSpPr>
                <a:spLocks noChangeShapeType="1"/>
              </p:cNvSpPr>
              <p:nvPr/>
            </p:nvSpPr>
            <p:spPr bwMode="auto">
              <a:xfrm>
                <a:off x="4648" y="2953"/>
                <a:ext cx="1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20" name="Line 515"/>
              <p:cNvSpPr>
                <a:spLocks noChangeShapeType="1"/>
              </p:cNvSpPr>
              <p:nvPr/>
            </p:nvSpPr>
            <p:spPr bwMode="auto">
              <a:xfrm>
                <a:off x="4658" y="2953"/>
                <a:ext cx="9"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21" name="Line 516"/>
              <p:cNvSpPr>
                <a:spLocks noChangeShapeType="1"/>
              </p:cNvSpPr>
              <p:nvPr/>
            </p:nvSpPr>
            <p:spPr bwMode="auto">
              <a:xfrm>
                <a:off x="4667" y="2953"/>
                <a:ext cx="1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22" name="Line 517"/>
              <p:cNvSpPr>
                <a:spLocks noChangeShapeType="1"/>
              </p:cNvSpPr>
              <p:nvPr/>
            </p:nvSpPr>
            <p:spPr bwMode="auto">
              <a:xfrm>
                <a:off x="4677" y="2953"/>
                <a:ext cx="1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23" name="Line 518"/>
              <p:cNvSpPr>
                <a:spLocks noChangeShapeType="1"/>
              </p:cNvSpPr>
              <p:nvPr/>
            </p:nvSpPr>
            <p:spPr bwMode="auto">
              <a:xfrm>
                <a:off x="4687" y="2953"/>
                <a:ext cx="10" cy="0"/>
              </a:xfrm>
              <a:prstGeom prst="line">
                <a:avLst/>
              </a:prstGeom>
              <a:noFill/>
              <a:ln w="14288" cap="rnd">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24" name="Line 519"/>
              <p:cNvSpPr>
                <a:spLocks noChangeShapeType="1"/>
              </p:cNvSpPr>
              <p:nvPr/>
            </p:nvSpPr>
            <p:spPr bwMode="auto">
              <a:xfrm>
                <a:off x="1360" y="1929"/>
                <a:ext cx="5" cy="179"/>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25" name="Line 520"/>
              <p:cNvSpPr>
                <a:spLocks noChangeShapeType="1"/>
              </p:cNvSpPr>
              <p:nvPr/>
            </p:nvSpPr>
            <p:spPr bwMode="auto">
              <a:xfrm>
                <a:off x="1365" y="2108"/>
                <a:ext cx="10" cy="44"/>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26" name="Line 521"/>
              <p:cNvSpPr>
                <a:spLocks noChangeShapeType="1"/>
              </p:cNvSpPr>
              <p:nvPr/>
            </p:nvSpPr>
            <p:spPr bwMode="auto">
              <a:xfrm flipV="1">
                <a:off x="1375" y="2120"/>
                <a:ext cx="10" cy="32"/>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27" name="Line 522"/>
              <p:cNvSpPr>
                <a:spLocks noChangeShapeType="1"/>
              </p:cNvSpPr>
              <p:nvPr/>
            </p:nvSpPr>
            <p:spPr bwMode="auto">
              <a:xfrm flipV="1">
                <a:off x="1385" y="2067"/>
                <a:ext cx="10" cy="53"/>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28" name="Line 523"/>
              <p:cNvSpPr>
                <a:spLocks noChangeShapeType="1"/>
              </p:cNvSpPr>
              <p:nvPr/>
            </p:nvSpPr>
            <p:spPr bwMode="auto">
              <a:xfrm flipV="1">
                <a:off x="1395" y="2005"/>
                <a:ext cx="10" cy="62"/>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29" name="Line 524"/>
              <p:cNvSpPr>
                <a:spLocks noChangeShapeType="1"/>
              </p:cNvSpPr>
              <p:nvPr/>
            </p:nvSpPr>
            <p:spPr bwMode="auto">
              <a:xfrm flipV="1">
                <a:off x="1405" y="1937"/>
                <a:ext cx="10" cy="68"/>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30" name="Line 525"/>
              <p:cNvSpPr>
                <a:spLocks noChangeShapeType="1"/>
              </p:cNvSpPr>
              <p:nvPr/>
            </p:nvSpPr>
            <p:spPr bwMode="auto">
              <a:xfrm flipV="1">
                <a:off x="1415" y="1866"/>
                <a:ext cx="10" cy="7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31" name="Line 526"/>
              <p:cNvSpPr>
                <a:spLocks noChangeShapeType="1"/>
              </p:cNvSpPr>
              <p:nvPr/>
            </p:nvSpPr>
            <p:spPr bwMode="auto">
              <a:xfrm flipV="1">
                <a:off x="1425" y="1791"/>
                <a:ext cx="10" cy="75"/>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32" name="Line 527"/>
              <p:cNvSpPr>
                <a:spLocks noChangeShapeType="1"/>
              </p:cNvSpPr>
              <p:nvPr/>
            </p:nvSpPr>
            <p:spPr bwMode="auto">
              <a:xfrm flipV="1">
                <a:off x="1435" y="1714"/>
                <a:ext cx="10" cy="77"/>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33" name="Line 528"/>
              <p:cNvSpPr>
                <a:spLocks noChangeShapeType="1"/>
              </p:cNvSpPr>
              <p:nvPr/>
            </p:nvSpPr>
            <p:spPr bwMode="auto">
              <a:xfrm flipV="1">
                <a:off x="1445" y="1633"/>
                <a:ext cx="10" cy="8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34" name="Line 529"/>
              <p:cNvSpPr>
                <a:spLocks noChangeShapeType="1"/>
              </p:cNvSpPr>
              <p:nvPr/>
            </p:nvSpPr>
            <p:spPr bwMode="auto">
              <a:xfrm flipV="1">
                <a:off x="1455" y="1551"/>
                <a:ext cx="10" cy="82"/>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35" name="Line 530"/>
              <p:cNvSpPr>
                <a:spLocks noChangeShapeType="1"/>
              </p:cNvSpPr>
              <p:nvPr/>
            </p:nvSpPr>
            <p:spPr bwMode="auto">
              <a:xfrm flipV="1">
                <a:off x="1465" y="1466"/>
                <a:ext cx="10" cy="85"/>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36" name="Line 531"/>
              <p:cNvSpPr>
                <a:spLocks noChangeShapeType="1"/>
              </p:cNvSpPr>
              <p:nvPr/>
            </p:nvSpPr>
            <p:spPr bwMode="auto">
              <a:xfrm flipV="1">
                <a:off x="1475" y="1378"/>
                <a:ext cx="10" cy="88"/>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37" name="Line 532"/>
              <p:cNvSpPr>
                <a:spLocks noChangeShapeType="1"/>
              </p:cNvSpPr>
              <p:nvPr/>
            </p:nvSpPr>
            <p:spPr bwMode="auto">
              <a:xfrm flipV="1">
                <a:off x="1485" y="1308"/>
                <a:ext cx="10" cy="7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38" name="Line 533"/>
              <p:cNvSpPr>
                <a:spLocks noChangeShapeType="1"/>
              </p:cNvSpPr>
              <p:nvPr/>
            </p:nvSpPr>
            <p:spPr bwMode="auto">
              <a:xfrm flipV="1">
                <a:off x="1495" y="1274"/>
                <a:ext cx="10" cy="34"/>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39" name="Line 534"/>
              <p:cNvSpPr>
                <a:spLocks noChangeShapeType="1"/>
              </p:cNvSpPr>
              <p:nvPr/>
            </p:nvSpPr>
            <p:spPr bwMode="auto">
              <a:xfrm>
                <a:off x="1505" y="1274"/>
                <a:ext cx="10" cy="2"/>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40" name="Line 535"/>
              <p:cNvSpPr>
                <a:spLocks noChangeShapeType="1"/>
              </p:cNvSpPr>
              <p:nvPr/>
            </p:nvSpPr>
            <p:spPr bwMode="auto">
              <a:xfrm>
                <a:off x="1515" y="1276"/>
                <a:ext cx="10" cy="35"/>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41" name="Line 536"/>
              <p:cNvSpPr>
                <a:spLocks noChangeShapeType="1"/>
              </p:cNvSpPr>
              <p:nvPr/>
            </p:nvSpPr>
            <p:spPr bwMode="auto">
              <a:xfrm>
                <a:off x="1525" y="1311"/>
                <a:ext cx="9" cy="66"/>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42" name="Line 537"/>
              <p:cNvSpPr>
                <a:spLocks noChangeShapeType="1"/>
              </p:cNvSpPr>
              <p:nvPr/>
            </p:nvSpPr>
            <p:spPr bwMode="auto">
              <a:xfrm>
                <a:off x="1534" y="1377"/>
                <a:ext cx="10" cy="94"/>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43" name="Line 538"/>
              <p:cNvSpPr>
                <a:spLocks noChangeShapeType="1"/>
              </p:cNvSpPr>
              <p:nvPr/>
            </p:nvSpPr>
            <p:spPr bwMode="auto">
              <a:xfrm>
                <a:off x="1544" y="1471"/>
                <a:ext cx="10" cy="105"/>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44" name="Line 539"/>
              <p:cNvSpPr>
                <a:spLocks noChangeShapeType="1"/>
              </p:cNvSpPr>
              <p:nvPr/>
            </p:nvSpPr>
            <p:spPr bwMode="auto">
              <a:xfrm>
                <a:off x="1554" y="1576"/>
                <a:ext cx="10" cy="10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45" name="Line 540"/>
              <p:cNvSpPr>
                <a:spLocks noChangeShapeType="1"/>
              </p:cNvSpPr>
              <p:nvPr/>
            </p:nvSpPr>
            <p:spPr bwMode="auto">
              <a:xfrm>
                <a:off x="1564" y="1677"/>
                <a:ext cx="10" cy="94"/>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46" name="Line 541"/>
              <p:cNvSpPr>
                <a:spLocks noChangeShapeType="1"/>
              </p:cNvSpPr>
              <p:nvPr/>
            </p:nvSpPr>
            <p:spPr bwMode="auto">
              <a:xfrm>
                <a:off x="1574" y="1771"/>
                <a:ext cx="10" cy="89"/>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47" name="Line 542"/>
              <p:cNvSpPr>
                <a:spLocks noChangeShapeType="1"/>
              </p:cNvSpPr>
              <p:nvPr/>
            </p:nvSpPr>
            <p:spPr bwMode="auto">
              <a:xfrm>
                <a:off x="1584" y="1860"/>
                <a:ext cx="10" cy="82"/>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48" name="Line 543"/>
              <p:cNvSpPr>
                <a:spLocks noChangeShapeType="1"/>
              </p:cNvSpPr>
              <p:nvPr/>
            </p:nvSpPr>
            <p:spPr bwMode="auto">
              <a:xfrm>
                <a:off x="1594" y="1942"/>
                <a:ext cx="10" cy="76"/>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49" name="Line 544"/>
              <p:cNvSpPr>
                <a:spLocks noChangeShapeType="1"/>
              </p:cNvSpPr>
              <p:nvPr/>
            </p:nvSpPr>
            <p:spPr bwMode="auto">
              <a:xfrm>
                <a:off x="1604" y="2018"/>
                <a:ext cx="10" cy="7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50" name="Line 545"/>
              <p:cNvSpPr>
                <a:spLocks noChangeShapeType="1"/>
              </p:cNvSpPr>
              <p:nvPr/>
            </p:nvSpPr>
            <p:spPr bwMode="auto">
              <a:xfrm>
                <a:off x="1614" y="2088"/>
                <a:ext cx="10" cy="64"/>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51" name="Line 546"/>
              <p:cNvSpPr>
                <a:spLocks noChangeShapeType="1"/>
              </p:cNvSpPr>
              <p:nvPr/>
            </p:nvSpPr>
            <p:spPr bwMode="auto">
              <a:xfrm>
                <a:off x="1624" y="2152"/>
                <a:ext cx="10" cy="58"/>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52" name="Line 547"/>
              <p:cNvSpPr>
                <a:spLocks noChangeShapeType="1"/>
              </p:cNvSpPr>
              <p:nvPr/>
            </p:nvSpPr>
            <p:spPr bwMode="auto">
              <a:xfrm>
                <a:off x="1634" y="2210"/>
                <a:ext cx="10" cy="53"/>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53" name="Line 548"/>
              <p:cNvSpPr>
                <a:spLocks noChangeShapeType="1"/>
              </p:cNvSpPr>
              <p:nvPr/>
            </p:nvSpPr>
            <p:spPr bwMode="auto">
              <a:xfrm>
                <a:off x="1644" y="2263"/>
                <a:ext cx="10" cy="48"/>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54" name="Line 549"/>
              <p:cNvSpPr>
                <a:spLocks noChangeShapeType="1"/>
              </p:cNvSpPr>
              <p:nvPr/>
            </p:nvSpPr>
            <p:spPr bwMode="auto">
              <a:xfrm>
                <a:off x="1654" y="2311"/>
                <a:ext cx="10" cy="44"/>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55" name="Line 550"/>
              <p:cNvSpPr>
                <a:spLocks noChangeShapeType="1"/>
              </p:cNvSpPr>
              <p:nvPr/>
            </p:nvSpPr>
            <p:spPr bwMode="auto">
              <a:xfrm>
                <a:off x="1664" y="2355"/>
                <a:ext cx="10" cy="39"/>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56" name="Line 551"/>
              <p:cNvSpPr>
                <a:spLocks noChangeShapeType="1"/>
              </p:cNvSpPr>
              <p:nvPr/>
            </p:nvSpPr>
            <p:spPr bwMode="auto">
              <a:xfrm>
                <a:off x="1674" y="2394"/>
                <a:ext cx="10" cy="35"/>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57" name="Line 552"/>
              <p:cNvSpPr>
                <a:spLocks noChangeShapeType="1"/>
              </p:cNvSpPr>
              <p:nvPr/>
            </p:nvSpPr>
            <p:spPr bwMode="auto">
              <a:xfrm>
                <a:off x="1684" y="2429"/>
                <a:ext cx="10" cy="32"/>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58" name="Line 553"/>
              <p:cNvSpPr>
                <a:spLocks noChangeShapeType="1"/>
              </p:cNvSpPr>
              <p:nvPr/>
            </p:nvSpPr>
            <p:spPr bwMode="auto">
              <a:xfrm>
                <a:off x="1694" y="2461"/>
                <a:ext cx="10" cy="29"/>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59" name="Line 554"/>
              <p:cNvSpPr>
                <a:spLocks noChangeShapeType="1"/>
              </p:cNvSpPr>
              <p:nvPr/>
            </p:nvSpPr>
            <p:spPr bwMode="auto">
              <a:xfrm>
                <a:off x="1704" y="2490"/>
                <a:ext cx="19" cy="49"/>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60" name="Line 555"/>
              <p:cNvSpPr>
                <a:spLocks noChangeShapeType="1"/>
              </p:cNvSpPr>
              <p:nvPr/>
            </p:nvSpPr>
            <p:spPr bwMode="auto">
              <a:xfrm>
                <a:off x="1723" y="2539"/>
                <a:ext cx="10" cy="2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61" name="Line 556"/>
              <p:cNvSpPr>
                <a:spLocks noChangeShapeType="1"/>
              </p:cNvSpPr>
              <p:nvPr/>
            </p:nvSpPr>
            <p:spPr bwMode="auto">
              <a:xfrm>
                <a:off x="1733" y="2560"/>
                <a:ext cx="10" cy="18"/>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62" name="Line 557"/>
              <p:cNvSpPr>
                <a:spLocks noChangeShapeType="1"/>
              </p:cNvSpPr>
              <p:nvPr/>
            </p:nvSpPr>
            <p:spPr bwMode="auto">
              <a:xfrm>
                <a:off x="1743" y="2578"/>
                <a:ext cx="20" cy="3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63" name="Line 558"/>
              <p:cNvSpPr>
                <a:spLocks noChangeShapeType="1"/>
              </p:cNvSpPr>
              <p:nvPr/>
            </p:nvSpPr>
            <p:spPr bwMode="auto">
              <a:xfrm>
                <a:off x="1763" y="2609"/>
                <a:ext cx="10" cy="13"/>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64" name="Line 559"/>
              <p:cNvSpPr>
                <a:spLocks noChangeShapeType="1"/>
              </p:cNvSpPr>
              <p:nvPr/>
            </p:nvSpPr>
            <p:spPr bwMode="auto">
              <a:xfrm>
                <a:off x="1773" y="2622"/>
                <a:ext cx="10" cy="13"/>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65" name="Line 560"/>
              <p:cNvSpPr>
                <a:spLocks noChangeShapeType="1"/>
              </p:cNvSpPr>
              <p:nvPr/>
            </p:nvSpPr>
            <p:spPr bwMode="auto">
              <a:xfrm>
                <a:off x="1783" y="2635"/>
                <a:ext cx="10" cy="12"/>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66" name="Line 561"/>
              <p:cNvSpPr>
                <a:spLocks noChangeShapeType="1"/>
              </p:cNvSpPr>
              <p:nvPr/>
            </p:nvSpPr>
            <p:spPr bwMode="auto">
              <a:xfrm>
                <a:off x="1793" y="2647"/>
                <a:ext cx="10" cy="1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67" name="Line 562"/>
              <p:cNvSpPr>
                <a:spLocks noChangeShapeType="1"/>
              </p:cNvSpPr>
              <p:nvPr/>
            </p:nvSpPr>
            <p:spPr bwMode="auto">
              <a:xfrm>
                <a:off x="1803" y="2658"/>
                <a:ext cx="10" cy="1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68" name="Line 563"/>
              <p:cNvSpPr>
                <a:spLocks noChangeShapeType="1"/>
              </p:cNvSpPr>
              <p:nvPr/>
            </p:nvSpPr>
            <p:spPr bwMode="auto">
              <a:xfrm>
                <a:off x="1813" y="2669"/>
                <a:ext cx="10" cy="1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69" name="Line 564"/>
              <p:cNvSpPr>
                <a:spLocks noChangeShapeType="1"/>
              </p:cNvSpPr>
              <p:nvPr/>
            </p:nvSpPr>
            <p:spPr bwMode="auto">
              <a:xfrm>
                <a:off x="1823" y="2679"/>
                <a:ext cx="10" cy="1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70" name="Line 565"/>
              <p:cNvSpPr>
                <a:spLocks noChangeShapeType="1"/>
              </p:cNvSpPr>
              <p:nvPr/>
            </p:nvSpPr>
            <p:spPr bwMode="auto">
              <a:xfrm>
                <a:off x="1833" y="2689"/>
                <a:ext cx="10" cy="9"/>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71" name="Line 566"/>
              <p:cNvSpPr>
                <a:spLocks noChangeShapeType="1"/>
              </p:cNvSpPr>
              <p:nvPr/>
            </p:nvSpPr>
            <p:spPr bwMode="auto">
              <a:xfrm>
                <a:off x="1843" y="2698"/>
                <a:ext cx="10" cy="9"/>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72" name="Line 567"/>
              <p:cNvSpPr>
                <a:spLocks noChangeShapeType="1"/>
              </p:cNvSpPr>
              <p:nvPr/>
            </p:nvSpPr>
            <p:spPr bwMode="auto">
              <a:xfrm>
                <a:off x="1853" y="2707"/>
                <a:ext cx="10" cy="9"/>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73" name="Line 568"/>
              <p:cNvSpPr>
                <a:spLocks noChangeShapeType="1"/>
              </p:cNvSpPr>
              <p:nvPr/>
            </p:nvSpPr>
            <p:spPr bwMode="auto">
              <a:xfrm>
                <a:off x="1863" y="2716"/>
                <a:ext cx="20" cy="16"/>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74" name="Line 569"/>
              <p:cNvSpPr>
                <a:spLocks noChangeShapeType="1"/>
              </p:cNvSpPr>
              <p:nvPr/>
            </p:nvSpPr>
            <p:spPr bwMode="auto">
              <a:xfrm>
                <a:off x="1883" y="2732"/>
                <a:ext cx="9" cy="7"/>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75" name="Line 570"/>
              <p:cNvSpPr>
                <a:spLocks noChangeShapeType="1"/>
              </p:cNvSpPr>
              <p:nvPr/>
            </p:nvSpPr>
            <p:spPr bwMode="auto">
              <a:xfrm>
                <a:off x="1892" y="2739"/>
                <a:ext cx="20" cy="14"/>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76" name="Line 571"/>
              <p:cNvSpPr>
                <a:spLocks noChangeShapeType="1"/>
              </p:cNvSpPr>
              <p:nvPr/>
            </p:nvSpPr>
            <p:spPr bwMode="auto">
              <a:xfrm>
                <a:off x="1912" y="2753"/>
                <a:ext cx="10" cy="7"/>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77" name="Line 572"/>
              <p:cNvSpPr>
                <a:spLocks noChangeShapeType="1"/>
              </p:cNvSpPr>
              <p:nvPr/>
            </p:nvSpPr>
            <p:spPr bwMode="auto">
              <a:xfrm>
                <a:off x="1922" y="2760"/>
                <a:ext cx="20" cy="12"/>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78" name="Line 573"/>
              <p:cNvSpPr>
                <a:spLocks noChangeShapeType="1"/>
              </p:cNvSpPr>
              <p:nvPr/>
            </p:nvSpPr>
            <p:spPr bwMode="auto">
              <a:xfrm>
                <a:off x="1942" y="2772"/>
                <a:ext cx="10" cy="6"/>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79" name="Line 574"/>
              <p:cNvSpPr>
                <a:spLocks noChangeShapeType="1"/>
              </p:cNvSpPr>
              <p:nvPr/>
            </p:nvSpPr>
            <p:spPr bwMode="auto">
              <a:xfrm>
                <a:off x="1952" y="2778"/>
                <a:ext cx="10" cy="5"/>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80" name="Line 575"/>
              <p:cNvSpPr>
                <a:spLocks noChangeShapeType="1"/>
              </p:cNvSpPr>
              <p:nvPr/>
            </p:nvSpPr>
            <p:spPr bwMode="auto">
              <a:xfrm>
                <a:off x="1962" y="2783"/>
                <a:ext cx="10" cy="6"/>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81" name="Line 576"/>
              <p:cNvSpPr>
                <a:spLocks noChangeShapeType="1"/>
              </p:cNvSpPr>
              <p:nvPr/>
            </p:nvSpPr>
            <p:spPr bwMode="auto">
              <a:xfrm>
                <a:off x="1972" y="2789"/>
                <a:ext cx="10" cy="5"/>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82" name="Line 577"/>
              <p:cNvSpPr>
                <a:spLocks noChangeShapeType="1"/>
              </p:cNvSpPr>
              <p:nvPr/>
            </p:nvSpPr>
            <p:spPr bwMode="auto">
              <a:xfrm>
                <a:off x="1982" y="2794"/>
                <a:ext cx="10" cy="5"/>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83" name="Line 578"/>
              <p:cNvSpPr>
                <a:spLocks noChangeShapeType="1"/>
              </p:cNvSpPr>
              <p:nvPr/>
            </p:nvSpPr>
            <p:spPr bwMode="auto">
              <a:xfrm>
                <a:off x="1992" y="2799"/>
                <a:ext cx="10" cy="4"/>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84" name="Line 579"/>
              <p:cNvSpPr>
                <a:spLocks noChangeShapeType="1"/>
              </p:cNvSpPr>
              <p:nvPr/>
            </p:nvSpPr>
            <p:spPr bwMode="auto">
              <a:xfrm>
                <a:off x="2002" y="2803"/>
                <a:ext cx="30" cy="13"/>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85" name="Line 580"/>
              <p:cNvSpPr>
                <a:spLocks noChangeShapeType="1"/>
              </p:cNvSpPr>
              <p:nvPr/>
            </p:nvSpPr>
            <p:spPr bwMode="auto">
              <a:xfrm>
                <a:off x="2032" y="2816"/>
                <a:ext cx="20" cy="8"/>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86" name="Line 581"/>
              <p:cNvSpPr>
                <a:spLocks noChangeShapeType="1"/>
              </p:cNvSpPr>
              <p:nvPr/>
            </p:nvSpPr>
            <p:spPr bwMode="auto">
              <a:xfrm>
                <a:off x="2052" y="2824"/>
                <a:ext cx="20" cy="8"/>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87" name="Line 582"/>
              <p:cNvSpPr>
                <a:spLocks noChangeShapeType="1"/>
              </p:cNvSpPr>
              <p:nvPr/>
            </p:nvSpPr>
            <p:spPr bwMode="auto">
              <a:xfrm>
                <a:off x="2072" y="2832"/>
                <a:ext cx="19" cy="6"/>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88" name="Line 583"/>
              <p:cNvSpPr>
                <a:spLocks noChangeShapeType="1"/>
              </p:cNvSpPr>
              <p:nvPr/>
            </p:nvSpPr>
            <p:spPr bwMode="auto">
              <a:xfrm>
                <a:off x="2091" y="2838"/>
                <a:ext cx="10" cy="4"/>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89" name="Line 584"/>
              <p:cNvSpPr>
                <a:spLocks noChangeShapeType="1"/>
              </p:cNvSpPr>
              <p:nvPr/>
            </p:nvSpPr>
            <p:spPr bwMode="auto">
              <a:xfrm>
                <a:off x="2101" y="2842"/>
                <a:ext cx="30" cy="9"/>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90" name="Line 585"/>
              <p:cNvSpPr>
                <a:spLocks noChangeShapeType="1"/>
              </p:cNvSpPr>
              <p:nvPr/>
            </p:nvSpPr>
            <p:spPr bwMode="auto">
              <a:xfrm>
                <a:off x="2131" y="2851"/>
                <a:ext cx="10" cy="3"/>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91" name="Line 586"/>
              <p:cNvSpPr>
                <a:spLocks noChangeShapeType="1"/>
              </p:cNvSpPr>
              <p:nvPr/>
            </p:nvSpPr>
            <p:spPr bwMode="auto">
              <a:xfrm>
                <a:off x="2141" y="2854"/>
                <a:ext cx="10" cy="2"/>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92" name="Line 587"/>
              <p:cNvSpPr>
                <a:spLocks noChangeShapeType="1"/>
              </p:cNvSpPr>
              <p:nvPr/>
            </p:nvSpPr>
            <p:spPr bwMode="auto">
              <a:xfrm>
                <a:off x="2151" y="2856"/>
                <a:ext cx="20" cy="5"/>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93" name="Line 588"/>
              <p:cNvSpPr>
                <a:spLocks noChangeShapeType="1"/>
              </p:cNvSpPr>
              <p:nvPr/>
            </p:nvSpPr>
            <p:spPr bwMode="auto">
              <a:xfrm>
                <a:off x="2171" y="2861"/>
                <a:ext cx="10" cy="3"/>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94" name="Line 589"/>
              <p:cNvSpPr>
                <a:spLocks noChangeShapeType="1"/>
              </p:cNvSpPr>
              <p:nvPr/>
            </p:nvSpPr>
            <p:spPr bwMode="auto">
              <a:xfrm>
                <a:off x="2181" y="2864"/>
                <a:ext cx="10" cy="2"/>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95" name="Line 590"/>
              <p:cNvSpPr>
                <a:spLocks noChangeShapeType="1"/>
              </p:cNvSpPr>
              <p:nvPr/>
            </p:nvSpPr>
            <p:spPr bwMode="auto">
              <a:xfrm>
                <a:off x="2191" y="2866"/>
                <a:ext cx="10" cy="3"/>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96" name="Line 591"/>
              <p:cNvSpPr>
                <a:spLocks noChangeShapeType="1"/>
              </p:cNvSpPr>
              <p:nvPr/>
            </p:nvSpPr>
            <p:spPr bwMode="auto">
              <a:xfrm>
                <a:off x="2201" y="2869"/>
                <a:ext cx="69" cy="14"/>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97" name="Line 592"/>
              <p:cNvSpPr>
                <a:spLocks noChangeShapeType="1"/>
              </p:cNvSpPr>
              <p:nvPr/>
            </p:nvSpPr>
            <p:spPr bwMode="auto">
              <a:xfrm>
                <a:off x="2270" y="2883"/>
                <a:ext cx="10" cy="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98" name="Line 593"/>
              <p:cNvSpPr>
                <a:spLocks noChangeShapeType="1"/>
              </p:cNvSpPr>
              <p:nvPr/>
            </p:nvSpPr>
            <p:spPr bwMode="auto">
              <a:xfrm>
                <a:off x="2280" y="2884"/>
                <a:ext cx="20" cy="4"/>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499" name="Line 594"/>
              <p:cNvSpPr>
                <a:spLocks noChangeShapeType="1"/>
              </p:cNvSpPr>
              <p:nvPr/>
            </p:nvSpPr>
            <p:spPr bwMode="auto">
              <a:xfrm>
                <a:off x="2300" y="2888"/>
                <a:ext cx="50" cy="7"/>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00" name="Line 595"/>
              <p:cNvSpPr>
                <a:spLocks noChangeShapeType="1"/>
              </p:cNvSpPr>
              <p:nvPr/>
            </p:nvSpPr>
            <p:spPr bwMode="auto">
              <a:xfrm>
                <a:off x="2350" y="2895"/>
                <a:ext cx="10" cy="2"/>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01" name="Line 596"/>
              <p:cNvSpPr>
                <a:spLocks noChangeShapeType="1"/>
              </p:cNvSpPr>
              <p:nvPr/>
            </p:nvSpPr>
            <p:spPr bwMode="auto">
              <a:xfrm>
                <a:off x="2360" y="2897"/>
                <a:ext cx="10" cy="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02" name="Line 597"/>
              <p:cNvSpPr>
                <a:spLocks noChangeShapeType="1"/>
              </p:cNvSpPr>
              <p:nvPr/>
            </p:nvSpPr>
            <p:spPr bwMode="auto">
              <a:xfrm>
                <a:off x="2370" y="2898"/>
                <a:ext cx="20" cy="3"/>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03" name="Line 598"/>
              <p:cNvSpPr>
                <a:spLocks noChangeShapeType="1"/>
              </p:cNvSpPr>
              <p:nvPr/>
            </p:nvSpPr>
            <p:spPr bwMode="auto">
              <a:xfrm>
                <a:off x="2390" y="2901"/>
                <a:ext cx="20" cy="2"/>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04" name="Line 599"/>
              <p:cNvSpPr>
                <a:spLocks noChangeShapeType="1"/>
              </p:cNvSpPr>
              <p:nvPr/>
            </p:nvSpPr>
            <p:spPr bwMode="auto">
              <a:xfrm>
                <a:off x="2410" y="2903"/>
                <a:ext cx="29" cy="4"/>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05" name="Line 600"/>
              <p:cNvSpPr>
                <a:spLocks noChangeShapeType="1"/>
              </p:cNvSpPr>
              <p:nvPr/>
            </p:nvSpPr>
            <p:spPr bwMode="auto">
              <a:xfrm>
                <a:off x="2439" y="2907"/>
                <a:ext cx="30" cy="3"/>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06" name="Line 601"/>
              <p:cNvSpPr>
                <a:spLocks noChangeShapeType="1"/>
              </p:cNvSpPr>
              <p:nvPr/>
            </p:nvSpPr>
            <p:spPr bwMode="auto">
              <a:xfrm>
                <a:off x="2469" y="2910"/>
                <a:ext cx="30" cy="3"/>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07" name="Line 602"/>
              <p:cNvSpPr>
                <a:spLocks noChangeShapeType="1"/>
              </p:cNvSpPr>
              <p:nvPr/>
            </p:nvSpPr>
            <p:spPr bwMode="auto">
              <a:xfrm>
                <a:off x="2499" y="2913"/>
                <a:ext cx="60" cy="5"/>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08" name="Line 603"/>
              <p:cNvSpPr>
                <a:spLocks noChangeShapeType="1"/>
              </p:cNvSpPr>
              <p:nvPr/>
            </p:nvSpPr>
            <p:spPr bwMode="auto">
              <a:xfrm>
                <a:off x="2559" y="2918"/>
                <a:ext cx="10" cy="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09" name="Line 604"/>
              <p:cNvSpPr>
                <a:spLocks noChangeShapeType="1"/>
              </p:cNvSpPr>
              <p:nvPr/>
            </p:nvSpPr>
            <p:spPr bwMode="auto">
              <a:xfrm>
                <a:off x="2569" y="2919"/>
                <a:ext cx="39" cy="3"/>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10" name="Line 605"/>
              <p:cNvSpPr>
                <a:spLocks noChangeShapeType="1"/>
              </p:cNvSpPr>
              <p:nvPr/>
            </p:nvSpPr>
            <p:spPr bwMode="auto">
              <a:xfrm>
                <a:off x="2608" y="2922"/>
                <a:ext cx="11"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11" name="Line 606"/>
              <p:cNvSpPr>
                <a:spLocks noChangeShapeType="1"/>
              </p:cNvSpPr>
              <p:nvPr/>
            </p:nvSpPr>
            <p:spPr bwMode="auto">
              <a:xfrm>
                <a:off x="2619" y="2922"/>
                <a:ext cx="9" cy="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512" name="Line 607"/>
              <p:cNvSpPr>
                <a:spLocks noChangeShapeType="1"/>
              </p:cNvSpPr>
              <p:nvPr/>
            </p:nvSpPr>
            <p:spPr bwMode="auto">
              <a:xfrm>
                <a:off x="2628" y="2923"/>
                <a:ext cx="10" cy="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grpSp>
        <p:sp>
          <p:nvSpPr>
            <p:cNvPr id="9" name="Line 609"/>
            <p:cNvSpPr>
              <a:spLocks noChangeShapeType="1"/>
            </p:cNvSpPr>
            <p:nvPr/>
          </p:nvSpPr>
          <p:spPr bwMode="auto">
            <a:xfrm>
              <a:off x="2638" y="2924"/>
              <a:ext cx="30" cy="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 name="Line 610"/>
            <p:cNvSpPr>
              <a:spLocks noChangeShapeType="1"/>
            </p:cNvSpPr>
            <p:nvPr/>
          </p:nvSpPr>
          <p:spPr bwMode="auto">
            <a:xfrm>
              <a:off x="2668" y="2925"/>
              <a:ext cx="50" cy="3"/>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1" name="Line 611"/>
            <p:cNvSpPr>
              <a:spLocks noChangeShapeType="1"/>
            </p:cNvSpPr>
            <p:nvPr/>
          </p:nvSpPr>
          <p:spPr bwMode="auto">
            <a:xfrm>
              <a:off x="2718" y="2928"/>
              <a:ext cx="20" cy="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2" name="Line 612"/>
            <p:cNvSpPr>
              <a:spLocks noChangeShapeType="1"/>
            </p:cNvSpPr>
            <p:nvPr/>
          </p:nvSpPr>
          <p:spPr bwMode="auto">
            <a:xfrm>
              <a:off x="2738" y="2929"/>
              <a:ext cx="20" cy="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3" name="Line 613"/>
            <p:cNvSpPr>
              <a:spLocks noChangeShapeType="1"/>
            </p:cNvSpPr>
            <p:nvPr/>
          </p:nvSpPr>
          <p:spPr bwMode="auto">
            <a:xfrm>
              <a:off x="2758" y="2930"/>
              <a:ext cx="20" cy="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4" name="Line 614"/>
            <p:cNvSpPr>
              <a:spLocks noChangeShapeType="1"/>
            </p:cNvSpPr>
            <p:nvPr/>
          </p:nvSpPr>
          <p:spPr bwMode="auto">
            <a:xfrm>
              <a:off x="2778" y="2931"/>
              <a:ext cx="39" cy="2"/>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5" name="Line 615"/>
            <p:cNvSpPr>
              <a:spLocks noChangeShapeType="1"/>
            </p:cNvSpPr>
            <p:nvPr/>
          </p:nvSpPr>
          <p:spPr bwMode="auto">
            <a:xfrm>
              <a:off x="2817" y="2933"/>
              <a:ext cx="1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6" name="Line 616"/>
            <p:cNvSpPr>
              <a:spLocks noChangeShapeType="1"/>
            </p:cNvSpPr>
            <p:nvPr/>
          </p:nvSpPr>
          <p:spPr bwMode="auto">
            <a:xfrm>
              <a:off x="2827" y="2933"/>
              <a:ext cx="40" cy="2"/>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7" name="Line 617"/>
            <p:cNvSpPr>
              <a:spLocks noChangeShapeType="1"/>
            </p:cNvSpPr>
            <p:nvPr/>
          </p:nvSpPr>
          <p:spPr bwMode="auto">
            <a:xfrm>
              <a:off x="2867" y="2935"/>
              <a:ext cx="1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8" name="Line 618"/>
            <p:cNvSpPr>
              <a:spLocks noChangeShapeType="1"/>
            </p:cNvSpPr>
            <p:nvPr/>
          </p:nvSpPr>
          <p:spPr bwMode="auto">
            <a:xfrm>
              <a:off x="2877" y="2935"/>
              <a:ext cx="10" cy="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9" name="Line 619"/>
            <p:cNvSpPr>
              <a:spLocks noChangeShapeType="1"/>
            </p:cNvSpPr>
            <p:nvPr/>
          </p:nvSpPr>
          <p:spPr bwMode="auto">
            <a:xfrm>
              <a:off x="2887" y="2936"/>
              <a:ext cx="30" cy="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20" name="Line 620"/>
            <p:cNvSpPr>
              <a:spLocks noChangeShapeType="1"/>
            </p:cNvSpPr>
            <p:nvPr/>
          </p:nvSpPr>
          <p:spPr bwMode="auto">
            <a:xfrm>
              <a:off x="2917" y="2937"/>
              <a:ext cx="1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21" name="Line 621"/>
            <p:cNvSpPr>
              <a:spLocks noChangeShapeType="1"/>
            </p:cNvSpPr>
            <p:nvPr/>
          </p:nvSpPr>
          <p:spPr bwMode="auto">
            <a:xfrm>
              <a:off x="2927" y="2937"/>
              <a:ext cx="40" cy="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22" name="Line 622"/>
            <p:cNvSpPr>
              <a:spLocks noChangeShapeType="1"/>
            </p:cNvSpPr>
            <p:nvPr/>
          </p:nvSpPr>
          <p:spPr bwMode="auto">
            <a:xfrm>
              <a:off x="2967" y="2938"/>
              <a:ext cx="39" cy="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23" name="Line 623"/>
            <p:cNvSpPr>
              <a:spLocks noChangeShapeType="1"/>
            </p:cNvSpPr>
            <p:nvPr/>
          </p:nvSpPr>
          <p:spPr bwMode="auto">
            <a:xfrm>
              <a:off x="3006" y="2939"/>
              <a:ext cx="20" cy="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24" name="Line 624"/>
            <p:cNvSpPr>
              <a:spLocks noChangeShapeType="1"/>
            </p:cNvSpPr>
            <p:nvPr/>
          </p:nvSpPr>
          <p:spPr bwMode="auto">
            <a:xfrm>
              <a:off x="3026" y="2940"/>
              <a:ext cx="50" cy="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25" name="Line 625"/>
            <p:cNvSpPr>
              <a:spLocks noChangeShapeType="1"/>
            </p:cNvSpPr>
            <p:nvPr/>
          </p:nvSpPr>
          <p:spPr bwMode="auto">
            <a:xfrm>
              <a:off x="3076" y="2941"/>
              <a:ext cx="1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26" name="Line 626"/>
            <p:cNvSpPr>
              <a:spLocks noChangeShapeType="1"/>
            </p:cNvSpPr>
            <p:nvPr/>
          </p:nvSpPr>
          <p:spPr bwMode="auto">
            <a:xfrm>
              <a:off x="3086" y="2941"/>
              <a:ext cx="99" cy="2"/>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27" name="Line 627"/>
            <p:cNvSpPr>
              <a:spLocks noChangeShapeType="1"/>
            </p:cNvSpPr>
            <p:nvPr/>
          </p:nvSpPr>
          <p:spPr bwMode="auto">
            <a:xfrm>
              <a:off x="3185" y="2943"/>
              <a:ext cx="160" cy="3"/>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28" name="Line 628"/>
            <p:cNvSpPr>
              <a:spLocks noChangeShapeType="1"/>
            </p:cNvSpPr>
            <p:nvPr/>
          </p:nvSpPr>
          <p:spPr bwMode="auto">
            <a:xfrm>
              <a:off x="3345" y="2946"/>
              <a:ext cx="1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29" name="Line 629"/>
            <p:cNvSpPr>
              <a:spLocks noChangeShapeType="1"/>
            </p:cNvSpPr>
            <p:nvPr/>
          </p:nvSpPr>
          <p:spPr bwMode="auto">
            <a:xfrm>
              <a:off x="3355" y="2946"/>
              <a:ext cx="39"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30" name="Line 630"/>
            <p:cNvSpPr>
              <a:spLocks noChangeShapeType="1"/>
            </p:cNvSpPr>
            <p:nvPr/>
          </p:nvSpPr>
          <p:spPr bwMode="auto">
            <a:xfrm>
              <a:off x="3394" y="2946"/>
              <a:ext cx="20" cy="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31" name="Line 631"/>
            <p:cNvSpPr>
              <a:spLocks noChangeShapeType="1"/>
            </p:cNvSpPr>
            <p:nvPr/>
          </p:nvSpPr>
          <p:spPr bwMode="auto">
            <a:xfrm>
              <a:off x="3414" y="2947"/>
              <a:ext cx="8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16" name="Line 632"/>
            <p:cNvSpPr>
              <a:spLocks noChangeShapeType="1"/>
            </p:cNvSpPr>
            <p:nvPr/>
          </p:nvSpPr>
          <p:spPr bwMode="auto">
            <a:xfrm>
              <a:off x="3494" y="2947"/>
              <a:ext cx="89" cy="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17" name="Line 633"/>
            <p:cNvSpPr>
              <a:spLocks noChangeShapeType="1"/>
            </p:cNvSpPr>
            <p:nvPr/>
          </p:nvSpPr>
          <p:spPr bwMode="auto">
            <a:xfrm>
              <a:off x="3583" y="2948"/>
              <a:ext cx="1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20" name="Line 634"/>
            <p:cNvSpPr>
              <a:spLocks noChangeShapeType="1"/>
            </p:cNvSpPr>
            <p:nvPr/>
          </p:nvSpPr>
          <p:spPr bwMode="auto">
            <a:xfrm>
              <a:off x="3593" y="2948"/>
              <a:ext cx="1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22" name="Line 635"/>
            <p:cNvSpPr>
              <a:spLocks noChangeShapeType="1"/>
            </p:cNvSpPr>
            <p:nvPr/>
          </p:nvSpPr>
          <p:spPr bwMode="auto">
            <a:xfrm>
              <a:off x="3603" y="2948"/>
              <a:ext cx="60" cy="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24" name="Line 636"/>
            <p:cNvSpPr>
              <a:spLocks noChangeShapeType="1"/>
            </p:cNvSpPr>
            <p:nvPr/>
          </p:nvSpPr>
          <p:spPr bwMode="auto">
            <a:xfrm>
              <a:off x="3663" y="2949"/>
              <a:ext cx="2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25" name="Line 637"/>
            <p:cNvSpPr>
              <a:spLocks noChangeShapeType="1"/>
            </p:cNvSpPr>
            <p:nvPr/>
          </p:nvSpPr>
          <p:spPr bwMode="auto">
            <a:xfrm>
              <a:off x="3683" y="2949"/>
              <a:ext cx="4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26" name="Line 638"/>
            <p:cNvSpPr>
              <a:spLocks noChangeShapeType="1"/>
            </p:cNvSpPr>
            <p:nvPr/>
          </p:nvSpPr>
          <p:spPr bwMode="auto">
            <a:xfrm>
              <a:off x="3723" y="2949"/>
              <a:ext cx="39"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27" name="Line 639"/>
            <p:cNvSpPr>
              <a:spLocks noChangeShapeType="1"/>
            </p:cNvSpPr>
            <p:nvPr/>
          </p:nvSpPr>
          <p:spPr bwMode="auto">
            <a:xfrm>
              <a:off x="3762" y="2949"/>
              <a:ext cx="60" cy="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28" name="Line 640"/>
            <p:cNvSpPr>
              <a:spLocks noChangeShapeType="1"/>
            </p:cNvSpPr>
            <p:nvPr/>
          </p:nvSpPr>
          <p:spPr bwMode="auto">
            <a:xfrm>
              <a:off x="3822" y="2950"/>
              <a:ext cx="4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29" name="Line 641"/>
            <p:cNvSpPr>
              <a:spLocks noChangeShapeType="1"/>
            </p:cNvSpPr>
            <p:nvPr/>
          </p:nvSpPr>
          <p:spPr bwMode="auto">
            <a:xfrm>
              <a:off x="3862" y="2950"/>
              <a:ext cx="1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30" name="Line 642"/>
            <p:cNvSpPr>
              <a:spLocks noChangeShapeType="1"/>
            </p:cNvSpPr>
            <p:nvPr/>
          </p:nvSpPr>
          <p:spPr bwMode="auto">
            <a:xfrm>
              <a:off x="3872" y="2950"/>
              <a:ext cx="1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31" name="Line 643"/>
            <p:cNvSpPr>
              <a:spLocks noChangeShapeType="1"/>
            </p:cNvSpPr>
            <p:nvPr/>
          </p:nvSpPr>
          <p:spPr bwMode="auto">
            <a:xfrm>
              <a:off x="3882" y="2950"/>
              <a:ext cx="1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32" name="Line 644"/>
            <p:cNvSpPr>
              <a:spLocks noChangeShapeType="1"/>
            </p:cNvSpPr>
            <p:nvPr/>
          </p:nvSpPr>
          <p:spPr bwMode="auto">
            <a:xfrm>
              <a:off x="3892" y="2950"/>
              <a:ext cx="2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33" name="Line 645"/>
            <p:cNvSpPr>
              <a:spLocks noChangeShapeType="1"/>
            </p:cNvSpPr>
            <p:nvPr/>
          </p:nvSpPr>
          <p:spPr bwMode="auto">
            <a:xfrm>
              <a:off x="3912" y="2950"/>
              <a:ext cx="149" cy="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34" name="Line 646"/>
            <p:cNvSpPr>
              <a:spLocks noChangeShapeType="1"/>
            </p:cNvSpPr>
            <p:nvPr/>
          </p:nvSpPr>
          <p:spPr bwMode="auto">
            <a:xfrm>
              <a:off x="4061" y="2951"/>
              <a:ext cx="2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35" name="Line 647"/>
            <p:cNvSpPr>
              <a:spLocks noChangeShapeType="1"/>
            </p:cNvSpPr>
            <p:nvPr/>
          </p:nvSpPr>
          <p:spPr bwMode="auto">
            <a:xfrm>
              <a:off x="4081" y="2951"/>
              <a:ext cx="1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36" name="Line 648"/>
            <p:cNvSpPr>
              <a:spLocks noChangeShapeType="1"/>
            </p:cNvSpPr>
            <p:nvPr/>
          </p:nvSpPr>
          <p:spPr bwMode="auto">
            <a:xfrm>
              <a:off x="4091" y="2951"/>
              <a:ext cx="49"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37" name="Line 649"/>
            <p:cNvSpPr>
              <a:spLocks noChangeShapeType="1"/>
            </p:cNvSpPr>
            <p:nvPr/>
          </p:nvSpPr>
          <p:spPr bwMode="auto">
            <a:xfrm>
              <a:off x="4140" y="2951"/>
              <a:ext cx="2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38" name="Line 650"/>
            <p:cNvSpPr>
              <a:spLocks noChangeShapeType="1"/>
            </p:cNvSpPr>
            <p:nvPr/>
          </p:nvSpPr>
          <p:spPr bwMode="auto">
            <a:xfrm>
              <a:off x="4160" y="2951"/>
              <a:ext cx="3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39" name="Line 651"/>
            <p:cNvSpPr>
              <a:spLocks noChangeShapeType="1"/>
            </p:cNvSpPr>
            <p:nvPr/>
          </p:nvSpPr>
          <p:spPr bwMode="auto">
            <a:xfrm>
              <a:off x="4190" y="2951"/>
              <a:ext cx="3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40" name="Line 652"/>
            <p:cNvSpPr>
              <a:spLocks noChangeShapeType="1"/>
            </p:cNvSpPr>
            <p:nvPr/>
          </p:nvSpPr>
          <p:spPr bwMode="auto">
            <a:xfrm>
              <a:off x="4220" y="2951"/>
              <a:ext cx="4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41" name="Line 653"/>
            <p:cNvSpPr>
              <a:spLocks noChangeShapeType="1"/>
            </p:cNvSpPr>
            <p:nvPr/>
          </p:nvSpPr>
          <p:spPr bwMode="auto">
            <a:xfrm>
              <a:off x="4260" y="2951"/>
              <a:ext cx="99" cy="1"/>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42" name="Line 654"/>
            <p:cNvSpPr>
              <a:spLocks noChangeShapeType="1"/>
            </p:cNvSpPr>
            <p:nvPr/>
          </p:nvSpPr>
          <p:spPr bwMode="auto">
            <a:xfrm>
              <a:off x="4359" y="2952"/>
              <a:ext cx="5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43" name="Line 655"/>
            <p:cNvSpPr>
              <a:spLocks noChangeShapeType="1"/>
            </p:cNvSpPr>
            <p:nvPr/>
          </p:nvSpPr>
          <p:spPr bwMode="auto">
            <a:xfrm>
              <a:off x="4409" y="2952"/>
              <a:ext cx="3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44" name="Line 656"/>
            <p:cNvSpPr>
              <a:spLocks noChangeShapeType="1"/>
            </p:cNvSpPr>
            <p:nvPr/>
          </p:nvSpPr>
          <p:spPr bwMode="auto">
            <a:xfrm>
              <a:off x="4439" y="2952"/>
              <a:ext cx="2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45" name="Line 657"/>
            <p:cNvSpPr>
              <a:spLocks noChangeShapeType="1"/>
            </p:cNvSpPr>
            <p:nvPr/>
          </p:nvSpPr>
          <p:spPr bwMode="auto">
            <a:xfrm>
              <a:off x="4459" y="2952"/>
              <a:ext cx="1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46" name="Line 658"/>
            <p:cNvSpPr>
              <a:spLocks noChangeShapeType="1"/>
            </p:cNvSpPr>
            <p:nvPr/>
          </p:nvSpPr>
          <p:spPr bwMode="auto">
            <a:xfrm>
              <a:off x="4469" y="2952"/>
              <a:ext cx="1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247" name="Line 659"/>
            <p:cNvSpPr>
              <a:spLocks noChangeShapeType="1"/>
            </p:cNvSpPr>
            <p:nvPr/>
          </p:nvSpPr>
          <p:spPr bwMode="auto">
            <a:xfrm>
              <a:off x="4479" y="2952"/>
              <a:ext cx="59"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240" name="Line 660"/>
            <p:cNvSpPr>
              <a:spLocks noChangeShapeType="1"/>
            </p:cNvSpPr>
            <p:nvPr/>
          </p:nvSpPr>
          <p:spPr bwMode="auto">
            <a:xfrm>
              <a:off x="4538" y="2952"/>
              <a:ext cx="3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241" name="Line 661"/>
            <p:cNvSpPr>
              <a:spLocks noChangeShapeType="1"/>
            </p:cNvSpPr>
            <p:nvPr/>
          </p:nvSpPr>
          <p:spPr bwMode="auto">
            <a:xfrm>
              <a:off x="4568" y="2952"/>
              <a:ext cx="2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243" name="Line 662"/>
            <p:cNvSpPr>
              <a:spLocks noChangeShapeType="1"/>
            </p:cNvSpPr>
            <p:nvPr/>
          </p:nvSpPr>
          <p:spPr bwMode="auto">
            <a:xfrm>
              <a:off x="4588" y="2952"/>
              <a:ext cx="2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244" name="Line 663"/>
            <p:cNvSpPr>
              <a:spLocks noChangeShapeType="1"/>
            </p:cNvSpPr>
            <p:nvPr/>
          </p:nvSpPr>
          <p:spPr bwMode="auto">
            <a:xfrm>
              <a:off x="4608" y="2952"/>
              <a:ext cx="1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245" name="Line 664"/>
            <p:cNvSpPr>
              <a:spLocks noChangeShapeType="1"/>
            </p:cNvSpPr>
            <p:nvPr/>
          </p:nvSpPr>
          <p:spPr bwMode="auto">
            <a:xfrm>
              <a:off x="4618" y="2952"/>
              <a:ext cx="1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246" name="Line 665"/>
            <p:cNvSpPr>
              <a:spLocks noChangeShapeType="1"/>
            </p:cNvSpPr>
            <p:nvPr/>
          </p:nvSpPr>
          <p:spPr bwMode="auto">
            <a:xfrm>
              <a:off x="4628" y="2952"/>
              <a:ext cx="1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247" name="Line 666"/>
            <p:cNvSpPr>
              <a:spLocks noChangeShapeType="1"/>
            </p:cNvSpPr>
            <p:nvPr/>
          </p:nvSpPr>
          <p:spPr bwMode="auto">
            <a:xfrm>
              <a:off x="4638" y="2952"/>
              <a:ext cx="1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248" name="Line 667"/>
            <p:cNvSpPr>
              <a:spLocks noChangeShapeType="1"/>
            </p:cNvSpPr>
            <p:nvPr/>
          </p:nvSpPr>
          <p:spPr bwMode="auto">
            <a:xfrm>
              <a:off x="4648" y="2952"/>
              <a:ext cx="1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249" name="Line 668"/>
            <p:cNvSpPr>
              <a:spLocks noChangeShapeType="1"/>
            </p:cNvSpPr>
            <p:nvPr/>
          </p:nvSpPr>
          <p:spPr bwMode="auto">
            <a:xfrm>
              <a:off x="4658" y="2952"/>
              <a:ext cx="9"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250" name="Line 669"/>
            <p:cNvSpPr>
              <a:spLocks noChangeShapeType="1"/>
            </p:cNvSpPr>
            <p:nvPr/>
          </p:nvSpPr>
          <p:spPr bwMode="auto">
            <a:xfrm>
              <a:off x="4667" y="2952"/>
              <a:ext cx="1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251" name="Line 670"/>
            <p:cNvSpPr>
              <a:spLocks noChangeShapeType="1"/>
            </p:cNvSpPr>
            <p:nvPr/>
          </p:nvSpPr>
          <p:spPr bwMode="auto">
            <a:xfrm>
              <a:off x="4677" y="2952"/>
              <a:ext cx="1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252" name="Line 671"/>
            <p:cNvSpPr>
              <a:spLocks noChangeShapeType="1"/>
            </p:cNvSpPr>
            <p:nvPr/>
          </p:nvSpPr>
          <p:spPr bwMode="auto">
            <a:xfrm>
              <a:off x="4687" y="2952"/>
              <a:ext cx="10" cy="0"/>
            </a:xfrm>
            <a:prstGeom prst="line">
              <a:avLst/>
            </a:prstGeom>
            <a:noFill/>
            <a:ln w="14288" cap="rnd">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253" name="Line 672"/>
            <p:cNvSpPr>
              <a:spLocks noChangeShapeType="1"/>
            </p:cNvSpPr>
            <p:nvPr/>
          </p:nvSpPr>
          <p:spPr bwMode="auto">
            <a:xfrm flipV="1">
              <a:off x="1292" y="822"/>
              <a:ext cx="0" cy="2202"/>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254" name="Line 673"/>
            <p:cNvSpPr>
              <a:spLocks noChangeShapeType="1"/>
            </p:cNvSpPr>
            <p:nvPr/>
          </p:nvSpPr>
          <p:spPr bwMode="auto">
            <a:xfrm flipH="1">
              <a:off x="1252" y="2961"/>
              <a:ext cx="4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255" name="Rectangle 674"/>
            <p:cNvSpPr>
              <a:spLocks noChangeArrowheads="1"/>
            </p:cNvSpPr>
            <p:nvPr/>
          </p:nvSpPr>
          <p:spPr bwMode="auto">
            <a:xfrm rot="16200000">
              <a:off x="1158" y="2873"/>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0</a:t>
              </a:r>
              <a:endParaRPr lang="en-US" altLang="en-US" sz="1350"/>
            </a:p>
          </p:txBody>
        </p:sp>
        <p:sp>
          <p:nvSpPr>
            <p:cNvPr id="10256" name="Line 675"/>
            <p:cNvSpPr>
              <a:spLocks noChangeShapeType="1"/>
            </p:cNvSpPr>
            <p:nvPr/>
          </p:nvSpPr>
          <p:spPr bwMode="auto">
            <a:xfrm flipH="1">
              <a:off x="1252" y="2269"/>
              <a:ext cx="4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257" name="Rectangle 676"/>
            <p:cNvSpPr>
              <a:spLocks noChangeArrowheads="1"/>
            </p:cNvSpPr>
            <p:nvPr/>
          </p:nvSpPr>
          <p:spPr bwMode="auto">
            <a:xfrm rot="16200000">
              <a:off x="1158" y="2208"/>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5</a:t>
              </a:r>
              <a:endParaRPr lang="en-US" altLang="en-US" sz="1350"/>
            </a:p>
          </p:txBody>
        </p:sp>
        <p:sp>
          <p:nvSpPr>
            <p:cNvPr id="10258" name="Rectangle 677"/>
            <p:cNvSpPr>
              <a:spLocks noChangeArrowheads="1"/>
            </p:cNvSpPr>
            <p:nvPr/>
          </p:nvSpPr>
          <p:spPr bwMode="auto">
            <a:xfrm rot="16200000">
              <a:off x="1158" y="2153"/>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0</a:t>
              </a:r>
              <a:endParaRPr lang="en-US" altLang="en-US" sz="1350"/>
            </a:p>
          </p:txBody>
        </p:sp>
        <p:sp>
          <p:nvSpPr>
            <p:cNvPr id="10259" name="Line 678"/>
            <p:cNvSpPr>
              <a:spLocks noChangeShapeType="1"/>
            </p:cNvSpPr>
            <p:nvPr/>
          </p:nvSpPr>
          <p:spPr bwMode="auto">
            <a:xfrm flipH="1">
              <a:off x="1252" y="1577"/>
              <a:ext cx="4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260" name="Rectangle 679"/>
            <p:cNvSpPr>
              <a:spLocks noChangeArrowheads="1"/>
            </p:cNvSpPr>
            <p:nvPr/>
          </p:nvSpPr>
          <p:spPr bwMode="auto">
            <a:xfrm rot="16200000">
              <a:off x="1159" y="1545"/>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1</a:t>
              </a:r>
              <a:endParaRPr lang="en-US" altLang="en-US" sz="1350"/>
            </a:p>
          </p:txBody>
        </p:sp>
        <p:sp>
          <p:nvSpPr>
            <p:cNvPr id="10261" name="Rectangle 680"/>
            <p:cNvSpPr>
              <a:spLocks noChangeArrowheads="1"/>
            </p:cNvSpPr>
            <p:nvPr/>
          </p:nvSpPr>
          <p:spPr bwMode="auto">
            <a:xfrm rot="16200000">
              <a:off x="1159" y="1489"/>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0</a:t>
              </a:r>
              <a:endParaRPr lang="en-US" altLang="en-US" sz="1350"/>
            </a:p>
          </p:txBody>
        </p:sp>
        <p:sp>
          <p:nvSpPr>
            <p:cNvPr id="10262" name="Rectangle 681"/>
            <p:cNvSpPr>
              <a:spLocks noChangeArrowheads="1"/>
            </p:cNvSpPr>
            <p:nvPr/>
          </p:nvSpPr>
          <p:spPr bwMode="auto">
            <a:xfrm rot="16200000">
              <a:off x="1159" y="1434"/>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0</a:t>
              </a:r>
              <a:endParaRPr lang="en-US" altLang="en-US" sz="1350"/>
            </a:p>
          </p:txBody>
        </p:sp>
        <p:sp>
          <p:nvSpPr>
            <p:cNvPr id="10263" name="Line 682"/>
            <p:cNvSpPr>
              <a:spLocks noChangeShapeType="1"/>
            </p:cNvSpPr>
            <p:nvPr/>
          </p:nvSpPr>
          <p:spPr bwMode="auto">
            <a:xfrm flipH="1">
              <a:off x="1252" y="885"/>
              <a:ext cx="4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264" name="Rectangle 683"/>
            <p:cNvSpPr>
              <a:spLocks noChangeArrowheads="1"/>
            </p:cNvSpPr>
            <p:nvPr/>
          </p:nvSpPr>
          <p:spPr bwMode="auto">
            <a:xfrm rot="16200000">
              <a:off x="1159" y="853"/>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1</a:t>
              </a:r>
              <a:endParaRPr lang="en-US" altLang="en-US" sz="1350"/>
            </a:p>
          </p:txBody>
        </p:sp>
        <p:sp>
          <p:nvSpPr>
            <p:cNvPr id="10265" name="Rectangle 684"/>
            <p:cNvSpPr>
              <a:spLocks noChangeArrowheads="1"/>
            </p:cNvSpPr>
            <p:nvPr/>
          </p:nvSpPr>
          <p:spPr bwMode="auto">
            <a:xfrm rot="16200000">
              <a:off x="1159" y="798"/>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5</a:t>
              </a:r>
              <a:endParaRPr lang="en-US" altLang="en-US" sz="1350"/>
            </a:p>
          </p:txBody>
        </p:sp>
        <p:sp>
          <p:nvSpPr>
            <p:cNvPr id="10266" name="Rectangle 685"/>
            <p:cNvSpPr>
              <a:spLocks noChangeArrowheads="1"/>
            </p:cNvSpPr>
            <p:nvPr/>
          </p:nvSpPr>
          <p:spPr bwMode="auto">
            <a:xfrm rot="16200000">
              <a:off x="1159" y="742"/>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0</a:t>
              </a:r>
              <a:endParaRPr lang="en-US" altLang="en-US" sz="1350"/>
            </a:p>
          </p:txBody>
        </p:sp>
        <p:sp>
          <p:nvSpPr>
            <p:cNvPr id="10267" name="Rectangle 686"/>
            <p:cNvSpPr>
              <a:spLocks noChangeArrowheads="1"/>
            </p:cNvSpPr>
            <p:nvPr/>
          </p:nvSpPr>
          <p:spPr bwMode="auto">
            <a:xfrm rot="16200000">
              <a:off x="1044" y="2411"/>
              <a:ext cx="7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E</a:t>
              </a:r>
              <a:endParaRPr lang="en-US" altLang="en-US" sz="1350"/>
            </a:p>
          </p:txBody>
        </p:sp>
        <p:sp>
          <p:nvSpPr>
            <p:cNvPr id="10268" name="Rectangle 687"/>
            <p:cNvSpPr>
              <a:spLocks noChangeArrowheads="1"/>
            </p:cNvSpPr>
            <p:nvPr/>
          </p:nvSpPr>
          <p:spPr bwMode="auto">
            <a:xfrm rot="16200000">
              <a:off x="1053" y="2354"/>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v</a:t>
              </a:r>
              <a:endParaRPr lang="en-US" altLang="en-US" sz="1350"/>
            </a:p>
          </p:txBody>
        </p:sp>
        <p:sp>
          <p:nvSpPr>
            <p:cNvPr id="10269" name="Rectangle 688"/>
            <p:cNvSpPr>
              <a:spLocks noChangeArrowheads="1"/>
            </p:cNvSpPr>
            <p:nvPr/>
          </p:nvSpPr>
          <p:spPr bwMode="auto">
            <a:xfrm rot="16200000">
              <a:off x="1050" y="2295"/>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e</a:t>
              </a:r>
              <a:endParaRPr lang="en-US" altLang="en-US" sz="1350"/>
            </a:p>
          </p:txBody>
        </p:sp>
        <p:sp>
          <p:nvSpPr>
            <p:cNvPr id="10270" name="Rectangle 689"/>
            <p:cNvSpPr>
              <a:spLocks noChangeArrowheads="1"/>
            </p:cNvSpPr>
            <p:nvPr/>
          </p:nvSpPr>
          <p:spPr bwMode="auto">
            <a:xfrm rot="16200000">
              <a:off x="1050" y="2240"/>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n</a:t>
              </a:r>
              <a:endParaRPr lang="en-US" altLang="en-US" sz="1350"/>
            </a:p>
          </p:txBody>
        </p:sp>
        <p:sp>
          <p:nvSpPr>
            <p:cNvPr id="10271" name="Rectangle 690"/>
            <p:cNvSpPr>
              <a:spLocks noChangeArrowheads="1"/>
            </p:cNvSpPr>
            <p:nvPr/>
          </p:nvSpPr>
          <p:spPr bwMode="auto">
            <a:xfrm rot="16200000">
              <a:off x="1063" y="2199"/>
              <a:ext cx="3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t</a:t>
              </a:r>
              <a:endParaRPr lang="en-US" altLang="en-US" sz="1350"/>
            </a:p>
          </p:txBody>
        </p:sp>
        <p:sp>
          <p:nvSpPr>
            <p:cNvPr id="10272" name="Rectangle 691"/>
            <p:cNvSpPr>
              <a:spLocks noChangeArrowheads="1"/>
            </p:cNvSpPr>
            <p:nvPr/>
          </p:nvSpPr>
          <p:spPr bwMode="auto">
            <a:xfrm rot="16200000">
              <a:off x="1063" y="2171"/>
              <a:ext cx="3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 </a:t>
              </a:r>
              <a:endParaRPr lang="en-US" altLang="en-US" sz="1350"/>
            </a:p>
          </p:txBody>
        </p:sp>
        <p:sp>
          <p:nvSpPr>
            <p:cNvPr id="10273" name="Rectangle 692"/>
            <p:cNvSpPr>
              <a:spLocks noChangeArrowheads="1"/>
            </p:cNvSpPr>
            <p:nvPr/>
          </p:nvSpPr>
          <p:spPr bwMode="auto">
            <a:xfrm rot="16200000">
              <a:off x="1060" y="2139"/>
              <a:ext cx="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r</a:t>
              </a:r>
              <a:endParaRPr lang="en-US" altLang="en-US" sz="1350"/>
            </a:p>
          </p:txBody>
        </p:sp>
        <p:sp>
          <p:nvSpPr>
            <p:cNvPr id="10274" name="Rectangle 693"/>
            <p:cNvSpPr>
              <a:spLocks noChangeArrowheads="1"/>
            </p:cNvSpPr>
            <p:nvPr/>
          </p:nvSpPr>
          <p:spPr bwMode="auto">
            <a:xfrm rot="16200000">
              <a:off x="1050" y="2093"/>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a</a:t>
              </a:r>
              <a:endParaRPr lang="en-US" altLang="en-US" sz="1350"/>
            </a:p>
          </p:txBody>
        </p:sp>
        <p:sp>
          <p:nvSpPr>
            <p:cNvPr id="10275" name="Rectangle 694"/>
            <p:cNvSpPr>
              <a:spLocks noChangeArrowheads="1"/>
            </p:cNvSpPr>
            <p:nvPr/>
          </p:nvSpPr>
          <p:spPr bwMode="auto">
            <a:xfrm rot="16200000">
              <a:off x="1063" y="2053"/>
              <a:ext cx="3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t</a:t>
              </a:r>
              <a:endParaRPr lang="en-US" altLang="en-US" sz="1350"/>
            </a:p>
          </p:txBody>
        </p:sp>
        <p:sp>
          <p:nvSpPr>
            <p:cNvPr id="10276" name="Rectangle 695"/>
            <p:cNvSpPr>
              <a:spLocks noChangeArrowheads="1"/>
            </p:cNvSpPr>
            <p:nvPr/>
          </p:nvSpPr>
          <p:spPr bwMode="auto">
            <a:xfrm rot="16200000">
              <a:off x="1050" y="2009"/>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e</a:t>
              </a:r>
              <a:endParaRPr lang="en-US" altLang="en-US" sz="1350"/>
            </a:p>
          </p:txBody>
        </p:sp>
        <p:sp>
          <p:nvSpPr>
            <p:cNvPr id="10277" name="Rectangle 696"/>
            <p:cNvSpPr>
              <a:spLocks noChangeArrowheads="1"/>
            </p:cNvSpPr>
            <p:nvPr/>
          </p:nvSpPr>
          <p:spPr bwMode="auto">
            <a:xfrm rot="16200000">
              <a:off x="1063" y="1969"/>
              <a:ext cx="3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a:t>
              </a:r>
              <a:endParaRPr lang="en-US" altLang="en-US" sz="1350"/>
            </a:p>
          </p:txBody>
        </p:sp>
        <p:sp>
          <p:nvSpPr>
            <p:cNvPr id="10278" name="Rectangle 697"/>
            <p:cNvSpPr>
              <a:spLocks noChangeArrowheads="1"/>
            </p:cNvSpPr>
            <p:nvPr/>
          </p:nvSpPr>
          <p:spPr bwMode="auto">
            <a:xfrm rot="16200000">
              <a:off x="1051" y="1925"/>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1</a:t>
              </a:r>
              <a:endParaRPr lang="en-US" altLang="en-US" sz="1350"/>
            </a:p>
          </p:txBody>
        </p:sp>
        <p:sp>
          <p:nvSpPr>
            <p:cNvPr id="10279" name="Rectangle 698"/>
            <p:cNvSpPr>
              <a:spLocks noChangeArrowheads="1"/>
            </p:cNvSpPr>
            <p:nvPr/>
          </p:nvSpPr>
          <p:spPr bwMode="auto">
            <a:xfrm rot="16200000">
              <a:off x="1051" y="1870"/>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0</a:t>
              </a:r>
              <a:endParaRPr lang="en-US" altLang="en-US" sz="1350"/>
            </a:p>
          </p:txBody>
        </p:sp>
        <p:sp>
          <p:nvSpPr>
            <p:cNvPr id="10280" name="Rectangle 699"/>
            <p:cNvSpPr>
              <a:spLocks noChangeArrowheads="1"/>
            </p:cNvSpPr>
            <p:nvPr/>
          </p:nvSpPr>
          <p:spPr bwMode="auto">
            <a:xfrm rot="16200000">
              <a:off x="1051" y="1815"/>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0</a:t>
              </a:r>
              <a:endParaRPr lang="en-US" altLang="en-US" sz="1350"/>
            </a:p>
          </p:txBody>
        </p:sp>
        <p:sp>
          <p:nvSpPr>
            <p:cNvPr id="10281" name="Rectangle 700"/>
            <p:cNvSpPr>
              <a:spLocks noChangeArrowheads="1"/>
            </p:cNvSpPr>
            <p:nvPr/>
          </p:nvSpPr>
          <p:spPr bwMode="auto">
            <a:xfrm rot="16200000">
              <a:off x="1064" y="1774"/>
              <a:ext cx="3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 </a:t>
              </a:r>
              <a:endParaRPr lang="en-US" altLang="en-US" sz="1350"/>
            </a:p>
          </p:txBody>
        </p:sp>
        <p:sp>
          <p:nvSpPr>
            <p:cNvPr id="10282" name="Rectangle 701"/>
            <p:cNvSpPr>
              <a:spLocks noChangeArrowheads="1"/>
            </p:cNvSpPr>
            <p:nvPr/>
          </p:nvSpPr>
          <p:spPr bwMode="auto">
            <a:xfrm rot="16200000">
              <a:off x="1045" y="1723"/>
              <a:ext cx="7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P</a:t>
              </a:r>
              <a:endParaRPr lang="en-US" altLang="en-US" sz="1350"/>
            </a:p>
          </p:txBody>
        </p:sp>
        <p:sp>
          <p:nvSpPr>
            <p:cNvPr id="10283" name="Rectangle 702"/>
            <p:cNvSpPr>
              <a:spLocks noChangeArrowheads="1"/>
            </p:cNvSpPr>
            <p:nvPr/>
          </p:nvSpPr>
          <p:spPr bwMode="auto">
            <a:xfrm rot="16200000">
              <a:off x="1045" y="1657"/>
              <a:ext cx="7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Y</a:t>
              </a:r>
              <a:endParaRPr lang="en-US" altLang="en-US" sz="1350"/>
            </a:p>
          </p:txBody>
        </p:sp>
        <p:sp>
          <p:nvSpPr>
            <p:cNvPr id="10284" name="Rectangle 703"/>
            <p:cNvSpPr>
              <a:spLocks noChangeArrowheads="1"/>
            </p:cNvSpPr>
            <p:nvPr/>
          </p:nvSpPr>
          <p:spPr bwMode="auto">
            <a:xfrm rot="16200000">
              <a:off x="1064" y="1610"/>
              <a:ext cx="3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 </a:t>
              </a:r>
              <a:endParaRPr lang="en-US" altLang="en-US" sz="1350"/>
            </a:p>
          </p:txBody>
        </p:sp>
        <p:sp>
          <p:nvSpPr>
            <p:cNvPr id="10285" name="Rectangle 704"/>
            <p:cNvSpPr>
              <a:spLocks noChangeArrowheads="1"/>
            </p:cNvSpPr>
            <p:nvPr/>
          </p:nvSpPr>
          <p:spPr bwMode="auto">
            <a:xfrm rot="16200000">
              <a:off x="1061" y="1578"/>
              <a:ext cx="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a:t>
              </a:r>
              <a:endParaRPr lang="en-US" altLang="en-US" sz="1350"/>
            </a:p>
          </p:txBody>
        </p:sp>
        <p:sp>
          <p:nvSpPr>
            <p:cNvPr id="10286" name="Rectangle 705"/>
            <p:cNvSpPr>
              <a:spLocks noChangeArrowheads="1"/>
            </p:cNvSpPr>
            <p:nvPr/>
          </p:nvSpPr>
          <p:spPr bwMode="auto">
            <a:xfrm rot="16200000">
              <a:off x="1051" y="1532"/>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h</a:t>
              </a:r>
              <a:endParaRPr lang="en-US" altLang="en-US" sz="1350"/>
            </a:p>
          </p:txBody>
        </p:sp>
        <p:sp>
          <p:nvSpPr>
            <p:cNvPr id="10287" name="Rectangle 706"/>
            <p:cNvSpPr>
              <a:spLocks noChangeArrowheads="1"/>
            </p:cNvSpPr>
            <p:nvPr/>
          </p:nvSpPr>
          <p:spPr bwMode="auto">
            <a:xfrm rot="16200000">
              <a:off x="1051" y="1477"/>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a</a:t>
              </a:r>
              <a:endParaRPr lang="en-US" altLang="en-US" sz="1350"/>
            </a:p>
          </p:txBody>
        </p:sp>
        <p:sp>
          <p:nvSpPr>
            <p:cNvPr id="10288" name="Rectangle 707"/>
            <p:cNvSpPr>
              <a:spLocks noChangeArrowheads="1"/>
            </p:cNvSpPr>
            <p:nvPr/>
          </p:nvSpPr>
          <p:spPr bwMode="auto">
            <a:xfrm rot="16200000">
              <a:off x="1054" y="1425"/>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z</a:t>
              </a:r>
              <a:endParaRPr lang="en-US" altLang="en-US" sz="1350"/>
            </a:p>
          </p:txBody>
        </p:sp>
        <p:sp>
          <p:nvSpPr>
            <p:cNvPr id="10289" name="Rectangle 708"/>
            <p:cNvSpPr>
              <a:spLocks noChangeArrowheads="1"/>
            </p:cNvSpPr>
            <p:nvPr/>
          </p:nvSpPr>
          <p:spPr bwMode="auto">
            <a:xfrm rot="16200000">
              <a:off x="1051" y="1372"/>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a</a:t>
              </a:r>
              <a:endParaRPr lang="en-US" altLang="en-US" sz="1350"/>
            </a:p>
          </p:txBody>
        </p:sp>
        <p:sp>
          <p:nvSpPr>
            <p:cNvPr id="10290" name="Rectangle 709"/>
            <p:cNvSpPr>
              <a:spLocks noChangeArrowheads="1"/>
            </p:cNvSpPr>
            <p:nvPr/>
          </p:nvSpPr>
          <p:spPr bwMode="auto">
            <a:xfrm rot="16200000">
              <a:off x="1061" y="1328"/>
              <a:ext cx="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r</a:t>
              </a:r>
              <a:endParaRPr lang="en-US" altLang="en-US" sz="1350"/>
            </a:p>
          </p:txBody>
        </p:sp>
        <p:sp>
          <p:nvSpPr>
            <p:cNvPr id="10291" name="Rectangle 710"/>
            <p:cNvSpPr>
              <a:spLocks noChangeArrowheads="1"/>
            </p:cNvSpPr>
            <p:nvPr/>
          </p:nvSpPr>
          <p:spPr bwMode="auto">
            <a:xfrm rot="16200000">
              <a:off x="1051" y="1283"/>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d</a:t>
              </a:r>
              <a:endParaRPr lang="en-US" altLang="en-US" sz="1350"/>
            </a:p>
          </p:txBody>
        </p:sp>
        <p:sp>
          <p:nvSpPr>
            <p:cNvPr id="10292" name="Rectangle 711"/>
            <p:cNvSpPr>
              <a:spLocks noChangeArrowheads="1"/>
            </p:cNvSpPr>
            <p:nvPr/>
          </p:nvSpPr>
          <p:spPr bwMode="auto">
            <a:xfrm rot="16200000">
              <a:off x="1061" y="1239"/>
              <a:ext cx="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a:t>
              </a:r>
              <a:endParaRPr lang="en-US" altLang="en-US" sz="1350"/>
            </a:p>
          </p:txBody>
        </p:sp>
        <p:sp>
          <p:nvSpPr>
            <p:cNvPr id="10293" name="Line 712"/>
            <p:cNvSpPr>
              <a:spLocks noChangeShapeType="1"/>
            </p:cNvSpPr>
            <p:nvPr/>
          </p:nvSpPr>
          <p:spPr bwMode="auto">
            <a:xfrm>
              <a:off x="1292" y="3024"/>
              <a:ext cx="3469"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294" name="Line 713"/>
            <p:cNvSpPr>
              <a:spLocks noChangeShapeType="1"/>
            </p:cNvSpPr>
            <p:nvPr/>
          </p:nvSpPr>
          <p:spPr bwMode="auto">
            <a:xfrm>
              <a:off x="1355" y="3024"/>
              <a:ext cx="0" cy="4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295" name="Rectangle 714"/>
            <p:cNvSpPr>
              <a:spLocks noChangeArrowheads="1"/>
            </p:cNvSpPr>
            <p:nvPr/>
          </p:nvSpPr>
          <p:spPr bwMode="auto">
            <a:xfrm>
              <a:off x="1327" y="3084"/>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0</a:t>
              </a:r>
              <a:endParaRPr lang="en-US" altLang="en-US" sz="1350"/>
            </a:p>
          </p:txBody>
        </p:sp>
        <p:sp>
          <p:nvSpPr>
            <p:cNvPr id="10296" name="Line 715"/>
            <p:cNvSpPr>
              <a:spLocks noChangeShapeType="1"/>
            </p:cNvSpPr>
            <p:nvPr/>
          </p:nvSpPr>
          <p:spPr bwMode="auto">
            <a:xfrm>
              <a:off x="1912" y="3024"/>
              <a:ext cx="0" cy="4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297" name="Rectangle 716"/>
            <p:cNvSpPr>
              <a:spLocks noChangeArrowheads="1"/>
            </p:cNvSpPr>
            <p:nvPr/>
          </p:nvSpPr>
          <p:spPr bwMode="auto">
            <a:xfrm>
              <a:off x="1885" y="3084"/>
              <a:ext cx="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8</a:t>
              </a:r>
              <a:endParaRPr lang="en-US" altLang="en-US" sz="1350"/>
            </a:p>
          </p:txBody>
        </p:sp>
        <p:sp>
          <p:nvSpPr>
            <p:cNvPr id="10298" name="Line 717"/>
            <p:cNvSpPr>
              <a:spLocks noChangeShapeType="1"/>
            </p:cNvSpPr>
            <p:nvPr/>
          </p:nvSpPr>
          <p:spPr bwMode="auto">
            <a:xfrm>
              <a:off x="2469" y="3024"/>
              <a:ext cx="0" cy="4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299" name="Rectangle 718"/>
            <p:cNvSpPr>
              <a:spLocks noChangeArrowheads="1"/>
            </p:cNvSpPr>
            <p:nvPr/>
          </p:nvSpPr>
          <p:spPr bwMode="auto">
            <a:xfrm>
              <a:off x="2413" y="3084"/>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16</a:t>
              </a:r>
              <a:endParaRPr lang="en-US" altLang="en-US" sz="1350"/>
            </a:p>
          </p:txBody>
        </p:sp>
        <p:sp>
          <p:nvSpPr>
            <p:cNvPr id="10300" name="Line 719"/>
            <p:cNvSpPr>
              <a:spLocks noChangeShapeType="1"/>
            </p:cNvSpPr>
            <p:nvPr/>
          </p:nvSpPr>
          <p:spPr bwMode="auto">
            <a:xfrm>
              <a:off x="3026" y="3024"/>
              <a:ext cx="0" cy="4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01" name="Rectangle 720"/>
            <p:cNvSpPr>
              <a:spLocks noChangeArrowheads="1"/>
            </p:cNvSpPr>
            <p:nvPr/>
          </p:nvSpPr>
          <p:spPr bwMode="auto">
            <a:xfrm>
              <a:off x="2970" y="3084"/>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24</a:t>
              </a:r>
              <a:endParaRPr lang="en-US" altLang="en-US" sz="1350"/>
            </a:p>
          </p:txBody>
        </p:sp>
        <p:sp>
          <p:nvSpPr>
            <p:cNvPr id="10302" name="Line 721"/>
            <p:cNvSpPr>
              <a:spLocks noChangeShapeType="1"/>
            </p:cNvSpPr>
            <p:nvPr/>
          </p:nvSpPr>
          <p:spPr bwMode="auto">
            <a:xfrm>
              <a:off x="3583" y="3024"/>
              <a:ext cx="0" cy="4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03" name="Rectangle 722"/>
            <p:cNvSpPr>
              <a:spLocks noChangeArrowheads="1"/>
            </p:cNvSpPr>
            <p:nvPr/>
          </p:nvSpPr>
          <p:spPr bwMode="auto">
            <a:xfrm>
              <a:off x="3527" y="3084"/>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32</a:t>
              </a:r>
              <a:endParaRPr lang="en-US" altLang="en-US" sz="1350"/>
            </a:p>
          </p:txBody>
        </p:sp>
        <p:sp>
          <p:nvSpPr>
            <p:cNvPr id="10304" name="Line 723"/>
            <p:cNvSpPr>
              <a:spLocks noChangeShapeType="1"/>
            </p:cNvSpPr>
            <p:nvPr/>
          </p:nvSpPr>
          <p:spPr bwMode="auto">
            <a:xfrm>
              <a:off x="4140" y="3024"/>
              <a:ext cx="0" cy="4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05" name="Rectangle 724"/>
            <p:cNvSpPr>
              <a:spLocks noChangeArrowheads="1"/>
            </p:cNvSpPr>
            <p:nvPr/>
          </p:nvSpPr>
          <p:spPr bwMode="auto">
            <a:xfrm>
              <a:off x="4085" y="3084"/>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40</a:t>
              </a:r>
              <a:endParaRPr lang="en-US" altLang="en-US" sz="1350"/>
            </a:p>
          </p:txBody>
        </p:sp>
        <p:sp>
          <p:nvSpPr>
            <p:cNvPr id="10306" name="Line 725"/>
            <p:cNvSpPr>
              <a:spLocks noChangeShapeType="1"/>
            </p:cNvSpPr>
            <p:nvPr/>
          </p:nvSpPr>
          <p:spPr bwMode="auto">
            <a:xfrm>
              <a:off x="4697" y="3024"/>
              <a:ext cx="0" cy="4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07" name="Rectangle 726"/>
            <p:cNvSpPr>
              <a:spLocks noChangeArrowheads="1"/>
            </p:cNvSpPr>
            <p:nvPr/>
          </p:nvSpPr>
          <p:spPr bwMode="auto">
            <a:xfrm>
              <a:off x="4642" y="3084"/>
              <a:ext cx="1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48</a:t>
              </a:r>
              <a:endParaRPr lang="en-US" altLang="en-US" sz="1350"/>
            </a:p>
          </p:txBody>
        </p:sp>
        <p:sp>
          <p:nvSpPr>
            <p:cNvPr id="10308" name="Rectangle 727"/>
            <p:cNvSpPr>
              <a:spLocks noChangeArrowheads="1"/>
            </p:cNvSpPr>
            <p:nvPr/>
          </p:nvSpPr>
          <p:spPr bwMode="auto">
            <a:xfrm>
              <a:off x="2086" y="3182"/>
              <a:ext cx="194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Week since randomisation (ART initiation)</a:t>
              </a:r>
              <a:endParaRPr lang="en-US" altLang="en-US" sz="1350"/>
            </a:p>
          </p:txBody>
        </p:sp>
        <p:sp>
          <p:nvSpPr>
            <p:cNvPr id="10309" name="Line 728"/>
            <p:cNvSpPr>
              <a:spLocks noChangeShapeType="1"/>
            </p:cNvSpPr>
            <p:nvPr/>
          </p:nvSpPr>
          <p:spPr bwMode="auto">
            <a:xfrm>
              <a:off x="2032" y="3407"/>
              <a:ext cx="187" cy="0"/>
            </a:xfrm>
            <a:prstGeom prst="line">
              <a:avLst/>
            </a:prstGeom>
            <a:noFill/>
            <a:ln w="14288" cap="flat">
              <a:solidFill>
                <a:srgbClr val="FF66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10" name="Line 729"/>
            <p:cNvSpPr>
              <a:spLocks noChangeShapeType="1"/>
            </p:cNvSpPr>
            <p:nvPr/>
          </p:nvSpPr>
          <p:spPr bwMode="auto">
            <a:xfrm>
              <a:off x="2812" y="3407"/>
              <a:ext cx="187" cy="0"/>
            </a:xfrm>
            <a:prstGeom prst="line">
              <a:avLst/>
            </a:prstGeom>
            <a:noFill/>
            <a:ln w="14288"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311" name="Rectangle 730"/>
            <p:cNvSpPr>
              <a:spLocks noChangeArrowheads="1"/>
            </p:cNvSpPr>
            <p:nvPr/>
          </p:nvSpPr>
          <p:spPr bwMode="auto">
            <a:xfrm>
              <a:off x="2250" y="3355"/>
              <a:ext cx="4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Standard</a:t>
              </a:r>
              <a:endParaRPr lang="en-US" altLang="en-US" sz="1350"/>
            </a:p>
          </p:txBody>
        </p:sp>
        <p:sp>
          <p:nvSpPr>
            <p:cNvPr id="10312" name="Rectangle 731"/>
            <p:cNvSpPr>
              <a:spLocks noChangeArrowheads="1"/>
            </p:cNvSpPr>
            <p:nvPr/>
          </p:nvSpPr>
          <p:spPr bwMode="auto">
            <a:xfrm>
              <a:off x="3030" y="3355"/>
              <a:ext cx="101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975">
                  <a:solidFill>
                    <a:srgbClr val="000000"/>
                  </a:solidFill>
                </a:rPr>
                <a:t>Raltegravir-intensified</a:t>
              </a:r>
              <a:endParaRPr lang="en-US" altLang="en-US" sz="1350"/>
            </a:p>
          </p:txBody>
        </p:sp>
      </p:grpSp>
      <p:sp>
        <p:nvSpPr>
          <p:cNvPr id="9218" name="Title 1"/>
          <p:cNvSpPr>
            <a:spLocks noGrp="1"/>
          </p:cNvSpPr>
          <p:nvPr>
            <p:ph type="title"/>
          </p:nvPr>
        </p:nvSpPr>
        <p:spPr>
          <a:xfrm>
            <a:off x="594123" y="988815"/>
            <a:ext cx="7886700" cy="994172"/>
          </a:xfrm>
        </p:spPr>
        <p:txBody>
          <a:bodyPr>
            <a:normAutofit/>
          </a:bodyPr>
          <a:lstStyle/>
          <a:p>
            <a:pPr algn="ctr">
              <a:defRPr/>
            </a:pPr>
            <a:r>
              <a:rPr lang="en-GB" altLang="en-US" sz="2700" b="1" dirty="0"/>
              <a:t>Incidence of fatal and non-fatal IRIS-compatible events</a:t>
            </a:r>
          </a:p>
        </p:txBody>
      </p:sp>
      <p:graphicFrame>
        <p:nvGraphicFramePr>
          <p:cNvPr id="738" name="Content Placeholder 4"/>
          <p:cNvGraphicFramePr>
            <a:graphicFrameLocks noGrp="1"/>
          </p:cNvGraphicFramePr>
          <p:nvPr>
            <p:ph idx="1"/>
            <p:extLst/>
          </p:nvPr>
        </p:nvGraphicFramePr>
        <p:xfrm>
          <a:off x="4902997" y="2171452"/>
          <a:ext cx="4093369" cy="1516390"/>
        </p:xfrm>
        <a:graphic>
          <a:graphicData uri="http://schemas.openxmlformats.org/drawingml/2006/table">
            <a:tbl>
              <a:tblPr firstRow="1" bandRow="1">
                <a:effectLst>
                  <a:outerShdw blurRad="63500" sx="102000" sy="102000" algn="ctr" rotWithShape="0">
                    <a:prstClr val="black">
                      <a:alpha val="40000"/>
                    </a:prstClr>
                  </a:outerShdw>
                </a:effectLst>
                <a:tableStyleId>{EB344D84-9AFB-497E-A393-DC336BA19D2E}</a:tableStyleId>
              </a:tblPr>
              <a:tblGrid>
                <a:gridCol w="1743110"/>
                <a:gridCol w="816062"/>
                <a:gridCol w="1024974"/>
                <a:gridCol w="509223"/>
              </a:tblGrid>
              <a:tr h="388622">
                <a:tc>
                  <a:txBody>
                    <a:bodyPr/>
                    <a:lstStyle/>
                    <a:p>
                      <a:endParaRPr lang="en-GB" sz="1100" dirty="0">
                        <a:solidFill>
                          <a:schemeClr val="tx1"/>
                        </a:solidFill>
                      </a:endParaRPr>
                    </a:p>
                  </a:txBody>
                  <a:tcPr marL="68585" marR="68585" marT="34291" marB="34291"/>
                </a:tc>
                <a:tc>
                  <a:txBody>
                    <a:bodyPr/>
                    <a:lstStyle/>
                    <a:p>
                      <a:pPr algn="ctr"/>
                      <a:r>
                        <a:rPr lang="en-GB" sz="1100" dirty="0" smtClean="0">
                          <a:solidFill>
                            <a:srgbClr val="008000"/>
                          </a:solidFill>
                        </a:rPr>
                        <a:t>Additional RAL</a:t>
                      </a:r>
                      <a:endParaRPr lang="en-GB" sz="1100" dirty="0">
                        <a:solidFill>
                          <a:srgbClr val="008000"/>
                        </a:solidFill>
                      </a:endParaRPr>
                    </a:p>
                  </a:txBody>
                  <a:tcPr marL="68585" marR="68585" marT="34291" marB="34291"/>
                </a:tc>
                <a:tc>
                  <a:txBody>
                    <a:bodyPr/>
                    <a:lstStyle/>
                    <a:p>
                      <a:pPr algn="ctr"/>
                      <a:r>
                        <a:rPr lang="en-GB" sz="1100" dirty="0" smtClean="0">
                          <a:solidFill>
                            <a:schemeClr val="tx1"/>
                          </a:solidFill>
                        </a:rPr>
                        <a:t>Standard-of-care</a:t>
                      </a:r>
                      <a:endParaRPr lang="en-GB" sz="1100" dirty="0">
                        <a:solidFill>
                          <a:schemeClr val="tx1"/>
                        </a:solidFill>
                      </a:endParaRPr>
                    </a:p>
                  </a:txBody>
                  <a:tcPr marL="68585" marR="68585" marT="34291" marB="34291"/>
                </a:tc>
                <a:tc>
                  <a:txBody>
                    <a:bodyPr/>
                    <a:lstStyle/>
                    <a:p>
                      <a:pPr algn="ctr"/>
                      <a:r>
                        <a:rPr lang="en-GB" sz="1100" dirty="0" smtClean="0">
                          <a:solidFill>
                            <a:schemeClr val="tx1"/>
                          </a:solidFill>
                        </a:rPr>
                        <a:t>p</a:t>
                      </a:r>
                      <a:endParaRPr lang="en-GB" sz="1100" dirty="0">
                        <a:solidFill>
                          <a:schemeClr val="tx1"/>
                        </a:solidFill>
                      </a:endParaRPr>
                    </a:p>
                  </a:txBody>
                  <a:tcPr marL="68585" marR="68585" marT="34291" marB="34291"/>
                </a:tc>
              </a:tr>
              <a:tr h="228602">
                <a:tc>
                  <a:txBody>
                    <a:bodyPr/>
                    <a:lstStyle/>
                    <a:p>
                      <a:r>
                        <a:rPr lang="en-GB" sz="1100" dirty="0" smtClean="0">
                          <a:solidFill>
                            <a:schemeClr val="tx1"/>
                          </a:solidFill>
                        </a:rPr>
                        <a:t>All</a:t>
                      </a:r>
                      <a:endParaRPr lang="en-GB" sz="1100" dirty="0">
                        <a:solidFill>
                          <a:schemeClr val="tx1"/>
                        </a:solidFill>
                      </a:endParaRPr>
                    </a:p>
                  </a:txBody>
                  <a:tcPr marL="68585" marR="68585" marT="34291" marB="34291"/>
                </a:tc>
                <a:tc>
                  <a:txBody>
                    <a:bodyPr/>
                    <a:lstStyle/>
                    <a:p>
                      <a:pPr algn="ctr"/>
                      <a:r>
                        <a:rPr lang="en-GB" sz="1100" dirty="0" smtClean="0">
                          <a:solidFill>
                            <a:srgbClr val="008000"/>
                          </a:solidFill>
                        </a:rPr>
                        <a:t>89 (9.9%)</a:t>
                      </a:r>
                    </a:p>
                  </a:txBody>
                  <a:tcPr marL="68585" marR="68585" marT="34291" marB="34291"/>
                </a:tc>
                <a:tc>
                  <a:txBody>
                    <a:bodyPr/>
                    <a:lstStyle/>
                    <a:p>
                      <a:pPr algn="ctr"/>
                      <a:r>
                        <a:rPr lang="en-GB" sz="1100" dirty="0" smtClean="0">
                          <a:solidFill>
                            <a:schemeClr val="tx1"/>
                          </a:solidFill>
                        </a:rPr>
                        <a:t>86 (9.5%)</a:t>
                      </a:r>
                      <a:endParaRPr lang="en-GB" sz="1100" dirty="0">
                        <a:solidFill>
                          <a:schemeClr val="tx1"/>
                        </a:solidFill>
                      </a:endParaRPr>
                    </a:p>
                  </a:txBody>
                  <a:tcPr marL="68585" marR="68585" marT="34291" marB="34291"/>
                </a:tc>
                <a:tc>
                  <a:txBody>
                    <a:bodyPr/>
                    <a:lstStyle/>
                    <a:p>
                      <a:pPr algn="ctr"/>
                      <a:r>
                        <a:rPr lang="en-GB" sz="1100" spc="-100" baseline="0" dirty="0" smtClean="0">
                          <a:solidFill>
                            <a:schemeClr val="tx1"/>
                          </a:solidFill>
                        </a:rPr>
                        <a:t>0.79</a:t>
                      </a:r>
                      <a:endParaRPr lang="en-GB" sz="1100" spc="-100" baseline="0" dirty="0">
                        <a:solidFill>
                          <a:schemeClr val="tx1"/>
                        </a:solidFill>
                      </a:endParaRPr>
                    </a:p>
                  </a:txBody>
                  <a:tcPr marL="68585" marR="68585" marT="34291" marB="34291"/>
                </a:tc>
              </a:tr>
              <a:tr h="228602">
                <a:tc>
                  <a:txBody>
                    <a:bodyPr/>
                    <a:lstStyle/>
                    <a:p>
                      <a:pPr marL="356400"/>
                      <a:r>
                        <a:rPr lang="en-GB" sz="1100" dirty="0" smtClean="0">
                          <a:solidFill>
                            <a:schemeClr val="tx1"/>
                          </a:solidFill>
                        </a:rPr>
                        <a:t>TB-IRIS</a:t>
                      </a:r>
                      <a:endParaRPr lang="en-GB" sz="1100" dirty="0">
                        <a:solidFill>
                          <a:schemeClr val="tx1"/>
                        </a:solidFill>
                      </a:endParaRPr>
                    </a:p>
                  </a:txBody>
                  <a:tcPr marL="68585" marR="68585" marT="34291" marB="34291"/>
                </a:tc>
                <a:tc>
                  <a:txBody>
                    <a:bodyPr/>
                    <a:lstStyle/>
                    <a:p>
                      <a:pPr algn="ctr"/>
                      <a:r>
                        <a:rPr lang="en-GB" sz="1100" dirty="0" smtClean="0">
                          <a:solidFill>
                            <a:srgbClr val="008000"/>
                          </a:solidFill>
                        </a:rPr>
                        <a:t>53 (5.9%)</a:t>
                      </a:r>
                      <a:endParaRPr lang="en-GB" sz="1100" dirty="0">
                        <a:solidFill>
                          <a:srgbClr val="008000"/>
                        </a:solidFill>
                      </a:endParaRPr>
                    </a:p>
                  </a:txBody>
                  <a:tcPr marL="68585" marR="68585" marT="34291" marB="34291"/>
                </a:tc>
                <a:tc>
                  <a:txBody>
                    <a:bodyPr/>
                    <a:lstStyle/>
                    <a:p>
                      <a:pPr algn="ctr"/>
                      <a:r>
                        <a:rPr lang="en-GB" sz="1100" dirty="0" smtClean="0">
                          <a:solidFill>
                            <a:schemeClr val="tx1"/>
                          </a:solidFill>
                        </a:rPr>
                        <a:t>54 (6.0%)</a:t>
                      </a:r>
                      <a:endParaRPr lang="en-GB" sz="1100" dirty="0">
                        <a:solidFill>
                          <a:schemeClr val="tx1"/>
                        </a:solidFill>
                      </a:endParaRPr>
                    </a:p>
                  </a:txBody>
                  <a:tcPr marL="68585" marR="68585" marT="34291" marB="34291"/>
                </a:tc>
                <a:tc>
                  <a:txBody>
                    <a:bodyPr/>
                    <a:lstStyle/>
                    <a:p>
                      <a:pPr algn="ctr"/>
                      <a:r>
                        <a:rPr lang="en-GB" sz="1100" spc="-100" baseline="0" dirty="0" smtClean="0">
                          <a:solidFill>
                            <a:schemeClr val="tx1"/>
                          </a:solidFill>
                        </a:rPr>
                        <a:t>1.00</a:t>
                      </a:r>
                      <a:endParaRPr lang="en-GB" sz="1100" spc="-100" baseline="0" dirty="0">
                        <a:solidFill>
                          <a:schemeClr val="tx1"/>
                        </a:solidFill>
                      </a:endParaRPr>
                    </a:p>
                  </a:txBody>
                  <a:tcPr marL="68585" marR="68585" marT="34291" marB="34291"/>
                </a:tc>
              </a:tr>
              <a:tr h="228602">
                <a:tc>
                  <a:txBody>
                    <a:bodyPr/>
                    <a:lstStyle/>
                    <a:p>
                      <a:pPr marL="356400"/>
                      <a:r>
                        <a:rPr lang="en-GB" sz="1100" dirty="0" err="1" smtClean="0">
                          <a:solidFill>
                            <a:schemeClr val="tx1"/>
                          </a:solidFill>
                        </a:rPr>
                        <a:t>Cryptococcal</a:t>
                      </a:r>
                      <a:r>
                        <a:rPr lang="en-GB" sz="1100" baseline="0" dirty="0" smtClean="0">
                          <a:solidFill>
                            <a:schemeClr val="tx1"/>
                          </a:solidFill>
                        </a:rPr>
                        <a:t>-IRIS</a:t>
                      </a:r>
                      <a:endParaRPr lang="en-GB" sz="1100" dirty="0">
                        <a:solidFill>
                          <a:schemeClr val="tx1"/>
                        </a:solidFill>
                      </a:endParaRPr>
                    </a:p>
                  </a:txBody>
                  <a:tcPr marL="68585" marR="68585" marT="34291" marB="34291"/>
                </a:tc>
                <a:tc>
                  <a:txBody>
                    <a:bodyPr/>
                    <a:lstStyle/>
                    <a:p>
                      <a:pPr algn="ctr"/>
                      <a:r>
                        <a:rPr lang="en-GB" sz="1100" dirty="0" smtClean="0">
                          <a:solidFill>
                            <a:srgbClr val="008000"/>
                          </a:solidFill>
                        </a:rPr>
                        <a:t>15 (1.7%)</a:t>
                      </a:r>
                      <a:endParaRPr lang="en-GB" sz="1100" dirty="0">
                        <a:solidFill>
                          <a:srgbClr val="008000"/>
                        </a:solidFill>
                      </a:endParaRPr>
                    </a:p>
                  </a:txBody>
                  <a:tcPr marL="68585" marR="68585" marT="34291" marB="34291"/>
                </a:tc>
                <a:tc>
                  <a:txBody>
                    <a:bodyPr/>
                    <a:lstStyle/>
                    <a:p>
                      <a:pPr algn="ctr"/>
                      <a:r>
                        <a:rPr lang="en-GB" sz="1100" dirty="0" smtClean="0">
                          <a:solidFill>
                            <a:schemeClr val="tx1"/>
                          </a:solidFill>
                        </a:rPr>
                        <a:t>16 (1.8%)</a:t>
                      </a:r>
                      <a:endParaRPr lang="en-GB" sz="1100" dirty="0">
                        <a:solidFill>
                          <a:schemeClr val="tx1"/>
                        </a:solidFill>
                      </a:endParaRPr>
                    </a:p>
                  </a:txBody>
                  <a:tcPr marL="68585" marR="68585" marT="34291" marB="34291"/>
                </a:tc>
                <a:tc>
                  <a:txBody>
                    <a:bodyPr/>
                    <a:lstStyle/>
                    <a:p>
                      <a:pPr algn="ctr"/>
                      <a:r>
                        <a:rPr lang="en-GB" sz="1100" spc="-100" baseline="0" dirty="0" smtClean="0">
                          <a:solidFill>
                            <a:schemeClr val="tx1"/>
                          </a:solidFill>
                        </a:rPr>
                        <a:t>1.00</a:t>
                      </a:r>
                      <a:endParaRPr lang="en-GB" sz="1100" spc="-100" baseline="0" dirty="0">
                        <a:solidFill>
                          <a:schemeClr val="tx1"/>
                        </a:solidFill>
                      </a:endParaRPr>
                    </a:p>
                  </a:txBody>
                  <a:tcPr marL="68585" marR="68585" marT="34291" marB="34291"/>
                </a:tc>
              </a:tr>
              <a:tr h="388622">
                <a:tc>
                  <a:txBody>
                    <a:bodyPr/>
                    <a:lstStyle/>
                    <a:p>
                      <a:pPr marL="356400" indent="0"/>
                      <a:r>
                        <a:rPr lang="en-GB" sz="1100" dirty="0" smtClean="0">
                          <a:solidFill>
                            <a:schemeClr val="tx1"/>
                          </a:solidFill>
                        </a:rPr>
                        <a:t>Other</a:t>
                      </a:r>
                      <a:r>
                        <a:rPr lang="en-GB" sz="1100" baseline="0" dirty="0" smtClean="0">
                          <a:solidFill>
                            <a:schemeClr val="tx1"/>
                          </a:solidFill>
                        </a:rPr>
                        <a:t> of known aetiology</a:t>
                      </a:r>
                      <a:endParaRPr lang="en-GB" sz="1100" dirty="0">
                        <a:solidFill>
                          <a:schemeClr val="tx1"/>
                        </a:solidFill>
                      </a:endParaRPr>
                    </a:p>
                  </a:txBody>
                  <a:tcPr marL="68585" marR="68585" marT="34291" marB="34291"/>
                </a:tc>
                <a:tc>
                  <a:txBody>
                    <a:bodyPr/>
                    <a:lstStyle/>
                    <a:p>
                      <a:pPr algn="ctr"/>
                      <a:r>
                        <a:rPr lang="en-GB" sz="1100" dirty="0" smtClean="0">
                          <a:solidFill>
                            <a:srgbClr val="008000"/>
                          </a:solidFill>
                        </a:rPr>
                        <a:t>17 (1.9%)</a:t>
                      </a:r>
                      <a:endParaRPr lang="en-GB" sz="1100" dirty="0">
                        <a:solidFill>
                          <a:srgbClr val="008000"/>
                        </a:solidFill>
                      </a:endParaRPr>
                    </a:p>
                  </a:txBody>
                  <a:tcPr marL="68585" marR="68585" marT="34291" marB="34291"/>
                </a:tc>
                <a:tc>
                  <a:txBody>
                    <a:bodyPr/>
                    <a:lstStyle/>
                    <a:p>
                      <a:pPr algn="ctr"/>
                      <a:r>
                        <a:rPr lang="en-GB" sz="1100" dirty="0" smtClean="0">
                          <a:solidFill>
                            <a:schemeClr val="tx1"/>
                          </a:solidFill>
                        </a:rPr>
                        <a:t>14 (1.6%)</a:t>
                      </a:r>
                      <a:endParaRPr lang="en-GB" sz="1100" dirty="0">
                        <a:solidFill>
                          <a:schemeClr val="tx1"/>
                        </a:solidFill>
                      </a:endParaRPr>
                    </a:p>
                  </a:txBody>
                  <a:tcPr marL="68585" marR="68585" marT="34291" marB="34291"/>
                </a:tc>
                <a:tc>
                  <a:txBody>
                    <a:bodyPr/>
                    <a:lstStyle/>
                    <a:p>
                      <a:pPr algn="ctr"/>
                      <a:r>
                        <a:rPr lang="en-GB" sz="1100" spc="-100" baseline="0" dirty="0" smtClean="0">
                          <a:solidFill>
                            <a:schemeClr val="tx1"/>
                          </a:solidFill>
                        </a:rPr>
                        <a:t>0.59</a:t>
                      </a:r>
                      <a:endParaRPr lang="en-GB" sz="1100" spc="-100" baseline="0" dirty="0">
                        <a:solidFill>
                          <a:schemeClr val="tx1"/>
                        </a:solidFill>
                      </a:endParaRPr>
                    </a:p>
                  </a:txBody>
                  <a:tcPr marL="68585" marR="68585" marT="34291" marB="34291"/>
                </a:tc>
              </a:tr>
            </a:tbl>
          </a:graphicData>
        </a:graphic>
      </p:graphicFrame>
      <p:sp>
        <p:nvSpPr>
          <p:cNvPr id="9221" name="Control 2"/>
          <p:cNvSpPr>
            <a:spLocks noChangeArrowheads="1" noChangeShapeType="1"/>
          </p:cNvSpPr>
          <p:nvPr/>
        </p:nvSpPr>
        <p:spPr bwMode="auto">
          <a:xfrm>
            <a:off x="2565799" y="8523685"/>
            <a:ext cx="4860131" cy="410765"/>
          </a:xfrm>
          <a:prstGeom prst="rect">
            <a:avLst/>
          </a:prstGeom>
          <a:noFill/>
          <a:ln>
            <a:noFill/>
          </a:ln>
          <a:effectLst/>
          <a:extLst/>
        </p:spPr>
        <p:txBody>
          <a:bodyPr lIns="0" tIns="0" rIns="0" bIns="0"/>
          <a:lstStyle>
            <a:lvl1pPr>
              <a:defRPr b="1">
                <a:solidFill>
                  <a:schemeClr val="tx1"/>
                </a:solidFill>
                <a:latin typeface="Trebuchet MS" pitchFamily="34" charset="0"/>
              </a:defRPr>
            </a:lvl1pPr>
            <a:lvl2pPr marL="742950" indent="-285750">
              <a:defRPr b="1">
                <a:solidFill>
                  <a:schemeClr val="tx1"/>
                </a:solidFill>
                <a:latin typeface="Trebuchet MS" pitchFamily="34" charset="0"/>
              </a:defRPr>
            </a:lvl2pPr>
            <a:lvl3pPr marL="1143000" indent="-228600">
              <a:defRPr b="1">
                <a:solidFill>
                  <a:schemeClr val="tx1"/>
                </a:solidFill>
                <a:latin typeface="Trebuchet MS" pitchFamily="34" charset="0"/>
              </a:defRPr>
            </a:lvl3pPr>
            <a:lvl4pPr marL="1600200" indent="-228600">
              <a:defRPr b="1">
                <a:solidFill>
                  <a:schemeClr val="tx1"/>
                </a:solidFill>
                <a:latin typeface="Trebuchet MS" pitchFamily="34" charset="0"/>
              </a:defRPr>
            </a:lvl4pPr>
            <a:lvl5pPr marL="2057400" indent="-228600">
              <a:defRPr b="1">
                <a:solidFill>
                  <a:schemeClr val="tx1"/>
                </a:solidFill>
                <a:latin typeface="Trebuchet MS" pitchFamily="34" charset="0"/>
              </a:defRPr>
            </a:lvl5pPr>
            <a:lvl6pPr marL="2514600" indent="-228600" algn="ctr" eaLnBrk="0" fontAlgn="base" hangingPunct="0">
              <a:spcBef>
                <a:spcPct val="0"/>
              </a:spcBef>
              <a:spcAft>
                <a:spcPct val="0"/>
              </a:spcAft>
              <a:defRPr b="1">
                <a:solidFill>
                  <a:schemeClr val="tx1"/>
                </a:solidFill>
                <a:latin typeface="Trebuchet MS" pitchFamily="34" charset="0"/>
              </a:defRPr>
            </a:lvl6pPr>
            <a:lvl7pPr marL="2971800" indent="-228600" algn="ctr" eaLnBrk="0" fontAlgn="base" hangingPunct="0">
              <a:spcBef>
                <a:spcPct val="0"/>
              </a:spcBef>
              <a:spcAft>
                <a:spcPct val="0"/>
              </a:spcAft>
              <a:defRPr b="1">
                <a:solidFill>
                  <a:schemeClr val="tx1"/>
                </a:solidFill>
                <a:latin typeface="Trebuchet MS" pitchFamily="34" charset="0"/>
              </a:defRPr>
            </a:lvl7pPr>
            <a:lvl8pPr marL="3429000" indent="-228600" algn="ctr" eaLnBrk="0" fontAlgn="base" hangingPunct="0">
              <a:spcBef>
                <a:spcPct val="0"/>
              </a:spcBef>
              <a:spcAft>
                <a:spcPct val="0"/>
              </a:spcAft>
              <a:defRPr b="1">
                <a:solidFill>
                  <a:schemeClr val="tx1"/>
                </a:solidFill>
                <a:latin typeface="Trebuchet MS" pitchFamily="34" charset="0"/>
              </a:defRPr>
            </a:lvl8pPr>
            <a:lvl9pPr marL="3886200" indent="-228600" algn="ctr" eaLnBrk="0" fontAlgn="base" hangingPunct="0">
              <a:spcBef>
                <a:spcPct val="0"/>
              </a:spcBef>
              <a:spcAft>
                <a:spcPct val="0"/>
              </a:spcAft>
              <a:defRPr b="1">
                <a:solidFill>
                  <a:schemeClr val="tx1"/>
                </a:solidFill>
                <a:latin typeface="Trebuchet MS" pitchFamily="34" charset="0"/>
              </a:defRPr>
            </a:lvl9pPr>
          </a:lstStyle>
          <a:p>
            <a:pPr>
              <a:defRPr/>
            </a:pPr>
            <a:endParaRPr lang="en-GB" altLang="en-US" sz="1350">
              <a:latin typeface="+mn-lt"/>
            </a:endParaRPr>
          </a:p>
        </p:txBody>
      </p:sp>
      <p:sp>
        <p:nvSpPr>
          <p:cNvPr id="9223" name="Control 4"/>
          <p:cNvSpPr>
            <a:spLocks noChangeArrowheads="1" noChangeShapeType="1"/>
          </p:cNvSpPr>
          <p:nvPr/>
        </p:nvSpPr>
        <p:spPr bwMode="auto">
          <a:xfrm>
            <a:off x="2565799" y="8523685"/>
            <a:ext cx="4860131" cy="410765"/>
          </a:xfrm>
          <a:prstGeom prst="rect">
            <a:avLst/>
          </a:prstGeom>
          <a:noFill/>
          <a:ln>
            <a:noFill/>
          </a:ln>
          <a:effectLst/>
          <a:extLst/>
        </p:spPr>
        <p:txBody>
          <a:bodyPr lIns="0" tIns="0" rIns="0" bIns="0"/>
          <a:lstStyle>
            <a:lvl1pPr>
              <a:defRPr b="1">
                <a:solidFill>
                  <a:schemeClr val="tx1"/>
                </a:solidFill>
                <a:latin typeface="Trebuchet MS" pitchFamily="34" charset="0"/>
              </a:defRPr>
            </a:lvl1pPr>
            <a:lvl2pPr marL="742950" indent="-285750">
              <a:defRPr b="1">
                <a:solidFill>
                  <a:schemeClr val="tx1"/>
                </a:solidFill>
                <a:latin typeface="Trebuchet MS" pitchFamily="34" charset="0"/>
              </a:defRPr>
            </a:lvl2pPr>
            <a:lvl3pPr marL="1143000" indent="-228600">
              <a:defRPr b="1">
                <a:solidFill>
                  <a:schemeClr val="tx1"/>
                </a:solidFill>
                <a:latin typeface="Trebuchet MS" pitchFamily="34" charset="0"/>
              </a:defRPr>
            </a:lvl3pPr>
            <a:lvl4pPr marL="1600200" indent="-228600">
              <a:defRPr b="1">
                <a:solidFill>
                  <a:schemeClr val="tx1"/>
                </a:solidFill>
                <a:latin typeface="Trebuchet MS" pitchFamily="34" charset="0"/>
              </a:defRPr>
            </a:lvl4pPr>
            <a:lvl5pPr marL="2057400" indent="-228600">
              <a:defRPr b="1">
                <a:solidFill>
                  <a:schemeClr val="tx1"/>
                </a:solidFill>
                <a:latin typeface="Trebuchet MS" pitchFamily="34" charset="0"/>
              </a:defRPr>
            </a:lvl5pPr>
            <a:lvl6pPr marL="2514600" indent="-228600" algn="ctr" eaLnBrk="0" fontAlgn="base" hangingPunct="0">
              <a:spcBef>
                <a:spcPct val="0"/>
              </a:spcBef>
              <a:spcAft>
                <a:spcPct val="0"/>
              </a:spcAft>
              <a:defRPr b="1">
                <a:solidFill>
                  <a:schemeClr val="tx1"/>
                </a:solidFill>
                <a:latin typeface="Trebuchet MS" pitchFamily="34" charset="0"/>
              </a:defRPr>
            </a:lvl6pPr>
            <a:lvl7pPr marL="2971800" indent="-228600" algn="ctr" eaLnBrk="0" fontAlgn="base" hangingPunct="0">
              <a:spcBef>
                <a:spcPct val="0"/>
              </a:spcBef>
              <a:spcAft>
                <a:spcPct val="0"/>
              </a:spcAft>
              <a:defRPr b="1">
                <a:solidFill>
                  <a:schemeClr val="tx1"/>
                </a:solidFill>
                <a:latin typeface="Trebuchet MS" pitchFamily="34" charset="0"/>
              </a:defRPr>
            </a:lvl7pPr>
            <a:lvl8pPr marL="3429000" indent="-228600" algn="ctr" eaLnBrk="0" fontAlgn="base" hangingPunct="0">
              <a:spcBef>
                <a:spcPct val="0"/>
              </a:spcBef>
              <a:spcAft>
                <a:spcPct val="0"/>
              </a:spcAft>
              <a:defRPr b="1">
                <a:solidFill>
                  <a:schemeClr val="tx1"/>
                </a:solidFill>
                <a:latin typeface="Trebuchet MS" pitchFamily="34" charset="0"/>
              </a:defRPr>
            </a:lvl8pPr>
            <a:lvl9pPr marL="3886200" indent="-228600" algn="ctr" eaLnBrk="0" fontAlgn="base" hangingPunct="0">
              <a:spcBef>
                <a:spcPct val="0"/>
              </a:spcBef>
              <a:spcAft>
                <a:spcPct val="0"/>
              </a:spcAft>
              <a:defRPr b="1">
                <a:solidFill>
                  <a:schemeClr val="tx1"/>
                </a:solidFill>
                <a:latin typeface="Trebuchet MS" pitchFamily="34" charset="0"/>
              </a:defRPr>
            </a:lvl9pPr>
          </a:lstStyle>
          <a:p>
            <a:pPr>
              <a:defRPr/>
            </a:pPr>
            <a:endParaRPr lang="en-GB" altLang="en-US" sz="1350">
              <a:latin typeface="+mn-lt"/>
            </a:endParaRPr>
          </a:p>
        </p:txBody>
      </p:sp>
      <p:sp>
        <p:nvSpPr>
          <p:cNvPr id="8" name="TextBox 7"/>
          <p:cNvSpPr txBox="1"/>
          <p:nvPr/>
        </p:nvSpPr>
        <p:spPr>
          <a:xfrm>
            <a:off x="1592000" y="5177253"/>
            <a:ext cx="6039282" cy="646331"/>
          </a:xfrm>
          <a:prstGeom prst="rect">
            <a:avLst/>
          </a:prstGeom>
          <a:noFill/>
        </p:spPr>
        <p:txBody>
          <a:bodyPr wrap="none" rtlCol="0">
            <a:spAutoFit/>
          </a:bodyPr>
          <a:lstStyle/>
          <a:p>
            <a:pPr algn="ctr"/>
            <a:r>
              <a:rPr lang="en-GB" dirty="0"/>
              <a:t>Fatal/non-fatal IRIS-compatible events occurred in</a:t>
            </a:r>
            <a:br>
              <a:rPr lang="en-GB" dirty="0"/>
            </a:br>
            <a:r>
              <a:rPr lang="en-GB" dirty="0">
                <a:solidFill>
                  <a:srgbClr val="008000"/>
                </a:solidFill>
              </a:rPr>
              <a:t>89 (9.9%) </a:t>
            </a:r>
            <a:r>
              <a:rPr lang="en-GB" dirty="0" err="1">
                <a:solidFill>
                  <a:srgbClr val="008000"/>
                </a:solidFill>
              </a:rPr>
              <a:t>raltegravir</a:t>
            </a:r>
            <a:r>
              <a:rPr lang="en-GB" dirty="0">
                <a:solidFill>
                  <a:srgbClr val="008000"/>
                </a:solidFill>
              </a:rPr>
              <a:t>-intensified</a:t>
            </a:r>
            <a:r>
              <a:rPr lang="en-GB" dirty="0"/>
              <a:t> vs </a:t>
            </a:r>
            <a:r>
              <a:rPr lang="en-GB" dirty="0">
                <a:solidFill>
                  <a:srgbClr val="FF6600"/>
                </a:solidFill>
              </a:rPr>
              <a:t>86 (9.5%) standard</a:t>
            </a:r>
            <a:r>
              <a:rPr lang="en-GB" dirty="0"/>
              <a:t> (p=0.79)</a:t>
            </a:r>
          </a:p>
        </p:txBody>
      </p:sp>
      <p:pic>
        <p:nvPicPr>
          <p:cNvPr id="73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9360" y="895533"/>
            <a:ext cx="1345810" cy="48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 name="Rectángulo 735"/>
          <p:cNvSpPr/>
          <p:nvPr/>
        </p:nvSpPr>
        <p:spPr>
          <a:xfrm>
            <a:off x="132160" y="2968584"/>
            <a:ext cx="2024063" cy="1089529"/>
          </a:xfrm>
          <a:prstGeom prst="rect">
            <a:avLst/>
          </a:prstGeom>
        </p:spPr>
        <p:txBody>
          <a:bodyPr wrap="square">
            <a:spAutoFit/>
          </a:bodyPr>
          <a:lstStyle/>
          <a:p>
            <a:pPr>
              <a:lnSpc>
                <a:spcPct val="120000"/>
              </a:lnSpc>
            </a:pPr>
            <a:r>
              <a:rPr lang="fr-FR" sz="1350" dirty="0"/>
              <a:t>IRIS </a:t>
            </a:r>
            <a:r>
              <a:rPr lang="fr-FR" sz="1350" dirty="0" err="1"/>
              <a:t>associated</a:t>
            </a:r>
            <a:r>
              <a:rPr lang="fr-FR" sz="1350" dirty="0"/>
              <a:t> to</a:t>
            </a:r>
          </a:p>
          <a:p>
            <a:pPr lvl="1">
              <a:lnSpc>
                <a:spcPct val="120000"/>
              </a:lnSpc>
            </a:pPr>
            <a:r>
              <a:rPr lang="fr-FR" sz="1350" dirty="0" err="1"/>
              <a:t>Lower</a:t>
            </a:r>
            <a:r>
              <a:rPr lang="fr-FR" sz="1350" dirty="0"/>
              <a:t> </a:t>
            </a:r>
            <a:r>
              <a:rPr lang="fr-FR" sz="1350" dirty="0" err="1"/>
              <a:t>pre</a:t>
            </a:r>
            <a:r>
              <a:rPr lang="fr-FR" sz="1350" dirty="0"/>
              <a:t>-ART CD4</a:t>
            </a:r>
          </a:p>
          <a:p>
            <a:pPr lvl="1">
              <a:lnSpc>
                <a:spcPct val="120000"/>
              </a:lnSpc>
            </a:pPr>
            <a:r>
              <a:rPr lang="fr-FR" sz="1350" dirty="0" err="1"/>
              <a:t>Older</a:t>
            </a:r>
            <a:r>
              <a:rPr lang="fr-FR" sz="1350" dirty="0"/>
              <a:t> </a:t>
            </a:r>
            <a:r>
              <a:rPr lang="fr-FR" sz="1350" dirty="0" err="1"/>
              <a:t>age</a:t>
            </a:r>
            <a:endParaRPr lang="fr-FR" sz="1350" dirty="0"/>
          </a:p>
          <a:p>
            <a:pPr lvl="1">
              <a:lnSpc>
                <a:spcPct val="120000"/>
              </a:lnSpc>
            </a:pPr>
            <a:r>
              <a:rPr lang="fr-FR" sz="1350" dirty="0"/>
              <a:t>TB at ART initiation</a:t>
            </a:r>
          </a:p>
        </p:txBody>
      </p:sp>
      <p:sp>
        <p:nvSpPr>
          <p:cNvPr id="737" name="CuadroTexto 736"/>
          <p:cNvSpPr txBox="1"/>
          <p:nvPr/>
        </p:nvSpPr>
        <p:spPr>
          <a:xfrm>
            <a:off x="7338540" y="5785518"/>
            <a:ext cx="1657826" cy="253916"/>
          </a:xfrm>
          <a:prstGeom prst="rect">
            <a:avLst/>
          </a:prstGeom>
          <a:noFill/>
        </p:spPr>
        <p:txBody>
          <a:bodyPr wrap="none" rtlCol="0">
            <a:spAutoFit/>
          </a:bodyPr>
          <a:lstStyle/>
          <a:p>
            <a:pPr algn="r"/>
            <a:r>
              <a:rPr lang="es-AR" sz="1050" i="1" dirty="0" err="1"/>
              <a:t>Kityo</a:t>
            </a:r>
            <a:r>
              <a:rPr lang="es-AR" sz="1050" i="1" dirty="0"/>
              <a:t>: 25th CROI, </a:t>
            </a:r>
            <a:r>
              <a:rPr lang="es-AR" sz="1050" i="1" dirty="0" err="1"/>
              <a:t>abstr</a:t>
            </a:r>
            <a:r>
              <a:rPr lang="es-AR" sz="1050" i="1" dirty="0"/>
              <a:t> 531</a:t>
            </a:r>
          </a:p>
        </p:txBody>
      </p:sp>
      <p:pic>
        <p:nvPicPr>
          <p:cNvPr id="741" name="Picture 3" descr="HUESPED_template_ppt_V2-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41" y="6138393"/>
            <a:ext cx="3147003" cy="609885"/>
          </a:xfrm>
          <a:prstGeom prst="rect">
            <a:avLst/>
          </a:prstGeom>
        </p:spPr>
      </p:pic>
      <p:sp>
        <p:nvSpPr>
          <p:cNvPr id="742" name="CuadroTexto 741"/>
          <p:cNvSpPr txBox="1"/>
          <p:nvPr/>
        </p:nvSpPr>
        <p:spPr>
          <a:xfrm>
            <a:off x="250251" y="424808"/>
            <a:ext cx="1468822"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000" b="1" dirty="0" smtClean="0"/>
              <a:t>IRIS</a:t>
            </a:r>
            <a:endParaRPr lang="es-AR" sz="2000" b="1" dirty="0"/>
          </a:p>
        </p:txBody>
      </p:sp>
    </p:spTree>
    <p:extLst>
      <p:ext uri="{BB962C8B-B14F-4D97-AF65-F5344CB8AC3E}">
        <p14:creationId xmlns:p14="http://schemas.microsoft.com/office/powerpoint/2010/main" val="18423440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509628" y="1003991"/>
            <a:ext cx="5298491" cy="429057"/>
          </a:xfrm>
        </p:spPr>
        <p:txBody>
          <a:bodyPr/>
          <a:lstStyle/>
          <a:p>
            <a:r>
              <a:rPr lang="en-US" b="1" dirty="0"/>
              <a:t>UNPRECEDENTED SPEED IN FACILITATING ACCESS TO NEW TREATMENTS</a:t>
            </a:r>
          </a:p>
        </p:txBody>
      </p:sp>
      <p:sp>
        <p:nvSpPr>
          <p:cNvPr id="4" name="Right Arrow 3"/>
          <p:cNvSpPr/>
          <p:nvPr/>
        </p:nvSpPr>
        <p:spPr>
          <a:xfrm>
            <a:off x="1331843" y="4061765"/>
            <a:ext cx="6534676" cy="25625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pPr>
            <a:endParaRPr lang="en-US" sz="1350">
              <a:solidFill>
                <a:prstClr val="white"/>
              </a:solidFill>
            </a:endParaRPr>
          </a:p>
        </p:txBody>
      </p:sp>
      <p:sp>
        <p:nvSpPr>
          <p:cNvPr id="5" name="TextBox 4"/>
          <p:cNvSpPr txBox="1"/>
          <p:nvPr/>
        </p:nvSpPr>
        <p:spPr>
          <a:xfrm>
            <a:off x="1475959" y="2920911"/>
            <a:ext cx="1033670" cy="830997"/>
          </a:xfrm>
          <a:prstGeom prst="rect">
            <a:avLst/>
          </a:prstGeom>
          <a:noFill/>
        </p:spPr>
        <p:txBody>
          <a:bodyPr wrap="square" rtlCol="0">
            <a:spAutoFit/>
          </a:bodyPr>
          <a:lstStyle/>
          <a:p>
            <a:pPr algn="ctr" defTabSz="342900" fontAlgn="base">
              <a:spcBef>
                <a:spcPct val="0"/>
              </a:spcBef>
              <a:spcAft>
                <a:spcPct val="0"/>
              </a:spcAft>
            </a:pPr>
            <a:r>
              <a:rPr lang="en-US" sz="1200" b="1" dirty="0">
                <a:solidFill>
                  <a:prstClr val="black"/>
                </a:solidFill>
                <a:ea typeface="ＭＳ Ｐゴシック" charset="0"/>
              </a:rPr>
              <a:t>August 2013: </a:t>
            </a:r>
            <a:r>
              <a:rPr lang="en-US" sz="1200" dirty="0">
                <a:solidFill>
                  <a:prstClr val="black"/>
                </a:solidFill>
                <a:ea typeface="ＭＳ Ｐゴシック" charset="0"/>
              </a:rPr>
              <a:t>DTG approved by US FDA</a:t>
            </a:r>
          </a:p>
        </p:txBody>
      </p:sp>
      <p:sp>
        <p:nvSpPr>
          <p:cNvPr id="6" name="TextBox 5"/>
          <p:cNvSpPr txBox="1"/>
          <p:nvPr/>
        </p:nvSpPr>
        <p:spPr>
          <a:xfrm>
            <a:off x="2372349" y="4295789"/>
            <a:ext cx="466725" cy="253916"/>
          </a:xfrm>
          <a:prstGeom prst="rect">
            <a:avLst/>
          </a:prstGeom>
          <a:noFill/>
        </p:spPr>
        <p:txBody>
          <a:bodyPr wrap="square" rtlCol="0">
            <a:spAutoFit/>
          </a:bodyPr>
          <a:lstStyle/>
          <a:p>
            <a:pPr defTabSz="342900" fontAlgn="base">
              <a:spcBef>
                <a:spcPct val="0"/>
              </a:spcBef>
              <a:spcAft>
                <a:spcPct val="0"/>
              </a:spcAft>
            </a:pPr>
            <a:r>
              <a:rPr lang="en-US" sz="1050" dirty="0">
                <a:solidFill>
                  <a:prstClr val="black"/>
                </a:solidFill>
                <a:ea typeface="ＭＳ Ｐゴシック" charset="0"/>
              </a:rPr>
              <a:t>2014</a:t>
            </a:r>
          </a:p>
        </p:txBody>
      </p:sp>
      <p:sp>
        <p:nvSpPr>
          <p:cNvPr id="7" name="TextBox 6"/>
          <p:cNvSpPr txBox="1"/>
          <p:nvPr/>
        </p:nvSpPr>
        <p:spPr>
          <a:xfrm>
            <a:off x="1143000" y="4304190"/>
            <a:ext cx="466725" cy="253916"/>
          </a:xfrm>
          <a:prstGeom prst="rect">
            <a:avLst/>
          </a:prstGeom>
          <a:noFill/>
        </p:spPr>
        <p:txBody>
          <a:bodyPr wrap="square" rtlCol="0">
            <a:spAutoFit/>
          </a:bodyPr>
          <a:lstStyle/>
          <a:p>
            <a:pPr defTabSz="342900" fontAlgn="base">
              <a:spcBef>
                <a:spcPct val="0"/>
              </a:spcBef>
              <a:spcAft>
                <a:spcPct val="0"/>
              </a:spcAft>
            </a:pPr>
            <a:r>
              <a:rPr lang="en-US" sz="1050" dirty="0">
                <a:solidFill>
                  <a:prstClr val="black"/>
                </a:solidFill>
                <a:ea typeface="ＭＳ Ｐゴシック" charset="0"/>
              </a:rPr>
              <a:t>2013</a:t>
            </a:r>
          </a:p>
        </p:txBody>
      </p:sp>
      <p:sp>
        <p:nvSpPr>
          <p:cNvPr id="8" name="TextBox 7"/>
          <p:cNvSpPr txBox="1"/>
          <p:nvPr/>
        </p:nvSpPr>
        <p:spPr>
          <a:xfrm>
            <a:off x="3434975" y="4287347"/>
            <a:ext cx="466725" cy="253916"/>
          </a:xfrm>
          <a:prstGeom prst="rect">
            <a:avLst/>
          </a:prstGeom>
          <a:noFill/>
        </p:spPr>
        <p:txBody>
          <a:bodyPr wrap="square" rtlCol="0">
            <a:spAutoFit/>
          </a:bodyPr>
          <a:lstStyle/>
          <a:p>
            <a:pPr defTabSz="342900" fontAlgn="base">
              <a:spcBef>
                <a:spcPct val="0"/>
              </a:spcBef>
              <a:spcAft>
                <a:spcPct val="0"/>
              </a:spcAft>
            </a:pPr>
            <a:r>
              <a:rPr lang="en-US" sz="1050" dirty="0">
                <a:solidFill>
                  <a:prstClr val="black"/>
                </a:solidFill>
                <a:ea typeface="ＭＳ Ｐゴシック" charset="0"/>
              </a:rPr>
              <a:t>2015</a:t>
            </a:r>
          </a:p>
        </p:txBody>
      </p:sp>
      <p:sp>
        <p:nvSpPr>
          <p:cNvPr id="9" name="TextBox 8"/>
          <p:cNvSpPr txBox="1"/>
          <p:nvPr/>
        </p:nvSpPr>
        <p:spPr>
          <a:xfrm>
            <a:off x="4432738" y="4286102"/>
            <a:ext cx="466725" cy="253916"/>
          </a:xfrm>
          <a:prstGeom prst="rect">
            <a:avLst/>
          </a:prstGeom>
          <a:noFill/>
        </p:spPr>
        <p:txBody>
          <a:bodyPr wrap="square" rtlCol="0">
            <a:spAutoFit/>
          </a:bodyPr>
          <a:lstStyle/>
          <a:p>
            <a:pPr defTabSz="342900" fontAlgn="base">
              <a:spcBef>
                <a:spcPct val="0"/>
              </a:spcBef>
              <a:spcAft>
                <a:spcPct val="0"/>
              </a:spcAft>
            </a:pPr>
            <a:r>
              <a:rPr lang="en-US" sz="1050" dirty="0">
                <a:solidFill>
                  <a:prstClr val="black"/>
                </a:solidFill>
                <a:ea typeface="ＭＳ Ｐゴシック" charset="0"/>
              </a:rPr>
              <a:t>2016</a:t>
            </a:r>
          </a:p>
        </p:txBody>
      </p:sp>
      <p:sp>
        <p:nvSpPr>
          <p:cNvPr id="10" name="Oval 9"/>
          <p:cNvSpPr/>
          <p:nvPr/>
        </p:nvSpPr>
        <p:spPr>
          <a:xfrm>
            <a:off x="1844019" y="4100074"/>
            <a:ext cx="154057" cy="147638"/>
          </a:xfrm>
          <a:prstGeom prst="ellipse">
            <a:avLst/>
          </a:prstGeom>
          <a:gradFill>
            <a:gsLst>
              <a:gs pos="10000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pPr>
            <a:endParaRPr lang="en-US" sz="1350">
              <a:solidFill>
                <a:srgbClr val="FF0000"/>
              </a:solidFill>
            </a:endParaRPr>
          </a:p>
        </p:txBody>
      </p:sp>
      <p:sp>
        <p:nvSpPr>
          <p:cNvPr id="12" name="TextBox 11"/>
          <p:cNvSpPr txBox="1"/>
          <p:nvPr/>
        </p:nvSpPr>
        <p:spPr>
          <a:xfrm>
            <a:off x="2335457" y="4740763"/>
            <a:ext cx="1589024" cy="1200329"/>
          </a:xfrm>
          <a:prstGeom prst="rect">
            <a:avLst/>
          </a:prstGeom>
          <a:noFill/>
        </p:spPr>
        <p:txBody>
          <a:bodyPr wrap="square" rtlCol="0">
            <a:spAutoFit/>
          </a:bodyPr>
          <a:lstStyle/>
          <a:p>
            <a:pPr defTabSz="342900" fontAlgn="base">
              <a:spcBef>
                <a:spcPct val="0"/>
              </a:spcBef>
              <a:spcAft>
                <a:spcPct val="0"/>
              </a:spcAft>
            </a:pPr>
            <a:r>
              <a:rPr lang="en-US" sz="1200" b="1" dirty="0">
                <a:solidFill>
                  <a:prstClr val="black"/>
                </a:solidFill>
                <a:ea typeface="ＭＳ Ｐゴシック" charset="0"/>
              </a:rPr>
              <a:t>April 2014: </a:t>
            </a:r>
            <a:r>
              <a:rPr lang="en-US" sz="1200" dirty="0">
                <a:solidFill>
                  <a:prstClr val="black"/>
                </a:solidFill>
                <a:ea typeface="ＭＳ Ｐゴシック" charset="0"/>
              </a:rPr>
              <a:t>MPP license with </a:t>
            </a:r>
            <a:r>
              <a:rPr lang="en-US" sz="1200" dirty="0" err="1">
                <a:solidFill>
                  <a:prstClr val="black"/>
                </a:solidFill>
                <a:ea typeface="ＭＳ Ｐゴシック" charset="0"/>
              </a:rPr>
              <a:t>ViiV</a:t>
            </a:r>
            <a:r>
              <a:rPr lang="en-US" sz="1200" dirty="0">
                <a:solidFill>
                  <a:prstClr val="black"/>
                </a:solidFill>
                <a:ea typeface="ＭＳ Ｐゴシック" charset="0"/>
              </a:rPr>
              <a:t> Healthcare. Covers countries home to 94% of people with HIV in LMICs</a:t>
            </a:r>
          </a:p>
        </p:txBody>
      </p:sp>
      <p:sp>
        <p:nvSpPr>
          <p:cNvPr id="13" name="Oval 12"/>
          <p:cNvSpPr/>
          <p:nvPr/>
        </p:nvSpPr>
        <p:spPr>
          <a:xfrm>
            <a:off x="2936194" y="4113377"/>
            <a:ext cx="154057" cy="147638"/>
          </a:xfrm>
          <a:prstGeom prst="ellipse">
            <a:avLst/>
          </a:prstGeom>
          <a:gradFill>
            <a:gsLst>
              <a:gs pos="10000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pPr>
            <a:endParaRPr lang="en-US" sz="1350">
              <a:solidFill>
                <a:srgbClr val="FF0000"/>
              </a:solidFill>
            </a:endParaRPr>
          </a:p>
        </p:txBody>
      </p:sp>
      <p:cxnSp>
        <p:nvCxnSpPr>
          <p:cNvPr id="17" name="Straight Arrow Connector 16"/>
          <p:cNvCxnSpPr>
            <a:cxnSpLocks/>
          </p:cNvCxnSpPr>
          <p:nvPr/>
        </p:nvCxnSpPr>
        <p:spPr>
          <a:xfrm flipH="1">
            <a:off x="1918869" y="3786829"/>
            <a:ext cx="2" cy="223613"/>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cxnSpLocks/>
          </p:cNvCxnSpPr>
          <p:nvPr/>
        </p:nvCxnSpPr>
        <p:spPr>
          <a:xfrm flipH="1">
            <a:off x="5027795" y="3812491"/>
            <a:ext cx="2" cy="223613"/>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cxnSpLocks/>
          </p:cNvCxnSpPr>
          <p:nvPr/>
        </p:nvCxnSpPr>
        <p:spPr>
          <a:xfrm flipV="1">
            <a:off x="3028987" y="4397356"/>
            <a:ext cx="1" cy="230832"/>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426715" y="2917119"/>
            <a:ext cx="1244094"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342900" fontAlgn="base">
              <a:spcBef>
                <a:spcPct val="0"/>
              </a:spcBef>
              <a:spcAft>
                <a:spcPct val="0"/>
              </a:spcAft>
            </a:pPr>
            <a:r>
              <a:rPr lang="en-US" sz="1200" b="1" dirty="0">
                <a:solidFill>
                  <a:prstClr val="black"/>
                </a:solidFill>
                <a:ea typeface="ＭＳ Ｐゴシック" charset="0"/>
              </a:rPr>
              <a:t>June 2016 </a:t>
            </a:r>
            <a:r>
              <a:rPr lang="en-US" sz="1200" dirty="0">
                <a:solidFill>
                  <a:prstClr val="black"/>
                </a:solidFill>
                <a:ea typeface="ＭＳ Ｐゴシック" charset="0"/>
              </a:rPr>
              <a:t>WHO guidelines introduce DTG in 1</a:t>
            </a:r>
            <a:r>
              <a:rPr lang="en-US" sz="1200" baseline="30000" dirty="0">
                <a:solidFill>
                  <a:prstClr val="black"/>
                </a:solidFill>
                <a:ea typeface="ＭＳ Ｐゴシック" charset="0"/>
              </a:rPr>
              <a:t>st</a:t>
            </a:r>
            <a:r>
              <a:rPr lang="en-US" sz="1200" dirty="0">
                <a:solidFill>
                  <a:prstClr val="black"/>
                </a:solidFill>
                <a:ea typeface="ＭＳ Ｐゴシック" charset="0"/>
              </a:rPr>
              <a:t> line</a:t>
            </a:r>
          </a:p>
        </p:txBody>
      </p:sp>
      <p:sp>
        <p:nvSpPr>
          <p:cNvPr id="23" name="Oval 22"/>
          <p:cNvSpPr/>
          <p:nvPr/>
        </p:nvSpPr>
        <p:spPr>
          <a:xfrm>
            <a:off x="4940829" y="4093294"/>
            <a:ext cx="154057" cy="147638"/>
          </a:xfrm>
          <a:prstGeom prst="ellipse">
            <a:avLst/>
          </a:prstGeom>
          <a:gradFill>
            <a:gsLst>
              <a:gs pos="10000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pPr>
            <a:endParaRPr lang="en-US" sz="1350">
              <a:solidFill>
                <a:srgbClr val="FF0000"/>
              </a:solidFill>
            </a:endParaRPr>
          </a:p>
        </p:txBody>
      </p:sp>
      <p:sp>
        <p:nvSpPr>
          <p:cNvPr id="58" name="TextBox 57"/>
          <p:cNvSpPr txBox="1"/>
          <p:nvPr/>
        </p:nvSpPr>
        <p:spPr>
          <a:xfrm>
            <a:off x="5576413" y="4282788"/>
            <a:ext cx="466725" cy="253916"/>
          </a:xfrm>
          <a:prstGeom prst="rect">
            <a:avLst/>
          </a:prstGeom>
          <a:noFill/>
        </p:spPr>
        <p:txBody>
          <a:bodyPr wrap="square" rtlCol="0">
            <a:spAutoFit/>
          </a:bodyPr>
          <a:lstStyle/>
          <a:p>
            <a:pPr defTabSz="342900" fontAlgn="base">
              <a:spcBef>
                <a:spcPct val="0"/>
              </a:spcBef>
              <a:spcAft>
                <a:spcPct val="0"/>
              </a:spcAft>
            </a:pPr>
            <a:r>
              <a:rPr lang="en-US" sz="1050" dirty="0">
                <a:solidFill>
                  <a:prstClr val="black"/>
                </a:solidFill>
                <a:ea typeface="ＭＳ Ｐゴシック" charset="0"/>
              </a:rPr>
              <a:t>2017</a:t>
            </a:r>
          </a:p>
        </p:txBody>
      </p:sp>
      <p:sp>
        <p:nvSpPr>
          <p:cNvPr id="34" name="Oval 33">
            <a:extLst>
              <a:ext uri="{FF2B5EF4-FFF2-40B4-BE49-F238E27FC236}">
                <a16:creationId xmlns:a16="http://schemas.microsoft.com/office/drawing/2014/main" xmlns="" id="{02CD95C4-6393-E54A-B343-6B18ACF8EB9A}"/>
              </a:ext>
            </a:extLst>
          </p:cNvPr>
          <p:cNvSpPr/>
          <p:nvPr/>
        </p:nvSpPr>
        <p:spPr>
          <a:xfrm>
            <a:off x="6335479" y="4102947"/>
            <a:ext cx="154057" cy="147638"/>
          </a:xfrm>
          <a:prstGeom prst="ellipse">
            <a:avLst/>
          </a:prstGeom>
          <a:gradFill>
            <a:gsLst>
              <a:gs pos="10000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pPr>
            <a:endParaRPr lang="en-US" sz="1350">
              <a:solidFill>
                <a:srgbClr val="FF0000"/>
              </a:solidFill>
            </a:endParaRPr>
          </a:p>
        </p:txBody>
      </p:sp>
      <p:sp>
        <p:nvSpPr>
          <p:cNvPr id="36" name="TextBox 35">
            <a:extLst>
              <a:ext uri="{FF2B5EF4-FFF2-40B4-BE49-F238E27FC236}">
                <a16:creationId xmlns:a16="http://schemas.microsoft.com/office/drawing/2014/main" xmlns="" id="{DCCC8106-6703-9840-A02F-DE90938AE197}"/>
              </a:ext>
            </a:extLst>
          </p:cNvPr>
          <p:cNvSpPr txBox="1"/>
          <p:nvPr/>
        </p:nvSpPr>
        <p:spPr>
          <a:xfrm>
            <a:off x="5944548" y="4707657"/>
            <a:ext cx="1496060" cy="1200329"/>
          </a:xfrm>
          <a:prstGeom prst="rect">
            <a:avLst/>
          </a:prstGeom>
          <a:noFill/>
        </p:spPr>
        <p:txBody>
          <a:bodyPr wrap="square" rtlCol="0">
            <a:spAutoFit/>
          </a:bodyPr>
          <a:lstStyle/>
          <a:p>
            <a:pPr defTabSz="342900" fontAlgn="base">
              <a:spcBef>
                <a:spcPct val="0"/>
              </a:spcBef>
              <a:spcAft>
                <a:spcPct val="0"/>
              </a:spcAft>
            </a:pPr>
            <a:r>
              <a:rPr lang="en-US" sz="1200" b="1" dirty="0">
                <a:solidFill>
                  <a:prstClr val="black"/>
                </a:solidFill>
                <a:ea typeface="ＭＳ Ｐゴシック" charset="0"/>
              </a:rPr>
              <a:t>August 2017: </a:t>
            </a:r>
            <a:r>
              <a:rPr lang="en-US" sz="1200" dirty="0">
                <a:solidFill>
                  <a:prstClr val="black"/>
                </a:solidFill>
                <a:ea typeface="ＭＳ Ｐゴシック" charset="0"/>
              </a:rPr>
              <a:t>First new DTG-combination from MPP licensee approved by USFDA</a:t>
            </a:r>
          </a:p>
        </p:txBody>
      </p:sp>
      <p:cxnSp>
        <p:nvCxnSpPr>
          <p:cNvPr id="37" name="Straight Arrow Connector 36">
            <a:extLst>
              <a:ext uri="{FF2B5EF4-FFF2-40B4-BE49-F238E27FC236}">
                <a16:creationId xmlns:a16="http://schemas.microsoft.com/office/drawing/2014/main" xmlns="" id="{A2DC8854-4D3F-B842-A1EF-D5CC42A2D540}"/>
              </a:ext>
            </a:extLst>
          </p:cNvPr>
          <p:cNvCxnSpPr>
            <a:cxnSpLocks/>
          </p:cNvCxnSpPr>
          <p:nvPr/>
        </p:nvCxnSpPr>
        <p:spPr>
          <a:xfrm flipV="1">
            <a:off x="6416045" y="4368530"/>
            <a:ext cx="0" cy="244121"/>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38" name="Oval 37">
            <a:extLst>
              <a:ext uri="{FF2B5EF4-FFF2-40B4-BE49-F238E27FC236}">
                <a16:creationId xmlns:a16="http://schemas.microsoft.com/office/drawing/2014/main" xmlns="" id="{8B5484FF-92C5-754B-A7A6-CBC96DBE6B1B}"/>
              </a:ext>
            </a:extLst>
          </p:cNvPr>
          <p:cNvSpPr/>
          <p:nvPr/>
        </p:nvSpPr>
        <p:spPr>
          <a:xfrm>
            <a:off x="6787086" y="4100074"/>
            <a:ext cx="154057" cy="147638"/>
          </a:xfrm>
          <a:prstGeom prst="ellipse">
            <a:avLst/>
          </a:prstGeom>
          <a:gradFill>
            <a:gsLst>
              <a:gs pos="10000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pPr>
            <a:endParaRPr lang="en-US" sz="1350">
              <a:solidFill>
                <a:srgbClr val="FF0000"/>
              </a:solidFill>
            </a:endParaRPr>
          </a:p>
        </p:txBody>
      </p:sp>
      <p:cxnSp>
        <p:nvCxnSpPr>
          <p:cNvPr id="39" name="Straight Arrow Connector 38">
            <a:extLst>
              <a:ext uri="{FF2B5EF4-FFF2-40B4-BE49-F238E27FC236}">
                <a16:creationId xmlns:a16="http://schemas.microsoft.com/office/drawing/2014/main" xmlns="" id="{3BD03EC3-07D8-3942-ADCE-0EEAC79D6F95}"/>
              </a:ext>
            </a:extLst>
          </p:cNvPr>
          <p:cNvCxnSpPr>
            <a:cxnSpLocks/>
          </p:cNvCxnSpPr>
          <p:nvPr/>
        </p:nvCxnSpPr>
        <p:spPr>
          <a:xfrm flipH="1">
            <a:off x="6864112" y="3808400"/>
            <a:ext cx="2" cy="223613"/>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xmlns="" id="{8214F0DE-5D3C-AE4A-851E-AA3125021F4A}"/>
              </a:ext>
            </a:extLst>
          </p:cNvPr>
          <p:cNvSpPr txBox="1"/>
          <p:nvPr/>
        </p:nvSpPr>
        <p:spPr>
          <a:xfrm>
            <a:off x="6418723" y="2832162"/>
            <a:ext cx="1447796" cy="1015663"/>
          </a:xfrm>
          <a:prstGeom prst="rect">
            <a:avLst/>
          </a:prstGeom>
          <a:noFill/>
        </p:spPr>
        <p:txBody>
          <a:bodyPr wrap="square" rtlCol="0">
            <a:spAutoFit/>
          </a:bodyPr>
          <a:lstStyle/>
          <a:p>
            <a:pPr defTabSz="342900" fontAlgn="base">
              <a:spcBef>
                <a:spcPct val="0"/>
              </a:spcBef>
              <a:spcAft>
                <a:spcPct val="0"/>
              </a:spcAft>
            </a:pPr>
            <a:r>
              <a:rPr lang="en-US" sz="1200" b="1" dirty="0">
                <a:solidFill>
                  <a:prstClr val="black"/>
                </a:solidFill>
                <a:ea typeface="ＭＳ Ｐゴシック" charset="0"/>
              </a:rPr>
              <a:t>Sept 2017</a:t>
            </a:r>
            <a:endParaRPr lang="en-US" sz="1200" dirty="0">
              <a:solidFill>
                <a:prstClr val="black"/>
              </a:solidFill>
              <a:ea typeface="ＭＳ Ｐゴシック" charset="0"/>
            </a:endParaRPr>
          </a:p>
          <a:p>
            <a:pPr defTabSz="342900" fontAlgn="base">
              <a:spcBef>
                <a:spcPct val="0"/>
              </a:spcBef>
              <a:spcAft>
                <a:spcPct val="0"/>
              </a:spcAft>
            </a:pPr>
            <a:r>
              <a:rPr lang="en-US" sz="1200" dirty="0">
                <a:solidFill>
                  <a:prstClr val="black"/>
                </a:solidFill>
                <a:ea typeface="ＭＳ Ｐゴシック" charset="0"/>
              </a:rPr>
              <a:t>Several partners announce price of US$75 </a:t>
            </a:r>
            <a:r>
              <a:rPr lang="en-US" sz="1200" dirty="0" err="1">
                <a:solidFill>
                  <a:prstClr val="black"/>
                </a:solidFill>
                <a:ea typeface="ＭＳ Ｐゴシック" charset="0"/>
              </a:rPr>
              <a:t>pppy</a:t>
            </a:r>
            <a:r>
              <a:rPr lang="en-US" sz="1200" dirty="0">
                <a:solidFill>
                  <a:prstClr val="black"/>
                </a:solidFill>
                <a:ea typeface="ＭＳ Ｐゴシック" charset="0"/>
              </a:rPr>
              <a:t> for TLD combination</a:t>
            </a:r>
          </a:p>
        </p:txBody>
      </p:sp>
      <p:sp>
        <p:nvSpPr>
          <p:cNvPr id="42" name="Rectangle 41">
            <a:extLst>
              <a:ext uri="{FF2B5EF4-FFF2-40B4-BE49-F238E27FC236}">
                <a16:creationId xmlns:a16="http://schemas.microsoft.com/office/drawing/2014/main" xmlns="" id="{B3E53D7D-3CB8-154A-A348-B687BBA0942E}"/>
              </a:ext>
            </a:extLst>
          </p:cNvPr>
          <p:cNvSpPr/>
          <p:nvPr/>
        </p:nvSpPr>
        <p:spPr>
          <a:xfrm>
            <a:off x="1145163" y="1563379"/>
            <a:ext cx="6723516" cy="1015663"/>
          </a:xfrm>
          <a:prstGeom prst="rect">
            <a:avLst/>
          </a:prstGeom>
        </p:spPr>
        <p:txBody>
          <a:bodyPr wrap="square">
            <a:spAutoFit/>
          </a:bodyPr>
          <a:lstStyle/>
          <a:p>
            <a:pPr algn="ctr" defTabSz="342900" fontAlgn="base">
              <a:spcBef>
                <a:spcPct val="0"/>
              </a:spcBef>
              <a:spcAft>
                <a:spcPct val="0"/>
              </a:spcAft>
            </a:pPr>
            <a:r>
              <a:rPr lang="en-US" sz="1500" b="1" i="1" dirty="0">
                <a:solidFill>
                  <a:srgbClr val="1F497D"/>
                </a:solidFill>
                <a:ea typeface="ＭＳ Ｐゴシック" charset="0"/>
              </a:rPr>
              <a:t>4 years after approval of DTG, licenses through the Medicines Patent Pool and work from many other partners resulted in a combination becoming widely available in a large number of developing countries from multiple quality assured suppliers</a:t>
            </a:r>
          </a:p>
        </p:txBody>
      </p:sp>
      <p:pic>
        <p:nvPicPr>
          <p:cNvPr id="26" name="Picture 3" descr="HUESPED_template_ppt_V2-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41" y="6138393"/>
            <a:ext cx="3147003" cy="609885"/>
          </a:xfrm>
          <a:prstGeom prst="rect">
            <a:avLst/>
          </a:prstGeom>
        </p:spPr>
      </p:pic>
      <p:pic>
        <p:nvPicPr>
          <p:cNvPr id="11" name="Imagen 10"/>
          <p:cNvPicPr>
            <a:picLocks noChangeAspect="1"/>
          </p:cNvPicPr>
          <p:nvPr/>
        </p:nvPicPr>
        <p:blipFill>
          <a:blip r:embed="rId4"/>
          <a:stretch>
            <a:fillRect/>
          </a:stretch>
        </p:blipFill>
        <p:spPr>
          <a:xfrm>
            <a:off x="72061" y="19346"/>
            <a:ext cx="2118246" cy="151303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43435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79042" y="1281135"/>
            <a:ext cx="6385916" cy="4366407"/>
          </a:xfrm>
          <a:prstGeom prst="rect">
            <a:avLst/>
          </a:prstGeom>
          <a:effectLst>
            <a:outerShdw blurRad="63500" sx="102000" sy="102000" algn="ctr" rotWithShape="0">
              <a:prstClr val="black">
                <a:alpha val="40000"/>
              </a:prstClr>
            </a:outerShdw>
          </a:effectLst>
        </p:spPr>
      </p:pic>
      <p:sp>
        <p:nvSpPr>
          <p:cNvPr id="5" name="CuadroTexto 4"/>
          <p:cNvSpPr txBox="1"/>
          <p:nvPr/>
        </p:nvSpPr>
        <p:spPr>
          <a:xfrm>
            <a:off x="6856864" y="6327919"/>
            <a:ext cx="2108269" cy="230832"/>
          </a:xfrm>
          <a:prstGeom prst="rect">
            <a:avLst/>
          </a:prstGeom>
          <a:noFill/>
        </p:spPr>
        <p:txBody>
          <a:bodyPr wrap="none" rtlCol="0">
            <a:spAutoFit/>
          </a:bodyPr>
          <a:lstStyle/>
          <a:p>
            <a:r>
              <a:rPr lang="es-AR" sz="900" i="1" dirty="0" err="1"/>
              <a:t>Granich</a:t>
            </a:r>
            <a:r>
              <a:rPr lang="es-AR" sz="900" i="1" dirty="0"/>
              <a:t> et al: IAC 2018, </a:t>
            </a:r>
            <a:r>
              <a:rPr lang="es-AR" sz="900" i="1" dirty="0" err="1"/>
              <a:t>Abstr</a:t>
            </a:r>
            <a:r>
              <a:rPr lang="es-AR" sz="900" i="1" dirty="0"/>
              <a:t> WEAD0304</a:t>
            </a:r>
          </a:p>
        </p:txBody>
      </p:sp>
      <p:sp>
        <p:nvSpPr>
          <p:cNvPr id="6" name="CuadroTexto 5"/>
          <p:cNvSpPr txBox="1"/>
          <p:nvPr/>
        </p:nvSpPr>
        <p:spPr>
          <a:xfrm>
            <a:off x="1614786" y="5723751"/>
            <a:ext cx="5360057" cy="323165"/>
          </a:xfrm>
          <a:prstGeom prst="rect">
            <a:avLst/>
          </a:prstGeom>
          <a:noFill/>
        </p:spPr>
        <p:txBody>
          <a:bodyPr wrap="none" rtlCol="0">
            <a:spAutoFit/>
          </a:bodyPr>
          <a:lstStyle/>
          <a:p>
            <a:r>
              <a:rPr lang="es-AR" sz="1500" b="1" dirty="0"/>
              <a:t>** </a:t>
            </a:r>
            <a:r>
              <a:rPr lang="es-AR" sz="1500" b="1" dirty="0" err="1"/>
              <a:t>Some</a:t>
            </a:r>
            <a:r>
              <a:rPr lang="es-AR" sz="1500" b="1" dirty="0"/>
              <a:t> </a:t>
            </a:r>
            <a:r>
              <a:rPr lang="es-AR" sz="1500" b="1" dirty="0" err="1"/>
              <a:t>midddle-income</a:t>
            </a:r>
            <a:r>
              <a:rPr lang="es-AR" sz="1500" b="1" dirty="0"/>
              <a:t> </a:t>
            </a:r>
            <a:r>
              <a:rPr lang="es-AR" sz="1500" b="1" dirty="0" err="1"/>
              <a:t>countries</a:t>
            </a:r>
            <a:r>
              <a:rPr lang="es-AR" sz="1500" b="1" dirty="0"/>
              <a:t> </a:t>
            </a:r>
            <a:r>
              <a:rPr lang="es-AR" sz="1500" b="1" dirty="0" err="1"/>
              <a:t>also</a:t>
            </a:r>
            <a:r>
              <a:rPr lang="es-AR" sz="1500" b="1" dirty="0"/>
              <a:t> </a:t>
            </a:r>
            <a:r>
              <a:rPr lang="es-AR" sz="1500" b="1" dirty="0" err="1"/>
              <a:t>recommend</a:t>
            </a:r>
            <a:r>
              <a:rPr lang="es-AR" sz="1500" b="1" dirty="0"/>
              <a:t> </a:t>
            </a:r>
            <a:r>
              <a:rPr lang="es-AR" sz="1500" b="1" dirty="0" err="1"/>
              <a:t>other</a:t>
            </a:r>
            <a:r>
              <a:rPr lang="es-AR" sz="1500" b="1" dirty="0"/>
              <a:t> </a:t>
            </a:r>
            <a:r>
              <a:rPr lang="es-AR" sz="1500" b="1" dirty="0" err="1"/>
              <a:t>InSTIs</a:t>
            </a:r>
            <a:endParaRPr lang="es-AR" sz="1500" b="1" dirty="0"/>
          </a:p>
        </p:txBody>
      </p:sp>
      <p:sp>
        <p:nvSpPr>
          <p:cNvPr id="8" name="CuadroTexto 7"/>
          <p:cNvSpPr txBox="1"/>
          <p:nvPr/>
        </p:nvSpPr>
        <p:spPr>
          <a:xfrm>
            <a:off x="3200400" y="4200525"/>
            <a:ext cx="357790" cy="300082"/>
          </a:xfrm>
          <a:prstGeom prst="rect">
            <a:avLst/>
          </a:prstGeom>
          <a:noFill/>
        </p:spPr>
        <p:txBody>
          <a:bodyPr wrap="none" rtlCol="0">
            <a:spAutoFit/>
          </a:bodyPr>
          <a:lstStyle/>
          <a:p>
            <a:r>
              <a:rPr lang="es-AR" sz="1350" dirty="0">
                <a:solidFill>
                  <a:schemeClr val="bg1"/>
                </a:solidFill>
              </a:rPr>
              <a:t>**</a:t>
            </a:r>
          </a:p>
        </p:txBody>
      </p:sp>
      <p:pic>
        <p:nvPicPr>
          <p:cNvPr id="9" name="Picture 3" descr="HUESPED_template_ppt_V2-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41" y="6138393"/>
            <a:ext cx="3147003" cy="609885"/>
          </a:xfrm>
          <a:prstGeom prst="rect">
            <a:avLst/>
          </a:prstGeom>
        </p:spPr>
      </p:pic>
      <p:sp>
        <p:nvSpPr>
          <p:cNvPr id="10" name="CuadroTexto 9"/>
          <p:cNvSpPr txBox="1"/>
          <p:nvPr/>
        </p:nvSpPr>
        <p:spPr>
          <a:xfrm>
            <a:off x="250251" y="424808"/>
            <a:ext cx="1468822"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000" b="1" dirty="0" smtClean="0"/>
              <a:t>Access</a:t>
            </a:r>
            <a:endParaRPr lang="es-AR" sz="2000" b="1" dirty="0"/>
          </a:p>
        </p:txBody>
      </p:sp>
    </p:spTree>
    <p:extLst>
      <p:ext uri="{BB962C8B-B14F-4D97-AF65-F5344CB8AC3E}">
        <p14:creationId xmlns:p14="http://schemas.microsoft.com/office/powerpoint/2010/main" val="428062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eusenbergm\AppData\Local\Microsoft\Windows\Temporary Internet Files\Content.Outlook\VLR07TE0\Global_HIVpolicies_uptake_regimen_Nov2017 (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086" b="14307"/>
          <a:stretch/>
        </p:blipFill>
        <p:spPr bwMode="auto">
          <a:xfrm>
            <a:off x="159495" y="1827758"/>
            <a:ext cx="9093727" cy="414778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p:txBody>
          <a:bodyPr/>
          <a:lstStyle/>
          <a:p>
            <a:endParaRPr lang="en-GB"/>
          </a:p>
        </p:txBody>
      </p:sp>
      <p:sp>
        <p:nvSpPr>
          <p:cNvPr id="6" name="Rectangle 5"/>
          <p:cNvSpPr/>
          <p:nvPr/>
        </p:nvSpPr>
        <p:spPr>
          <a:xfrm>
            <a:off x="226170" y="476036"/>
            <a:ext cx="8676096" cy="369328"/>
          </a:xfrm>
          <a:prstGeom prst="rect">
            <a:avLst/>
          </a:prstGeom>
        </p:spPr>
        <p:txBody>
          <a:bodyPr wrap="square" lIns="91436" tIns="45718" rIns="91436" bIns="45718">
            <a:spAutoFit/>
          </a:bodyPr>
          <a:lstStyle/>
          <a:p>
            <a:pPr algn="ctr"/>
            <a:r>
              <a:rPr lang="en-US" b="1" dirty="0">
                <a:solidFill>
                  <a:srgbClr val="0070C0"/>
                </a:solidFill>
              </a:rPr>
              <a:t>Progress in transition to </a:t>
            </a:r>
            <a:r>
              <a:rPr lang="en-US" b="1" dirty="0" err="1">
                <a:solidFill>
                  <a:srgbClr val="0070C0"/>
                </a:solidFill>
              </a:rPr>
              <a:t>Dolutegravir</a:t>
            </a:r>
            <a:r>
              <a:rPr lang="en-US" b="1" dirty="0">
                <a:solidFill>
                  <a:srgbClr val="0070C0"/>
                </a:solidFill>
              </a:rPr>
              <a:t> (DTG) as a preferred first line ARV regimen in </a:t>
            </a:r>
            <a:r>
              <a:rPr lang="en-US" b="1" dirty="0" smtClean="0">
                <a:solidFill>
                  <a:srgbClr val="0070C0"/>
                </a:solidFill>
              </a:rPr>
              <a:t>LMIC</a:t>
            </a:r>
            <a:endParaRPr lang="en-US" b="1" dirty="0">
              <a:solidFill>
                <a:srgbClr val="0070C0"/>
              </a:solidFill>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21690"/>
          <a:stretch/>
        </p:blipFill>
        <p:spPr>
          <a:xfrm>
            <a:off x="73770" y="1134836"/>
            <a:ext cx="9093727" cy="5027515"/>
          </a:xfrm>
          <a:prstGeom prst="rect">
            <a:avLst/>
          </a:prstGeom>
        </p:spPr>
      </p:pic>
      <p:sp>
        <p:nvSpPr>
          <p:cNvPr id="7" name="TextBox 6"/>
          <p:cNvSpPr txBox="1"/>
          <p:nvPr/>
        </p:nvSpPr>
        <p:spPr>
          <a:xfrm>
            <a:off x="6655070" y="6067613"/>
            <a:ext cx="2262753" cy="715578"/>
          </a:xfrm>
          <a:prstGeom prst="rect">
            <a:avLst/>
          </a:prstGeom>
        </p:spPr>
        <p:style>
          <a:lnRef idx="2">
            <a:schemeClr val="accent1"/>
          </a:lnRef>
          <a:fillRef idx="1">
            <a:schemeClr val="lt1"/>
          </a:fillRef>
          <a:effectRef idx="0">
            <a:schemeClr val="accent1"/>
          </a:effectRef>
          <a:fontRef idx="minor">
            <a:schemeClr val="dk1"/>
          </a:fontRef>
        </p:style>
        <p:txBody>
          <a:bodyPr wrap="square" lIns="91438" tIns="45719" rIns="91438" bIns="45719" rtlCol="0">
            <a:spAutoFit/>
          </a:bodyPr>
          <a:lstStyle/>
          <a:p>
            <a:pPr algn="ctr"/>
            <a:r>
              <a:rPr lang="en-GB" sz="1350" b="1" dirty="0"/>
              <a:t>98 (51%) of LMIC are making shifts to DTG containing regimens</a:t>
            </a:r>
            <a:endParaRPr lang="en-US" sz="1350" b="1" dirty="0"/>
          </a:p>
        </p:txBody>
      </p:sp>
      <p:sp>
        <p:nvSpPr>
          <p:cNvPr id="8" name="CuadroTexto 7"/>
          <p:cNvSpPr txBox="1"/>
          <p:nvPr/>
        </p:nvSpPr>
        <p:spPr>
          <a:xfrm>
            <a:off x="140445" y="83319"/>
            <a:ext cx="1468822"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000" b="1" dirty="0" smtClean="0"/>
              <a:t>Access</a:t>
            </a:r>
            <a:endParaRPr lang="es-AR" sz="2000" b="1" dirty="0"/>
          </a:p>
        </p:txBody>
      </p:sp>
      <p:sp>
        <p:nvSpPr>
          <p:cNvPr id="9" name="CuadroTexto 8"/>
          <p:cNvSpPr txBox="1"/>
          <p:nvPr/>
        </p:nvSpPr>
        <p:spPr>
          <a:xfrm>
            <a:off x="605100" y="6214022"/>
            <a:ext cx="2515432" cy="338554"/>
          </a:xfrm>
          <a:prstGeom prst="rect">
            <a:avLst/>
          </a:prstGeom>
          <a:noFill/>
        </p:spPr>
        <p:txBody>
          <a:bodyPr wrap="none" rtlCol="0">
            <a:spAutoFit/>
          </a:bodyPr>
          <a:lstStyle/>
          <a:p>
            <a:r>
              <a:rPr lang="es-AR" sz="1600" i="1" dirty="0" err="1" smtClean="0"/>
              <a:t>Modified</a:t>
            </a:r>
            <a:r>
              <a:rPr lang="es-AR" sz="1600" i="1" dirty="0" smtClean="0"/>
              <a:t> </a:t>
            </a:r>
            <a:r>
              <a:rPr lang="es-AR" sz="1600" i="1" dirty="0" err="1" smtClean="0"/>
              <a:t>from</a:t>
            </a:r>
            <a:r>
              <a:rPr lang="es-AR" sz="1600" i="1" dirty="0" smtClean="0"/>
              <a:t> </a:t>
            </a:r>
            <a:r>
              <a:rPr lang="es-AR" sz="1600" i="1" dirty="0" err="1" smtClean="0"/>
              <a:t>Meg</a:t>
            </a:r>
            <a:r>
              <a:rPr lang="es-AR" sz="1600" i="1" dirty="0" smtClean="0"/>
              <a:t> </a:t>
            </a:r>
            <a:r>
              <a:rPr lang="es-AR" sz="1600" i="1" dirty="0" err="1" smtClean="0"/>
              <a:t>Doherty</a:t>
            </a:r>
            <a:endParaRPr lang="es-AR" sz="1600" i="1" dirty="0"/>
          </a:p>
        </p:txBody>
      </p:sp>
      <p:pic>
        <p:nvPicPr>
          <p:cNvPr id="10" name="Picture 3" descr="C:\Users\BEUSEN~1\AppData\Local\Temp\WHO-EN-W-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9975" y="6125906"/>
            <a:ext cx="2038350" cy="496302"/>
          </a:xfrm>
          <a:prstGeom prst="rect">
            <a:avLst/>
          </a:prstGeom>
          <a:solidFill>
            <a:schemeClr val="accent1"/>
          </a:solidFill>
          <a:extLst/>
        </p:spPr>
      </p:pic>
      <p:sp>
        <p:nvSpPr>
          <p:cNvPr id="11" name="CuadroTexto 10"/>
          <p:cNvSpPr txBox="1"/>
          <p:nvPr/>
        </p:nvSpPr>
        <p:spPr>
          <a:xfrm>
            <a:off x="1367516" y="5629015"/>
            <a:ext cx="6586227" cy="369332"/>
          </a:xfrm>
          <a:prstGeom prst="rect">
            <a:avLst/>
          </a:prstGeom>
          <a:noFill/>
        </p:spPr>
        <p:txBody>
          <a:bodyPr wrap="none" rtlCol="0">
            <a:spAutoFit/>
          </a:bodyPr>
          <a:lstStyle/>
          <a:p>
            <a:r>
              <a:rPr lang="es-AR" b="1" dirty="0" err="1" smtClean="0"/>
              <a:t>Some</a:t>
            </a:r>
            <a:r>
              <a:rPr lang="es-AR" b="1" dirty="0" smtClean="0"/>
              <a:t> </a:t>
            </a:r>
            <a:r>
              <a:rPr lang="es-AR" b="1" dirty="0" err="1" smtClean="0"/>
              <a:t>middle-income</a:t>
            </a:r>
            <a:r>
              <a:rPr lang="es-AR" b="1" dirty="0" smtClean="0"/>
              <a:t> </a:t>
            </a:r>
            <a:r>
              <a:rPr lang="es-AR" b="1" dirty="0" err="1" smtClean="0"/>
              <a:t>countries</a:t>
            </a:r>
            <a:r>
              <a:rPr lang="es-AR" b="1" dirty="0" smtClean="0"/>
              <a:t> </a:t>
            </a:r>
            <a:r>
              <a:rPr lang="es-AR" b="1" dirty="0" err="1" smtClean="0"/>
              <a:t>include</a:t>
            </a:r>
            <a:r>
              <a:rPr lang="es-AR" b="1" dirty="0" smtClean="0"/>
              <a:t> </a:t>
            </a:r>
            <a:r>
              <a:rPr lang="es-AR" b="1" dirty="0" err="1" smtClean="0"/>
              <a:t>also</a:t>
            </a:r>
            <a:r>
              <a:rPr lang="es-AR" b="1" dirty="0" smtClean="0"/>
              <a:t> </a:t>
            </a:r>
            <a:r>
              <a:rPr lang="es-AR" b="1" dirty="0" err="1" smtClean="0"/>
              <a:t>other</a:t>
            </a:r>
            <a:r>
              <a:rPr lang="es-AR" b="1" dirty="0" smtClean="0"/>
              <a:t> </a:t>
            </a:r>
            <a:r>
              <a:rPr lang="es-AR" b="1" dirty="0" err="1" smtClean="0"/>
              <a:t>InSTIs</a:t>
            </a:r>
            <a:r>
              <a:rPr lang="es-AR" b="1" dirty="0" smtClean="0"/>
              <a:t> in </a:t>
            </a:r>
            <a:r>
              <a:rPr lang="es-AR" b="1" dirty="0" err="1" smtClean="0"/>
              <a:t>first</a:t>
            </a:r>
            <a:r>
              <a:rPr lang="es-AR" b="1" dirty="0" smtClean="0"/>
              <a:t> line</a:t>
            </a:r>
            <a:endParaRPr lang="es-AR" b="1" dirty="0"/>
          </a:p>
        </p:txBody>
      </p:sp>
    </p:spTree>
    <p:extLst>
      <p:ext uri="{BB962C8B-B14F-4D97-AF65-F5344CB8AC3E}">
        <p14:creationId xmlns:p14="http://schemas.microsoft.com/office/powerpoint/2010/main" val="243005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ítulo 2"/>
          <p:cNvSpPr>
            <a:spLocks noGrp="1"/>
          </p:cNvSpPr>
          <p:nvPr>
            <p:ph type="title"/>
          </p:nvPr>
        </p:nvSpPr>
        <p:spPr>
          <a:xfrm>
            <a:off x="1128713" y="1003991"/>
            <a:ext cx="6915150" cy="429057"/>
          </a:xfrm>
        </p:spPr>
        <p:txBody>
          <a:bodyPr/>
          <a:lstStyle/>
          <a:p>
            <a:pPr algn="ctr"/>
            <a:r>
              <a:rPr lang="es-AR" sz="2100" b="1" dirty="0" err="1">
                <a:solidFill>
                  <a:schemeClr val="tx1"/>
                </a:solidFill>
                <a:latin typeface="Calibri Light" panose="020F0302020204030204" pitchFamily="34" charset="0"/>
                <a:cs typeface="Calibri Light" panose="020F0302020204030204" pitchFamily="34" charset="0"/>
              </a:rPr>
              <a:t>Rollout</a:t>
            </a:r>
            <a:r>
              <a:rPr lang="es-AR" sz="2100" b="1" dirty="0">
                <a:solidFill>
                  <a:schemeClr val="tx1"/>
                </a:solidFill>
                <a:latin typeface="Calibri Light" panose="020F0302020204030204" pitchFamily="34" charset="0"/>
                <a:cs typeface="Calibri Light" panose="020F0302020204030204" pitchFamily="34" charset="0"/>
              </a:rPr>
              <a:t> of DTG in LMIC</a:t>
            </a:r>
          </a:p>
        </p:txBody>
      </p:sp>
      <p:pic>
        <p:nvPicPr>
          <p:cNvPr id="4" name="Content Placeholder 7">
            <a:extLst>
              <a:ext uri="{FF2B5EF4-FFF2-40B4-BE49-F238E27FC236}">
                <a16:creationId xmlns="" xmlns:a16="http://schemas.microsoft.com/office/drawing/2014/main" id="{F6A37726-2C94-4435-88BA-EAD250F85A7E}"/>
              </a:ext>
            </a:extLst>
          </p:cNvPr>
          <p:cNvPicPr>
            <a:picLocks noGrp="1" noChangeAspect="1"/>
          </p:cNvPicPr>
          <p:nvPr>
            <p:ph sz="half" idx="4294967295"/>
          </p:nvPr>
        </p:nvPicPr>
        <p:blipFill>
          <a:blip r:embed="rId2"/>
          <a:stretch>
            <a:fillRect/>
          </a:stretch>
        </p:blipFill>
        <p:spPr>
          <a:xfrm>
            <a:off x="363538" y="1657350"/>
            <a:ext cx="8780462" cy="3214688"/>
          </a:xfrm>
          <a:prstGeom prst="rect">
            <a:avLst/>
          </a:prstGeom>
          <a:effectLst>
            <a:outerShdw blurRad="63500" sx="102000" sy="102000" algn="ctr" rotWithShape="0">
              <a:prstClr val="black">
                <a:alpha val="40000"/>
              </a:prstClr>
            </a:outerShdw>
          </a:effectLst>
        </p:spPr>
      </p:pic>
      <p:sp>
        <p:nvSpPr>
          <p:cNvPr id="5" name="Footer Placeholder 4">
            <a:extLst>
              <a:ext uri="{FF2B5EF4-FFF2-40B4-BE49-F238E27FC236}">
                <a16:creationId xmlns="" xmlns:a16="http://schemas.microsoft.com/office/drawing/2014/main" id="{43D7666E-9AFF-4147-A0DB-480658FC2576}"/>
              </a:ext>
            </a:extLst>
          </p:cNvPr>
          <p:cNvSpPr txBox="1">
            <a:spLocks/>
          </p:cNvSpPr>
          <p:nvPr/>
        </p:nvSpPr>
        <p:spPr>
          <a:xfrm>
            <a:off x="1849396" y="5171415"/>
            <a:ext cx="5581097" cy="352148"/>
          </a:xfrm>
          <a:prstGeom prst="rect">
            <a:avLst/>
          </a:prstGeom>
        </p:spPr>
        <p:txBody>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i="1" dirty="0" err="1">
                <a:latin typeface="Calibri" panose="020F0502020204030204" pitchFamily="34" charset="0"/>
                <a:cs typeface="Calibri" panose="020F0502020204030204" pitchFamily="34" charset="0"/>
              </a:rPr>
              <a:t>Dorward</a:t>
            </a:r>
            <a:r>
              <a:rPr lang="en-US" sz="1350" i="1" dirty="0">
                <a:latin typeface="Calibri" panose="020F0502020204030204" pitchFamily="34" charset="0"/>
                <a:cs typeface="Calibri" panose="020F0502020204030204" pitchFamily="34" charset="0"/>
              </a:rPr>
              <a:t> et al. </a:t>
            </a:r>
            <a:r>
              <a:rPr lang="en-GB" sz="1350" i="1" dirty="0">
                <a:latin typeface="Calibri" panose="020F0502020204030204" pitchFamily="34" charset="0"/>
                <a:cs typeface="Calibri" panose="020F0502020204030204" pitchFamily="34" charset="0"/>
              </a:rPr>
              <a:t>Lancet HIV 2018. Published Online June 5, 2018</a:t>
            </a:r>
          </a:p>
        </p:txBody>
      </p:sp>
      <p:sp>
        <p:nvSpPr>
          <p:cNvPr id="2" name="CuadroTexto 1"/>
          <p:cNvSpPr txBox="1"/>
          <p:nvPr/>
        </p:nvSpPr>
        <p:spPr>
          <a:xfrm>
            <a:off x="97851" y="5612338"/>
            <a:ext cx="9091463" cy="830997"/>
          </a:xfrm>
          <a:prstGeom prst="rect">
            <a:avLst/>
          </a:prstGeom>
          <a:noFill/>
        </p:spPr>
        <p:txBody>
          <a:bodyPr wrap="none" rtlCol="0">
            <a:spAutoFit/>
          </a:bodyPr>
          <a:lstStyle/>
          <a:p>
            <a:pPr marL="285750" indent="-285750">
              <a:buFont typeface="Arial" panose="020B0604020202020204" pitchFamily="34" charset="0"/>
              <a:buChar char="•"/>
            </a:pPr>
            <a:r>
              <a:rPr lang="es-AR" sz="1600" dirty="0" err="1" smtClean="0"/>
              <a:t>Brazil</a:t>
            </a:r>
            <a:r>
              <a:rPr lang="es-AR" sz="1600" dirty="0" smtClean="0"/>
              <a:t> has </a:t>
            </a:r>
            <a:r>
              <a:rPr lang="es-AR" sz="1600" dirty="0" err="1" smtClean="0"/>
              <a:t>now</a:t>
            </a:r>
            <a:r>
              <a:rPr lang="es-AR" sz="1600" dirty="0" smtClean="0"/>
              <a:t> </a:t>
            </a:r>
            <a:r>
              <a:rPr lang="es-AR" sz="1600" dirty="0" err="1" smtClean="0"/>
              <a:t>over</a:t>
            </a:r>
            <a:r>
              <a:rPr lang="es-AR" sz="1600" dirty="0" smtClean="0"/>
              <a:t> 112,000 </a:t>
            </a:r>
            <a:r>
              <a:rPr lang="es-AR" sz="1600" dirty="0" err="1" smtClean="0"/>
              <a:t>patients</a:t>
            </a:r>
            <a:r>
              <a:rPr lang="es-AR" sz="1600" dirty="0" smtClean="0"/>
              <a:t> </a:t>
            </a:r>
            <a:r>
              <a:rPr lang="es-AR" sz="1600" dirty="0" err="1" smtClean="0"/>
              <a:t>on</a:t>
            </a:r>
            <a:r>
              <a:rPr lang="es-AR" sz="1600" dirty="0" smtClean="0"/>
              <a:t> DTG </a:t>
            </a:r>
            <a:r>
              <a:rPr lang="es-AR" sz="1400" i="1" dirty="0" smtClean="0"/>
              <a:t>(Schwartz </a:t>
            </a:r>
            <a:r>
              <a:rPr lang="es-AR" sz="1400" i="1" dirty="0" err="1" smtClean="0"/>
              <a:t>Benzaquen</a:t>
            </a:r>
            <a:r>
              <a:rPr lang="es-AR" sz="1400" i="1" dirty="0" smtClean="0"/>
              <a:t>, personal </a:t>
            </a:r>
            <a:r>
              <a:rPr lang="es-AR" sz="1400" i="1" dirty="0" err="1" smtClean="0"/>
              <a:t>communication</a:t>
            </a:r>
            <a:r>
              <a:rPr lang="es-AR" sz="1400" i="1" dirty="0" smtClean="0"/>
              <a:t>)</a:t>
            </a:r>
          </a:p>
          <a:p>
            <a:pPr marL="285750" indent="-285750">
              <a:buFont typeface="Arial" panose="020B0604020202020204" pitchFamily="34" charset="0"/>
              <a:buChar char="•"/>
            </a:pPr>
            <a:r>
              <a:rPr lang="es-AR" sz="1600" dirty="0" smtClean="0"/>
              <a:t>South </a:t>
            </a:r>
            <a:r>
              <a:rPr lang="es-AR" sz="1600" dirty="0" err="1" smtClean="0"/>
              <a:t>Africa</a:t>
            </a:r>
            <a:r>
              <a:rPr lang="es-AR" sz="1600" dirty="0" smtClean="0"/>
              <a:t>: 5 </a:t>
            </a:r>
            <a:r>
              <a:rPr lang="es-AR" sz="1600" dirty="0" err="1" smtClean="0"/>
              <a:t>million</a:t>
            </a:r>
            <a:r>
              <a:rPr lang="es-AR" sz="1600" dirty="0" smtClean="0"/>
              <a:t> </a:t>
            </a:r>
            <a:r>
              <a:rPr lang="es-AR" sz="1600" dirty="0" err="1" smtClean="0"/>
              <a:t>patients</a:t>
            </a:r>
            <a:r>
              <a:rPr lang="es-AR" sz="1600" dirty="0" smtClean="0"/>
              <a:t> </a:t>
            </a:r>
            <a:r>
              <a:rPr lang="es-AR" sz="1600" dirty="0" err="1" smtClean="0"/>
              <a:t>expected</a:t>
            </a:r>
            <a:r>
              <a:rPr lang="es-AR" sz="1600" dirty="0" smtClean="0"/>
              <a:t> to be  </a:t>
            </a:r>
            <a:r>
              <a:rPr lang="es-AR" sz="1600" dirty="0" err="1" smtClean="0"/>
              <a:t>on</a:t>
            </a:r>
            <a:r>
              <a:rPr lang="es-AR" sz="1600" dirty="0" smtClean="0"/>
              <a:t> DTG </a:t>
            </a:r>
            <a:r>
              <a:rPr lang="es-AR" sz="1600" dirty="0" err="1" smtClean="0"/>
              <a:t>by</a:t>
            </a:r>
            <a:r>
              <a:rPr lang="es-AR" sz="1600" dirty="0" smtClean="0"/>
              <a:t> </a:t>
            </a:r>
            <a:r>
              <a:rPr lang="es-AR" sz="1600" dirty="0" err="1" smtClean="0"/>
              <a:t>the</a:t>
            </a:r>
            <a:r>
              <a:rPr lang="es-AR" sz="1600" dirty="0" smtClean="0"/>
              <a:t> </a:t>
            </a:r>
            <a:r>
              <a:rPr lang="es-AR" sz="1600" dirty="0" err="1" smtClean="0"/>
              <a:t>end</a:t>
            </a:r>
            <a:r>
              <a:rPr lang="es-AR" sz="1600" dirty="0" smtClean="0"/>
              <a:t> of 2019 </a:t>
            </a:r>
            <a:r>
              <a:rPr lang="es-AR" sz="1400" i="1" dirty="0"/>
              <a:t>(</a:t>
            </a:r>
            <a:r>
              <a:rPr lang="es-AR" sz="1400" i="1" dirty="0" err="1"/>
              <a:t>Venter</a:t>
            </a:r>
            <a:r>
              <a:rPr lang="es-AR" sz="1400" i="1" dirty="0"/>
              <a:t>, personal </a:t>
            </a:r>
            <a:r>
              <a:rPr lang="es-AR" sz="1400" i="1" dirty="0" err="1"/>
              <a:t>communication</a:t>
            </a:r>
            <a:r>
              <a:rPr lang="es-AR" sz="1400" i="1" dirty="0"/>
              <a:t>)</a:t>
            </a:r>
          </a:p>
          <a:p>
            <a:endParaRPr lang="es-AR" sz="1600" dirty="0"/>
          </a:p>
        </p:txBody>
      </p:sp>
      <p:sp>
        <p:nvSpPr>
          <p:cNvPr id="7" name="CuadroTexto 6"/>
          <p:cNvSpPr txBox="1"/>
          <p:nvPr/>
        </p:nvSpPr>
        <p:spPr>
          <a:xfrm>
            <a:off x="250251" y="424808"/>
            <a:ext cx="1468822"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000" b="1" dirty="0" smtClean="0"/>
              <a:t>Access</a:t>
            </a:r>
            <a:endParaRPr lang="es-AR" sz="2000" b="1" dirty="0"/>
          </a:p>
        </p:txBody>
      </p:sp>
      <p:pic>
        <p:nvPicPr>
          <p:cNvPr id="8" name="Picture 3" descr="HUESPED_template_ppt_V2-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41" y="6138393"/>
            <a:ext cx="3147003" cy="609885"/>
          </a:xfrm>
          <a:prstGeom prst="rect">
            <a:avLst/>
          </a:prstGeom>
        </p:spPr>
      </p:pic>
    </p:spTree>
    <p:extLst>
      <p:ext uri="{BB962C8B-B14F-4D97-AF65-F5344CB8AC3E}">
        <p14:creationId xmlns:p14="http://schemas.microsoft.com/office/powerpoint/2010/main" val="2478933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2534776" y="391726"/>
            <a:ext cx="3889898" cy="679219"/>
          </a:xfrm>
          <a:prstGeom prst="rect">
            <a:avLst/>
          </a:prstGeom>
          <a:effectLst>
            <a:outerShdw blurRad="63500" sx="102000" sy="102000" algn="ctr" rotWithShape="0">
              <a:prstClr val="black">
                <a:alpha val="40000"/>
              </a:prstClr>
            </a:outerShdw>
          </a:effectLst>
        </p:spPr>
      </p:pic>
      <p:grpSp>
        <p:nvGrpSpPr>
          <p:cNvPr id="10" name="Grupo 9"/>
          <p:cNvGrpSpPr/>
          <p:nvPr/>
        </p:nvGrpSpPr>
        <p:grpSpPr>
          <a:xfrm>
            <a:off x="4410076" y="6175146"/>
            <a:ext cx="4500826" cy="268189"/>
            <a:chOff x="5997387" y="6130251"/>
            <a:chExt cx="5785201" cy="292388"/>
          </a:xfrm>
        </p:grpSpPr>
        <p:pic>
          <p:nvPicPr>
            <p:cNvPr id="8" name="Imagen 7"/>
            <p:cNvPicPr>
              <a:picLocks noChangeAspect="1"/>
            </p:cNvPicPr>
            <p:nvPr/>
          </p:nvPicPr>
          <p:blipFill>
            <a:blip r:embed="rId3"/>
            <a:stretch>
              <a:fillRect/>
            </a:stretch>
          </p:blipFill>
          <p:spPr>
            <a:xfrm>
              <a:off x="6781350" y="6145306"/>
              <a:ext cx="5001238" cy="231501"/>
            </a:xfrm>
            <a:prstGeom prst="rect">
              <a:avLst/>
            </a:prstGeom>
          </p:spPr>
        </p:pic>
        <p:sp>
          <p:nvSpPr>
            <p:cNvPr id="9" name="CuadroTexto 8"/>
            <p:cNvSpPr txBox="1"/>
            <p:nvPr/>
          </p:nvSpPr>
          <p:spPr>
            <a:xfrm>
              <a:off x="5997387" y="6130251"/>
              <a:ext cx="970779" cy="292388"/>
            </a:xfrm>
            <a:prstGeom prst="rect">
              <a:avLst/>
            </a:prstGeom>
            <a:noFill/>
          </p:spPr>
          <p:txBody>
            <a:bodyPr wrap="none" rtlCol="0">
              <a:spAutoFit/>
            </a:bodyPr>
            <a:lstStyle/>
            <a:p>
              <a:r>
                <a:rPr lang="es-AR" sz="825" i="1" dirty="0">
                  <a:solidFill>
                    <a:prstClr val="black"/>
                  </a:solidFill>
                </a:rPr>
                <a:t>Philips et al: </a:t>
              </a:r>
            </a:p>
          </p:txBody>
        </p:sp>
      </p:grpSp>
      <p:pic>
        <p:nvPicPr>
          <p:cNvPr id="15" name="Imagen 14"/>
          <p:cNvPicPr>
            <a:picLocks noChangeAspect="1"/>
          </p:cNvPicPr>
          <p:nvPr/>
        </p:nvPicPr>
        <p:blipFill>
          <a:blip r:embed="rId4"/>
          <a:stretch>
            <a:fillRect/>
          </a:stretch>
        </p:blipFill>
        <p:spPr>
          <a:xfrm>
            <a:off x="766279" y="1659826"/>
            <a:ext cx="7982741" cy="3337559"/>
          </a:xfrm>
          <a:prstGeom prst="rect">
            <a:avLst/>
          </a:prstGeom>
          <a:effectLst>
            <a:outerShdw blurRad="63500" sx="102000" sy="102000" algn="ctr" rotWithShape="0">
              <a:prstClr val="black">
                <a:alpha val="40000"/>
              </a:prstClr>
            </a:outerShdw>
          </a:effectLst>
        </p:spPr>
      </p:pic>
      <p:pic>
        <p:nvPicPr>
          <p:cNvPr id="13" name="Imagen 12"/>
          <p:cNvPicPr>
            <a:picLocks noChangeAspect="1"/>
          </p:cNvPicPr>
          <p:nvPr/>
        </p:nvPicPr>
        <p:blipFill>
          <a:blip r:embed="rId5"/>
          <a:stretch>
            <a:fillRect/>
          </a:stretch>
        </p:blipFill>
        <p:spPr>
          <a:xfrm>
            <a:off x="1223309" y="5230484"/>
            <a:ext cx="6936985" cy="711563"/>
          </a:xfrm>
          <a:prstGeom prst="rect">
            <a:avLst/>
          </a:prstGeom>
          <a:effectLst>
            <a:innerShdw blurRad="114300">
              <a:prstClr val="black"/>
            </a:innerShdw>
          </a:effectLst>
        </p:spPr>
      </p:pic>
      <p:pic>
        <p:nvPicPr>
          <p:cNvPr id="12" name="Picture 3" descr="HUESPED_template_ppt_V2-03.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141" y="6138393"/>
            <a:ext cx="3147003" cy="609885"/>
          </a:xfrm>
          <a:prstGeom prst="rect">
            <a:avLst/>
          </a:prstGeom>
        </p:spPr>
      </p:pic>
      <p:sp>
        <p:nvSpPr>
          <p:cNvPr id="14" name="CuadroTexto 13"/>
          <p:cNvSpPr txBox="1"/>
          <p:nvPr/>
        </p:nvSpPr>
        <p:spPr>
          <a:xfrm>
            <a:off x="250251" y="424808"/>
            <a:ext cx="1468822"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000" b="1" dirty="0" smtClean="0"/>
              <a:t>Access</a:t>
            </a:r>
            <a:endParaRPr lang="es-AR" sz="2000" b="1" dirty="0"/>
          </a:p>
        </p:txBody>
      </p:sp>
    </p:spTree>
    <p:extLst>
      <p:ext uri="{BB962C8B-B14F-4D97-AF65-F5344CB8AC3E}">
        <p14:creationId xmlns:p14="http://schemas.microsoft.com/office/powerpoint/2010/main" val="4198335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608013" y="127001"/>
            <a:ext cx="7886700" cy="1325563"/>
          </a:xfrm>
        </p:spPr>
        <p:txBody>
          <a:bodyPr/>
          <a:lstStyle/>
          <a:p>
            <a:pPr algn="ctr"/>
            <a:r>
              <a:rPr lang="es-AR" b="1" dirty="0" err="1" smtClean="0"/>
              <a:t>Outline</a:t>
            </a:r>
            <a:endParaRPr lang="es-AR" b="1" dirty="0"/>
          </a:p>
        </p:txBody>
      </p:sp>
      <p:sp>
        <p:nvSpPr>
          <p:cNvPr id="3" name="Marcador de contenido 2"/>
          <p:cNvSpPr>
            <a:spLocks noGrp="1"/>
          </p:cNvSpPr>
          <p:nvPr>
            <p:ph idx="1"/>
          </p:nvPr>
        </p:nvSpPr>
        <p:spPr>
          <a:xfrm>
            <a:off x="608013" y="1292067"/>
            <a:ext cx="7886700" cy="4351338"/>
          </a:xfrm>
        </p:spPr>
        <p:txBody>
          <a:bodyPr>
            <a:normAutofit/>
          </a:bodyPr>
          <a:lstStyle/>
          <a:p>
            <a:r>
              <a:rPr lang="es-AR" dirty="0" err="1" smtClean="0"/>
              <a:t>InSTIs</a:t>
            </a:r>
            <a:r>
              <a:rPr lang="es-AR" dirty="0" smtClean="0"/>
              <a:t> in 1st line, </a:t>
            </a:r>
            <a:r>
              <a:rPr lang="es-AR" dirty="0" err="1" smtClean="0"/>
              <a:t>why</a:t>
            </a:r>
            <a:r>
              <a:rPr lang="es-AR" dirty="0" smtClean="0"/>
              <a:t>?</a:t>
            </a:r>
          </a:p>
          <a:p>
            <a:r>
              <a:rPr lang="es-AR" dirty="0" err="1" smtClean="0"/>
              <a:t>InSTIs</a:t>
            </a:r>
            <a:r>
              <a:rPr lang="es-AR" dirty="0" smtClean="0"/>
              <a:t> in </a:t>
            </a:r>
            <a:r>
              <a:rPr lang="es-AR" dirty="0" err="1" smtClean="0"/>
              <a:t>switch</a:t>
            </a:r>
            <a:r>
              <a:rPr lang="es-AR" dirty="0" smtClean="0"/>
              <a:t> and 2nd line </a:t>
            </a:r>
            <a:r>
              <a:rPr lang="es-AR" dirty="0" err="1" smtClean="0"/>
              <a:t>therapy</a:t>
            </a:r>
            <a:endParaRPr lang="es-AR" dirty="0" smtClean="0"/>
          </a:p>
          <a:p>
            <a:r>
              <a:rPr lang="es-AR" dirty="0" err="1" smtClean="0"/>
              <a:t>InSTIs</a:t>
            </a:r>
            <a:r>
              <a:rPr lang="es-AR" dirty="0" smtClean="0"/>
              <a:t> in mono and dual </a:t>
            </a:r>
            <a:r>
              <a:rPr lang="es-AR" dirty="0" err="1" smtClean="0"/>
              <a:t>therapy</a:t>
            </a:r>
            <a:endParaRPr lang="es-AR" dirty="0" smtClean="0"/>
          </a:p>
          <a:p>
            <a:r>
              <a:rPr lang="es-AR" dirty="0" smtClean="0"/>
              <a:t>Long-</a:t>
            </a:r>
            <a:r>
              <a:rPr lang="es-AR" dirty="0" err="1" smtClean="0"/>
              <a:t>acting</a:t>
            </a:r>
            <a:r>
              <a:rPr lang="es-AR" dirty="0" smtClean="0"/>
              <a:t> </a:t>
            </a:r>
            <a:r>
              <a:rPr lang="es-AR" dirty="0" err="1" smtClean="0"/>
              <a:t>formulations</a:t>
            </a:r>
            <a:r>
              <a:rPr lang="es-AR" dirty="0" smtClean="0"/>
              <a:t>: </a:t>
            </a:r>
            <a:r>
              <a:rPr lang="es-AR" dirty="0" err="1" smtClean="0"/>
              <a:t>Treatment</a:t>
            </a:r>
            <a:r>
              <a:rPr lang="es-AR" dirty="0" smtClean="0"/>
              <a:t> &amp; </a:t>
            </a:r>
            <a:r>
              <a:rPr lang="es-AR" dirty="0" err="1" smtClean="0"/>
              <a:t>PrEP</a:t>
            </a:r>
            <a:endParaRPr lang="es-AR" dirty="0" smtClean="0"/>
          </a:p>
          <a:p>
            <a:r>
              <a:rPr lang="es-AR" dirty="0" smtClean="0"/>
              <a:t>Safety</a:t>
            </a:r>
          </a:p>
          <a:p>
            <a:r>
              <a:rPr lang="es-AR" dirty="0" err="1" smtClean="0"/>
              <a:t>Special</a:t>
            </a:r>
            <a:r>
              <a:rPr lang="es-AR" dirty="0" smtClean="0"/>
              <a:t> </a:t>
            </a:r>
            <a:r>
              <a:rPr lang="es-AR" dirty="0" err="1" smtClean="0"/>
              <a:t>populations</a:t>
            </a:r>
            <a:endParaRPr lang="es-AR" dirty="0" smtClean="0"/>
          </a:p>
          <a:p>
            <a:r>
              <a:rPr lang="es-AR" dirty="0" smtClean="0"/>
              <a:t> </a:t>
            </a:r>
            <a:r>
              <a:rPr lang="es-AR" dirty="0" err="1" smtClean="0"/>
              <a:t>Concerns</a:t>
            </a:r>
            <a:r>
              <a:rPr lang="es-AR" dirty="0" smtClean="0"/>
              <a:t> and data </a:t>
            </a:r>
            <a:r>
              <a:rPr lang="es-AR" dirty="0"/>
              <a:t>gaps</a:t>
            </a:r>
          </a:p>
          <a:p>
            <a:r>
              <a:rPr lang="es-AR" dirty="0" smtClean="0"/>
              <a:t>Access, </a:t>
            </a:r>
            <a:r>
              <a:rPr lang="es-AR" dirty="0" err="1" smtClean="0"/>
              <a:t>pricing</a:t>
            </a:r>
            <a:r>
              <a:rPr lang="es-AR" dirty="0" smtClean="0"/>
              <a:t> and </a:t>
            </a:r>
            <a:r>
              <a:rPr lang="es-AR" dirty="0" err="1" smtClean="0"/>
              <a:t>programmatic</a:t>
            </a:r>
            <a:r>
              <a:rPr lang="es-AR" dirty="0" smtClean="0"/>
              <a:t> </a:t>
            </a:r>
            <a:r>
              <a:rPr lang="es-AR" dirty="0" err="1" smtClean="0"/>
              <a:t>challenges</a:t>
            </a:r>
            <a:endParaRPr lang="es-AR" dirty="0" smtClean="0"/>
          </a:p>
          <a:p>
            <a:endParaRPr lang="es-AR" dirty="0"/>
          </a:p>
        </p:txBody>
      </p:sp>
      <p:pic>
        <p:nvPicPr>
          <p:cNvPr id="5" name="Picture 3" descr="HUESPED_template_ppt_V2-0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41" y="6060425"/>
            <a:ext cx="3147003" cy="609885"/>
          </a:xfrm>
          <a:prstGeom prst="rect">
            <a:avLst/>
          </a:prstGeom>
        </p:spPr>
      </p:pic>
    </p:spTree>
    <p:extLst>
      <p:ext uri="{BB962C8B-B14F-4D97-AF65-F5344CB8AC3E}">
        <p14:creationId xmlns:p14="http://schemas.microsoft.com/office/powerpoint/2010/main" val="36254453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41788" y="1802651"/>
            <a:ext cx="5060424" cy="727676"/>
          </a:xfrm>
          <a:prstGeom prst="rect">
            <a:avLst/>
          </a:prstGeom>
          <a:effectLst>
            <a:outerShdw blurRad="63500" sx="102000" sy="102000" algn="ctr" rotWithShape="0">
              <a:prstClr val="black">
                <a:alpha val="40000"/>
              </a:prstClr>
            </a:outerShdw>
          </a:effectLst>
        </p:spPr>
      </p:pic>
      <p:sp>
        <p:nvSpPr>
          <p:cNvPr id="8" name="CuadroTexto 7"/>
          <p:cNvSpPr txBox="1"/>
          <p:nvPr/>
        </p:nvSpPr>
        <p:spPr>
          <a:xfrm>
            <a:off x="6975175" y="5520810"/>
            <a:ext cx="2063450" cy="307777"/>
          </a:xfrm>
          <a:prstGeom prst="rect">
            <a:avLst/>
          </a:prstGeom>
          <a:noFill/>
        </p:spPr>
        <p:txBody>
          <a:bodyPr wrap="none" rtlCol="0">
            <a:spAutoFit/>
          </a:bodyPr>
          <a:lstStyle/>
          <a:p>
            <a:r>
              <a:rPr lang="es-AR" sz="1400" i="1" dirty="0"/>
              <a:t>Vitoria M et al: AIDS 2018</a:t>
            </a:r>
          </a:p>
        </p:txBody>
      </p:sp>
      <p:grpSp>
        <p:nvGrpSpPr>
          <p:cNvPr id="19" name="Grupo 18"/>
          <p:cNvGrpSpPr/>
          <p:nvPr/>
        </p:nvGrpSpPr>
        <p:grpSpPr>
          <a:xfrm>
            <a:off x="1133476" y="3038475"/>
            <a:ext cx="6535340" cy="1440721"/>
            <a:chOff x="2372980" y="1077744"/>
            <a:chExt cx="7434027" cy="981094"/>
          </a:xfrm>
          <a:effectLst>
            <a:outerShdw blurRad="63500" sx="102000" sy="102000" algn="ctr" rotWithShape="0">
              <a:prstClr val="black">
                <a:alpha val="40000"/>
              </a:prstClr>
            </a:outerShdw>
          </a:effectLst>
        </p:grpSpPr>
        <p:pic>
          <p:nvPicPr>
            <p:cNvPr id="13" name="Imagen 12"/>
            <p:cNvPicPr>
              <a:picLocks noChangeAspect="1"/>
            </p:cNvPicPr>
            <p:nvPr/>
          </p:nvPicPr>
          <p:blipFill>
            <a:blip r:embed="rId3"/>
            <a:stretch>
              <a:fillRect/>
            </a:stretch>
          </p:blipFill>
          <p:spPr>
            <a:xfrm>
              <a:off x="2372980" y="1077744"/>
              <a:ext cx="7434027" cy="981094"/>
            </a:xfrm>
            <a:prstGeom prst="rect">
              <a:avLst/>
            </a:prstGeom>
          </p:spPr>
        </p:pic>
        <p:sp>
          <p:nvSpPr>
            <p:cNvPr id="16" name="Rectángulo 15"/>
            <p:cNvSpPr/>
            <p:nvPr/>
          </p:nvSpPr>
          <p:spPr>
            <a:xfrm>
              <a:off x="5520735" y="1756550"/>
              <a:ext cx="4192143" cy="275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
          <p:nvSpPr>
            <p:cNvPr id="18" name="Rectángulo 17"/>
            <p:cNvSpPr/>
            <p:nvPr/>
          </p:nvSpPr>
          <p:spPr>
            <a:xfrm>
              <a:off x="2372980" y="1085921"/>
              <a:ext cx="867762" cy="204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grpSp>
      <p:pic>
        <p:nvPicPr>
          <p:cNvPr id="1026" name="Picture 2" descr="Resultado de imagen de aids jour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7144" y="177788"/>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HUESPED_template_ppt_V2-0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41" y="6138393"/>
            <a:ext cx="3147003" cy="609885"/>
          </a:xfrm>
          <a:prstGeom prst="rect">
            <a:avLst/>
          </a:prstGeom>
        </p:spPr>
      </p:pic>
      <p:sp>
        <p:nvSpPr>
          <p:cNvPr id="11" name="CuadroTexto 10"/>
          <p:cNvSpPr txBox="1"/>
          <p:nvPr/>
        </p:nvSpPr>
        <p:spPr>
          <a:xfrm>
            <a:off x="250251" y="424808"/>
            <a:ext cx="1468822"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000" b="1" dirty="0" smtClean="0"/>
              <a:t>Access</a:t>
            </a:r>
            <a:endParaRPr lang="es-AR" sz="2000" b="1" dirty="0"/>
          </a:p>
        </p:txBody>
      </p:sp>
    </p:spTree>
    <p:extLst>
      <p:ext uri="{BB962C8B-B14F-4D97-AF65-F5344CB8AC3E}">
        <p14:creationId xmlns:p14="http://schemas.microsoft.com/office/powerpoint/2010/main" val="3834993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2012831" y="1409701"/>
            <a:ext cx="5144332" cy="1014442"/>
          </a:xfrm>
          <a:prstGeom prst="rect">
            <a:avLst/>
          </a:prstGeom>
          <a:effectLst>
            <a:innerShdw blurRad="114300">
              <a:prstClr val="black"/>
            </a:innerShdw>
          </a:effectLst>
        </p:spPr>
      </p:pic>
      <p:pic>
        <p:nvPicPr>
          <p:cNvPr id="5" name="Imagen 4"/>
          <p:cNvPicPr>
            <a:picLocks noChangeAspect="1"/>
          </p:cNvPicPr>
          <p:nvPr/>
        </p:nvPicPr>
        <p:blipFill>
          <a:blip r:embed="rId4"/>
          <a:stretch>
            <a:fillRect/>
          </a:stretch>
        </p:blipFill>
        <p:spPr>
          <a:xfrm>
            <a:off x="5608378" y="5688738"/>
            <a:ext cx="2592226" cy="140562"/>
          </a:xfrm>
          <a:prstGeom prst="rect">
            <a:avLst/>
          </a:prstGeom>
        </p:spPr>
      </p:pic>
      <p:pic>
        <p:nvPicPr>
          <p:cNvPr id="6" name="Imagen 5"/>
          <p:cNvPicPr>
            <a:picLocks noChangeAspect="1"/>
          </p:cNvPicPr>
          <p:nvPr/>
        </p:nvPicPr>
        <p:blipFill>
          <a:blip r:embed="rId5"/>
          <a:stretch>
            <a:fillRect/>
          </a:stretch>
        </p:blipFill>
        <p:spPr>
          <a:xfrm>
            <a:off x="4810622" y="2828925"/>
            <a:ext cx="4019053" cy="2581111"/>
          </a:xfrm>
          <a:prstGeom prst="rect">
            <a:avLst/>
          </a:prstGeom>
          <a:effectLst>
            <a:outerShdw blurRad="63500" sx="102000" sy="102000" algn="ctr" rotWithShape="0">
              <a:prstClr val="black">
                <a:alpha val="40000"/>
              </a:prstClr>
            </a:outerShdw>
          </a:effectLst>
        </p:spPr>
      </p:pic>
      <p:pic>
        <p:nvPicPr>
          <p:cNvPr id="8" name="Imagen 7"/>
          <p:cNvPicPr>
            <a:picLocks noChangeAspect="1"/>
          </p:cNvPicPr>
          <p:nvPr/>
        </p:nvPicPr>
        <p:blipFill>
          <a:blip r:embed="rId6"/>
          <a:stretch>
            <a:fillRect/>
          </a:stretch>
        </p:blipFill>
        <p:spPr>
          <a:xfrm>
            <a:off x="200024" y="2828925"/>
            <a:ext cx="4371975" cy="2537006"/>
          </a:xfrm>
          <a:prstGeom prst="rect">
            <a:avLst/>
          </a:prstGeom>
          <a:effectLst>
            <a:outerShdw blurRad="63500" sx="102000" sy="102000" algn="ctr" rotWithShape="0">
              <a:prstClr val="black">
                <a:alpha val="40000"/>
              </a:prstClr>
            </a:outerShdw>
          </a:effectLst>
        </p:spPr>
      </p:pic>
      <p:sp>
        <p:nvSpPr>
          <p:cNvPr id="9" name="CuadroTexto 8"/>
          <p:cNvSpPr txBox="1"/>
          <p:nvPr/>
        </p:nvSpPr>
        <p:spPr>
          <a:xfrm>
            <a:off x="2244714" y="624863"/>
            <a:ext cx="4579074" cy="523220"/>
          </a:xfrm>
          <a:prstGeom prst="rect">
            <a:avLst/>
          </a:prstGeom>
          <a:noFill/>
        </p:spPr>
        <p:txBody>
          <a:bodyPr wrap="none" rtlCol="0">
            <a:spAutoFit/>
          </a:bodyPr>
          <a:lstStyle/>
          <a:p>
            <a:pPr algn="ctr"/>
            <a:r>
              <a:rPr lang="es-AR" sz="2800" b="1" dirty="0" err="1">
                <a:latin typeface="+mj-lt"/>
              </a:rPr>
              <a:t>Summary</a:t>
            </a:r>
            <a:r>
              <a:rPr lang="es-AR" sz="2800" b="1" dirty="0">
                <a:latin typeface="+mj-lt"/>
              </a:rPr>
              <a:t> of </a:t>
            </a:r>
            <a:r>
              <a:rPr lang="es-AR" sz="2800" b="1" dirty="0" err="1">
                <a:latin typeface="+mj-lt"/>
              </a:rPr>
              <a:t>pending</a:t>
            </a:r>
            <a:r>
              <a:rPr lang="es-AR" sz="2800" b="1" dirty="0">
                <a:latin typeface="+mj-lt"/>
              </a:rPr>
              <a:t> </a:t>
            </a:r>
            <a:r>
              <a:rPr lang="es-AR" sz="2800" b="1" dirty="0" err="1">
                <a:latin typeface="+mj-lt"/>
              </a:rPr>
              <a:t>questions</a:t>
            </a:r>
            <a:endParaRPr lang="es-AR" sz="2800" b="1" dirty="0">
              <a:latin typeface="+mj-lt"/>
            </a:endParaRPr>
          </a:p>
        </p:txBody>
      </p:sp>
      <p:pic>
        <p:nvPicPr>
          <p:cNvPr id="10" name="Picture 3" descr="HUESPED_template_ppt_V2-03.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141" y="6138393"/>
            <a:ext cx="3147003" cy="609885"/>
          </a:xfrm>
          <a:prstGeom prst="rect">
            <a:avLst/>
          </a:prstGeom>
        </p:spPr>
      </p:pic>
      <p:sp>
        <p:nvSpPr>
          <p:cNvPr id="13" name="CuadroTexto 12"/>
          <p:cNvSpPr txBox="1"/>
          <p:nvPr/>
        </p:nvSpPr>
        <p:spPr>
          <a:xfrm>
            <a:off x="250251" y="424808"/>
            <a:ext cx="1468822"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000" b="1" dirty="0" smtClean="0"/>
              <a:t>Access</a:t>
            </a:r>
            <a:endParaRPr lang="es-AR" sz="2000" b="1" dirty="0"/>
          </a:p>
        </p:txBody>
      </p:sp>
    </p:spTree>
    <p:extLst>
      <p:ext uri="{BB962C8B-B14F-4D97-AF65-F5344CB8AC3E}">
        <p14:creationId xmlns:p14="http://schemas.microsoft.com/office/powerpoint/2010/main" val="37902428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381000" y="544942"/>
            <a:ext cx="8382000" cy="3829050"/>
          </a:xfrm>
        </p:spPr>
        <p:txBody>
          <a:bodyPr>
            <a:noAutofit/>
          </a:bodyPr>
          <a:lstStyle/>
          <a:p>
            <a:pPr>
              <a:lnSpc>
                <a:spcPct val="100000"/>
              </a:lnSpc>
            </a:pPr>
            <a:r>
              <a:rPr lang="es-AR" sz="2000" dirty="0" err="1" smtClean="0"/>
              <a:t>We</a:t>
            </a:r>
            <a:r>
              <a:rPr lang="es-AR" sz="2000" dirty="0" smtClean="0"/>
              <a:t> are </a:t>
            </a:r>
            <a:r>
              <a:rPr lang="es-AR" sz="2000" dirty="0" err="1" smtClean="0"/>
              <a:t>moving</a:t>
            </a:r>
            <a:r>
              <a:rPr lang="es-AR" sz="2000" dirty="0" smtClean="0"/>
              <a:t> </a:t>
            </a:r>
            <a:r>
              <a:rPr lang="es-AR" sz="2000" dirty="0" err="1" smtClean="0"/>
              <a:t>towards</a:t>
            </a:r>
            <a:r>
              <a:rPr lang="es-AR" sz="2000" dirty="0" smtClean="0"/>
              <a:t> </a:t>
            </a:r>
            <a:r>
              <a:rPr lang="es-AR" sz="2000" dirty="0" err="1" smtClean="0"/>
              <a:t>the</a:t>
            </a:r>
            <a:r>
              <a:rPr lang="es-AR" sz="2000" dirty="0" smtClean="0"/>
              <a:t> integrase </a:t>
            </a:r>
            <a:r>
              <a:rPr lang="es-AR" sz="2000" dirty="0" err="1" smtClean="0"/>
              <a:t>world</a:t>
            </a:r>
            <a:r>
              <a:rPr lang="es-AR" sz="2000" dirty="0" smtClean="0"/>
              <a:t>, as </a:t>
            </a:r>
            <a:r>
              <a:rPr lang="es-AR" sz="2000" dirty="0" err="1" smtClean="0"/>
              <a:t>InSTIs</a:t>
            </a:r>
            <a:r>
              <a:rPr lang="es-AR" sz="2000" dirty="0" smtClean="0"/>
              <a:t> are non inferior (</a:t>
            </a:r>
            <a:r>
              <a:rPr lang="es-AR" sz="2000" dirty="0" err="1" smtClean="0"/>
              <a:t>or</a:t>
            </a:r>
            <a:r>
              <a:rPr lang="es-AR" sz="2000" dirty="0" smtClean="0"/>
              <a:t> superior) to NNRTI and PI </a:t>
            </a:r>
            <a:r>
              <a:rPr lang="es-AR" sz="2000" dirty="0" err="1" smtClean="0"/>
              <a:t>based</a:t>
            </a:r>
            <a:r>
              <a:rPr lang="es-AR" sz="2000" dirty="0" smtClean="0"/>
              <a:t> </a:t>
            </a:r>
            <a:r>
              <a:rPr lang="es-AR" sz="2000" dirty="0" err="1" smtClean="0"/>
              <a:t>regimens</a:t>
            </a:r>
            <a:r>
              <a:rPr lang="es-AR" sz="2000" dirty="0" smtClean="0"/>
              <a:t>, in </a:t>
            </a:r>
            <a:r>
              <a:rPr lang="es-AR" sz="2000" dirty="0" err="1" smtClean="0"/>
              <a:t>naive</a:t>
            </a:r>
            <a:r>
              <a:rPr lang="es-AR" sz="2000" dirty="0" smtClean="0"/>
              <a:t>, virologically </a:t>
            </a:r>
            <a:r>
              <a:rPr lang="es-AR" sz="2000" dirty="0" err="1" smtClean="0"/>
              <a:t>suppressed</a:t>
            </a:r>
            <a:r>
              <a:rPr lang="es-AR" sz="2000" dirty="0" smtClean="0"/>
              <a:t> and </a:t>
            </a:r>
            <a:r>
              <a:rPr lang="es-AR" sz="2000" dirty="0" err="1" smtClean="0"/>
              <a:t>viremic</a:t>
            </a:r>
            <a:r>
              <a:rPr lang="es-AR" sz="2000" dirty="0" smtClean="0"/>
              <a:t> </a:t>
            </a:r>
            <a:r>
              <a:rPr lang="es-AR" sz="2000" dirty="0" err="1" smtClean="0"/>
              <a:t>patients</a:t>
            </a:r>
            <a:r>
              <a:rPr lang="es-AR" sz="2000" dirty="0" smtClean="0"/>
              <a:t>.</a:t>
            </a:r>
          </a:p>
          <a:p>
            <a:pPr>
              <a:lnSpc>
                <a:spcPct val="100000"/>
              </a:lnSpc>
            </a:pPr>
            <a:r>
              <a:rPr lang="es-AR" sz="2000" dirty="0" err="1" smtClean="0"/>
              <a:t>Four</a:t>
            </a:r>
            <a:r>
              <a:rPr lang="es-AR" sz="2000" dirty="0" smtClean="0"/>
              <a:t> </a:t>
            </a:r>
            <a:r>
              <a:rPr lang="es-AR" sz="2000" dirty="0" err="1" smtClean="0"/>
              <a:t>options</a:t>
            </a:r>
            <a:r>
              <a:rPr lang="es-AR" sz="2000" dirty="0" smtClean="0"/>
              <a:t> </a:t>
            </a:r>
            <a:r>
              <a:rPr lang="es-AR" sz="2000" dirty="0" err="1" smtClean="0"/>
              <a:t>available</a:t>
            </a:r>
            <a:r>
              <a:rPr lang="es-AR" sz="2000" dirty="0" smtClean="0"/>
              <a:t>, </a:t>
            </a:r>
            <a:r>
              <a:rPr lang="es-AR" sz="2000" dirty="0" err="1" smtClean="0"/>
              <a:t>differences</a:t>
            </a:r>
            <a:r>
              <a:rPr lang="es-AR" sz="2000" dirty="0" smtClean="0"/>
              <a:t> </a:t>
            </a:r>
            <a:r>
              <a:rPr lang="es-AR" sz="2000" dirty="0" err="1" smtClean="0"/>
              <a:t>based</a:t>
            </a:r>
            <a:r>
              <a:rPr lang="es-AR" sz="2000" dirty="0" smtClean="0"/>
              <a:t> </a:t>
            </a:r>
            <a:r>
              <a:rPr lang="es-AR" sz="2000" dirty="0" err="1" smtClean="0"/>
              <a:t>on</a:t>
            </a:r>
            <a:r>
              <a:rPr lang="es-AR" sz="2000" dirty="0" smtClean="0"/>
              <a:t> </a:t>
            </a:r>
            <a:r>
              <a:rPr lang="es-AR" sz="2000" dirty="0" err="1" smtClean="0"/>
              <a:t>experience</a:t>
            </a:r>
            <a:r>
              <a:rPr lang="es-AR" sz="2000" dirty="0" smtClean="0"/>
              <a:t>, STR </a:t>
            </a:r>
            <a:r>
              <a:rPr lang="es-AR" sz="2000" dirty="0" err="1" smtClean="0"/>
              <a:t>availability</a:t>
            </a:r>
            <a:r>
              <a:rPr lang="es-AR" sz="2000" dirty="0" smtClean="0"/>
              <a:t>, </a:t>
            </a:r>
            <a:r>
              <a:rPr lang="es-AR" sz="2000" dirty="0" err="1" smtClean="0"/>
              <a:t>DDIs</a:t>
            </a:r>
            <a:r>
              <a:rPr lang="es-AR" sz="2000" dirty="0" smtClean="0"/>
              <a:t>, </a:t>
            </a:r>
            <a:r>
              <a:rPr lang="es-AR" sz="2000" dirty="0" err="1" smtClean="0"/>
              <a:t>tolerability</a:t>
            </a:r>
            <a:r>
              <a:rPr lang="es-AR" sz="2000" dirty="0" smtClean="0"/>
              <a:t>,  </a:t>
            </a:r>
            <a:r>
              <a:rPr lang="es-AR" sz="2000" dirty="0" err="1" smtClean="0"/>
              <a:t>genetic</a:t>
            </a:r>
            <a:r>
              <a:rPr lang="es-AR" sz="2000" dirty="0" smtClean="0"/>
              <a:t> </a:t>
            </a:r>
            <a:r>
              <a:rPr lang="es-AR" sz="2000" dirty="0" err="1" smtClean="0"/>
              <a:t>barrier</a:t>
            </a:r>
            <a:r>
              <a:rPr lang="es-AR" sz="2000" dirty="0" smtClean="0"/>
              <a:t> and </a:t>
            </a:r>
            <a:r>
              <a:rPr lang="es-AR" sz="2000" dirty="0" err="1" smtClean="0"/>
              <a:t>affordability</a:t>
            </a:r>
            <a:endParaRPr lang="es-AR" sz="2000" dirty="0" smtClean="0"/>
          </a:p>
          <a:p>
            <a:pPr>
              <a:lnSpc>
                <a:spcPct val="100000"/>
              </a:lnSpc>
            </a:pPr>
            <a:r>
              <a:rPr lang="es-AR" sz="2000" dirty="0" err="1" smtClean="0"/>
              <a:t>Resistance</a:t>
            </a:r>
            <a:r>
              <a:rPr lang="es-AR" sz="2000" dirty="0" smtClean="0"/>
              <a:t> </a:t>
            </a:r>
            <a:r>
              <a:rPr lang="es-AR" sz="2000" dirty="0" err="1" smtClean="0"/>
              <a:t>is</a:t>
            </a:r>
            <a:r>
              <a:rPr lang="es-AR" sz="2000" dirty="0" smtClean="0"/>
              <a:t> </a:t>
            </a:r>
            <a:r>
              <a:rPr lang="es-AR" sz="2000" dirty="0" err="1" smtClean="0"/>
              <a:t>not</a:t>
            </a:r>
            <a:r>
              <a:rPr lang="es-AR" sz="2000" dirty="0" smtClean="0"/>
              <a:t> a </a:t>
            </a:r>
            <a:r>
              <a:rPr lang="es-AR" sz="2000" dirty="0" err="1" smtClean="0"/>
              <a:t>major</a:t>
            </a:r>
            <a:r>
              <a:rPr lang="es-AR" sz="2000" dirty="0" smtClean="0"/>
              <a:t> </a:t>
            </a:r>
            <a:r>
              <a:rPr lang="es-AR" sz="2000" dirty="0" err="1" smtClean="0"/>
              <a:t>issue</a:t>
            </a:r>
            <a:r>
              <a:rPr lang="es-AR" sz="2000" dirty="0" smtClean="0"/>
              <a:t>, so </a:t>
            </a:r>
            <a:r>
              <a:rPr lang="es-AR" sz="2000" dirty="0" err="1" smtClean="0"/>
              <a:t>far</a:t>
            </a:r>
            <a:endParaRPr lang="es-AR" sz="2000" dirty="0" smtClean="0"/>
          </a:p>
          <a:p>
            <a:pPr>
              <a:lnSpc>
                <a:spcPct val="100000"/>
              </a:lnSpc>
            </a:pPr>
            <a:r>
              <a:rPr lang="es-AR" sz="2000" dirty="0" err="1" smtClean="0"/>
              <a:t>InSTIs</a:t>
            </a:r>
            <a:r>
              <a:rPr lang="es-AR" sz="2000" dirty="0" smtClean="0"/>
              <a:t> </a:t>
            </a:r>
            <a:r>
              <a:rPr lang="es-AR" sz="2000" dirty="0" err="1" smtClean="0"/>
              <a:t>shown</a:t>
            </a:r>
            <a:r>
              <a:rPr lang="es-AR" sz="2000" dirty="0" smtClean="0"/>
              <a:t> </a:t>
            </a:r>
            <a:r>
              <a:rPr lang="es-AR" sz="2000" dirty="0" err="1" smtClean="0"/>
              <a:t>effective</a:t>
            </a:r>
            <a:r>
              <a:rPr lang="es-AR" sz="2000" dirty="0" smtClean="0"/>
              <a:t> as  anchor </a:t>
            </a:r>
            <a:r>
              <a:rPr lang="es-AR" sz="2000" dirty="0" err="1" smtClean="0"/>
              <a:t>drugs</a:t>
            </a:r>
            <a:r>
              <a:rPr lang="es-AR" sz="2000" dirty="0" smtClean="0"/>
              <a:t> in dual </a:t>
            </a:r>
            <a:r>
              <a:rPr lang="es-AR" sz="2000" dirty="0" err="1" smtClean="0"/>
              <a:t>therapy</a:t>
            </a:r>
            <a:r>
              <a:rPr lang="es-AR" sz="2000" dirty="0" smtClean="0"/>
              <a:t> </a:t>
            </a:r>
            <a:r>
              <a:rPr lang="es-AR" sz="2000" dirty="0" err="1" smtClean="0"/>
              <a:t>regimens</a:t>
            </a:r>
            <a:r>
              <a:rPr lang="es-AR" sz="2000" dirty="0" smtClean="0"/>
              <a:t>. </a:t>
            </a:r>
            <a:r>
              <a:rPr lang="es-AR" sz="2000" dirty="0" err="1" smtClean="0"/>
              <a:t>Durability</a:t>
            </a:r>
            <a:r>
              <a:rPr lang="es-AR" sz="2000" dirty="0" smtClean="0"/>
              <a:t>?</a:t>
            </a:r>
          </a:p>
          <a:p>
            <a:pPr>
              <a:lnSpc>
                <a:spcPct val="100000"/>
              </a:lnSpc>
            </a:pPr>
            <a:r>
              <a:rPr lang="es-AR" sz="2000" dirty="0" err="1" smtClean="0"/>
              <a:t>Not</a:t>
            </a:r>
            <a:r>
              <a:rPr lang="es-AR" sz="2000" dirty="0" smtClean="0"/>
              <a:t> </a:t>
            </a:r>
            <a:r>
              <a:rPr lang="es-AR" sz="2000" dirty="0" err="1" smtClean="0"/>
              <a:t>recommended</a:t>
            </a:r>
            <a:r>
              <a:rPr lang="es-AR" sz="2000" dirty="0" smtClean="0"/>
              <a:t> as </a:t>
            </a:r>
            <a:r>
              <a:rPr lang="es-AR" sz="2000" dirty="0" err="1" smtClean="0"/>
              <a:t>monotherapy</a:t>
            </a:r>
            <a:endParaRPr lang="es-AR" sz="2000" dirty="0" smtClean="0"/>
          </a:p>
          <a:p>
            <a:pPr>
              <a:lnSpc>
                <a:spcPct val="100000"/>
              </a:lnSpc>
            </a:pPr>
            <a:r>
              <a:rPr lang="es-AR" sz="2000" dirty="0" err="1" smtClean="0"/>
              <a:t>DDIs</a:t>
            </a:r>
            <a:r>
              <a:rPr lang="es-AR" sz="2000" dirty="0" smtClean="0"/>
              <a:t> and </a:t>
            </a:r>
            <a:r>
              <a:rPr lang="es-AR" sz="2000" dirty="0" err="1" smtClean="0"/>
              <a:t>adherence</a:t>
            </a:r>
            <a:r>
              <a:rPr lang="es-AR" sz="2000" dirty="0" smtClean="0"/>
              <a:t> </a:t>
            </a:r>
            <a:r>
              <a:rPr lang="es-AR" sz="2000" dirty="0" err="1" smtClean="0"/>
              <a:t>concerns</a:t>
            </a:r>
            <a:r>
              <a:rPr lang="es-AR" sz="2000" dirty="0" smtClean="0"/>
              <a:t> </a:t>
            </a:r>
            <a:r>
              <a:rPr lang="es-AR" sz="2000" dirty="0" err="1" smtClean="0"/>
              <a:t>when</a:t>
            </a:r>
            <a:r>
              <a:rPr lang="es-AR" sz="2000" dirty="0" smtClean="0"/>
              <a:t> </a:t>
            </a:r>
            <a:r>
              <a:rPr lang="es-AR" sz="2000" dirty="0" err="1" smtClean="0"/>
              <a:t>used</a:t>
            </a:r>
            <a:r>
              <a:rPr lang="es-AR" sz="2000" dirty="0" smtClean="0"/>
              <a:t> </a:t>
            </a:r>
            <a:r>
              <a:rPr lang="es-AR" sz="2000" dirty="0" err="1" smtClean="0"/>
              <a:t>with</a:t>
            </a:r>
            <a:r>
              <a:rPr lang="es-AR" sz="2000" dirty="0" smtClean="0"/>
              <a:t> TB </a:t>
            </a:r>
            <a:r>
              <a:rPr lang="es-AR" sz="2000" dirty="0" err="1" smtClean="0"/>
              <a:t>drugs</a:t>
            </a:r>
            <a:r>
              <a:rPr lang="es-AR" sz="2000" dirty="0" smtClean="0"/>
              <a:t> </a:t>
            </a:r>
          </a:p>
          <a:p>
            <a:pPr>
              <a:lnSpc>
                <a:spcPct val="100000"/>
              </a:lnSpc>
            </a:pPr>
            <a:r>
              <a:rPr lang="es-AR" sz="2000" dirty="0" err="1" smtClean="0"/>
              <a:t>Women</a:t>
            </a:r>
            <a:r>
              <a:rPr lang="es-AR" sz="2000" dirty="0" smtClean="0"/>
              <a:t> in </a:t>
            </a:r>
            <a:r>
              <a:rPr lang="es-AR" sz="2000" dirty="0" err="1" smtClean="0"/>
              <a:t>child-bearing</a:t>
            </a:r>
            <a:r>
              <a:rPr lang="es-AR" sz="2000" dirty="0" smtClean="0"/>
              <a:t> </a:t>
            </a:r>
            <a:r>
              <a:rPr lang="es-AR" sz="2000" dirty="0" err="1" smtClean="0"/>
              <a:t>age</a:t>
            </a:r>
            <a:r>
              <a:rPr lang="es-AR" sz="2000" dirty="0" smtClean="0"/>
              <a:t>: </a:t>
            </a:r>
            <a:r>
              <a:rPr lang="es-AR" sz="2000" dirty="0" err="1" smtClean="0"/>
              <a:t>Caution</a:t>
            </a:r>
            <a:r>
              <a:rPr lang="es-AR" sz="2000" i="1" dirty="0" smtClean="0"/>
              <a:t> </a:t>
            </a:r>
            <a:r>
              <a:rPr lang="es-AR" sz="2000" dirty="0" smtClean="0"/>
              <a:t>and </a:t>
            </a:r>
            <a:r>
              <a:rPr lang="es-AR" sz="2000" dirty="0" err="1" smtClean="0"/>
              <a:t>effective</a:t>
            </a:r>
            <a:r>
              <a:rPr lang="es-AR" sz="2000" dirty="0" smtClean="0"/>
              <a:t> </a:t>
            </a:r>
            <a:r>
              <a:rPr lang="es-AR" sz="2000" dirty="0" err="1" smtClean="0"/>
              <a:t>contraception</a:t>
            </a:r>
            <a:r>
              <a:rPr lang="es-AR" sz="2000" dirty="0" smtClean="0"/>
              <a:t> </a:t>
            </a:r>
            <a:r>
              <a:rPr lang="es-AR" sz="2000" smtClean="0"/>
              <a:t>recommended</a:t>
            </a:r>
            <a:r>
              <a:rPr lang="es-AR" sz="2000" dirty="0" smtClean="0"/>
              <a:t> </a:t>
            </a:r>
            <a:r>
              <a:rPr lang="es-AR" sz="2000" dirty="0" err="1" smtClean="0"/>
              <a:t>with</a:t>
            </a:r>
            <a:r>
              <a:rPr lang="es-AR" sz="2000" dirty="0" smtClean="0"/>
              <a:t> DTG. </a:t>
            </a:r>
            <a:r>
              <a:rPr lang="es-AR" sz="2000" dirty="0" err="1" smtClean="0"/>
              <a:t>Risk</a:t>
            </a:r>
            <a:r>
              <a:rPr lang="es-AR" sz="2000" dirty="0" smtClean="0"/>
              <a:t> </a:t>
            </a:r>
            <a:r>
              <a:rPr lang="es-AR" sz="2000" dirty="0" err="1" smtClean="0"/>
              <a:t>benefit</a:t>
            </a:r>
            <a:r>
              <a:rPr lang="es-AR" sz="2000" dirty="0" smtClean="0"/>
              <a:t> </a:t>
            </a:r>
            <a:r>
              <a:rPr lang="es-AR" sz="2000" dirty="0" err="1" smtClean="0"/>
              <a:t>compared</a:t>
            </a:r>
            <a:r>
              <a:rPr lang="es-AR" sz="2000" dirty="0" smtClean="0"/>
              <a:t> to </a:t>
            </a:r>
            <a:r>
              <a:rPr lang="es-AR" sz="2000" dirty="0" err="1" smtClean="0"/>
              <a:t>other</a:t>
            </a:r>
            <a:r>
              <a:rPr lang="es-AR" sz="2000" dirty="0" smtClean="0"/>
              <a:t> </a:t>
            </a:r>
            <a:r>
              <a:rPr lang="es-AR" sz="2000" dirty="0" err="1" smtClean="0"/>
              <a:t>options</a:t>
            </a:r>
            <a:r>
              <a:rPr lang="es-AR" sz="2000" dirty="0" smtClean="0"/>
              <a:t> to be </a:t>
            </a:r>
            <a:r>
              <a:rPr lang="es-AR" sz="2000" dirty="0" err="1" smtClean="0"/>
              <a:t>considered</a:t>
            </a:r>
            <a:r>
              <a:rPr lang="es-AR" sz="2000" dirty="0" smtClean="0"/>
              <a:t>. </a:t>
            </a:r>
            <a:r>
              <a:rPr lang="es-AR" sz="2000" dirty="0" err="1" smtClean="0"/>
              <a:t>Women</a:t>
            </a:r>
            <a:r>
              <a:rPr lang="es-AR" sz="2000" dirty="0" smtClean="0"/>
              <a:t> to </a:t>
            </a:r>
            <a:r>
              <a:rPr lang="es-AR" sz="2000" dirty="0" err="1" smtClean="0"/>
              <a:t>make</a:t>
            </a:r>
            <a:r>
              <a:rPr lang="es-AR" sz="2000" dirty="0" smtClean="0"/>
              <a:t> </a:t>
            </a:r>
            <a:r>
              <a:rPr lang="es-AR" sz="2000" dirty="0" err="1" smtClean="0"/>
              <a:t>informed</a:t>
            </a:r>
            <a:r>
              <a:rPr lang="es-AR" sz="2000" dirty="0" smtClean="0"/>
              <a:t> </a:t>
            </a:r>
            <a:r>
              <a:rPr lang="es-AR" sz="2000" dirty="0" err="1" smtClean="0"/>
              <a:t>choices</a:t>
            </a:r>
            <a:r>
              <a:rPr lang="es-AR" sz="2000" dirty="0" smtClean="0"/>
              <a:t>.</a:t>
            </a:r>
            <a:endParaRPr lang="es-AR" sz="2000" dirty="0" smtClean="0"/>
          </a:p>
          <a:p>
            <a:pPr>
              <a:lnSpc>
                <a:spcPct val="100000"/>
              </a:lnSpc>
            </a:pPr>
            <a:r>
              <a:rPr lang="es-AR" sz="2000" dirty="0" err="1" smtClean="0"/>
              <a:t>Unprecedented</a:t>
            </a:r>
            <a:r>
              <a:rPr lang="es-AR" sz="2000" dirty="0" smtClean="0"/>
              <a:t> </a:t>
            </a:r>
            <a:r>
              <a:rPr lang="es-AR" sz="2000" dirty="0"/>
              <a:t>roll-</a:t>
            </a:r>
            <a:r>
              <a:rPr lang="es-AR" sz="2000" dirty="0" err="1"/>
              <a:t>out</a:t>
            </a:r>
            <a:r>
              <a:rPr lang="es-AR" sz="2000" dirty="0"/>
              <a:t> in </a:t>
            </a:r>
            <a:r>
              <a:rPr lang="es-AR" sz="2000" dirty="0" err="1"/>
              <a:t>low</a:t>
            </a:r>
            <a:r>
              <a:rPr lang="es-AR" sz="2000" dirty="0"/>
              <a:t> </a:t>
            </a:r>
            <a:r>
              <a:rPr lang="es-AR" sz="2000" dirty="0" err="1"/>
              <a:t>income</a:t>
            </a:r>
            <a:r>
              <a:rPr lang="es-AR" sz="2000" dirty="0"/>
              <a:t> </a:t>
            </a:r>
            <a:r>
              <a:rPr lang="es-AR" sz="2000" dirty="0" err="1" smtClean="0"/>
              <a:t>countries</a:t>
            </a:r>
            <a:r>
              <a:rPr lang="es-AR" sz="2000" dirty="0" smtClean="0"/>
              <a:t>. </a:t>
            </a:r>
            <a:r>
              <a:rPr lang="es-AR" sz="2000" dirty="0" err="1" smtClean="0"/>
              <a:t>But</a:t>
            </a:r>
            <a:r>
              <a:rPr lang="es-AR" sz="2000" dirty="0" smtClean="0"/>
              <a:t> </a:t>
            </a:r>
            <a:r>
              <a:rPr lang="es-AR" sz="2000" dirty="0" err="1" smtClean="0"/>
              <a:t>uncertainties</a:t>
            </a:r>
            <a:r>
              <a:rPr lang="es-AR" sz="2000" dirty="0" smtClean="0"/>
              <a:t> </a:t>
            </a:r>
            <a:r>
              <a:rPr lang="es-AR" sz="2000" dirty="0" err="1" smtClean="0"/>
              <a:t>remain</a:t>
            </a:r>
            <a:r>
              <a:rPr lang="es-AR" sz="2000" dirty="0" smtClean="0"/>
              <a:t>.</a:t>
            </a:r>
          </a:p>
          <a:p>
            <a:pPr>
              <a:lnSpc>
                <a:spcPct val="100000"/>
              </a:lnSpc>
            </a:pPr>
            <a:r>
              <a:rPr lang="es-AR" sz="2000" dirty="0" err="1" smtClean="0"/>
              <a:t>Implementation</a:t>
            </a:r>
            <a:r>
              <a:rPr lang="es-AR" sz="2000" dirty="0" smtClean="0"/>
              <a:t> </a:t>
            </a:r>
            <a:r>
              <a:rPr lang="es-AR" sz="2000" dirty="0" err="1" smtClean="0"/>
              <a:t>challenges</a:t>
            </a:r>
            <a:r>
              <a:rPr lang="es-AR" sz="2000" dirty="0" smtClean="0"/>
              <a:t> (and </a:t>
            </a:r>
            <a:r>
              <a:rPr lang="es-AR" sz="2000" dirty="0" err="1"/>
              <a:t>c</a:t>
            </a:r>
            <a:r>
              <a:rPr lang="es-AR" sz="2000" dirty="0" err="1" smtClean="0"/>
              <a:t>ost</a:t>
            </a:r>
            <a:r>
              <a:rPr lang="es-AR" sz="2000" dirty="0" smtClean="0"/>
              <a:t> in </a:t>
            </a:r>
            <a:r>
              <a:rPr lang="es-AR" sz="2000" dirty="0" err="1" smtClean="0"/>
              <a:t>middle-income</a:t>
            </a:r>
            <a:r>
              <a:rPr lang="es-AR" sz="2000" dirty="0" smtClean="0"/>
              <a:t> </a:t>
            </a:r>
            <a:r>
              <a:rPr lang="es-AR" sz="2000" dirty="0" err="1" smtClean="0"/>
              <a:t>countries</a:t>
            </a:r>
            <a:r>
              <a:rPr lang="es-AR" sz="2000" dirty="0" smtClean="0"/>
              <a:t>) to be </a:t>
            </a:r>
            <a:r>
              <a:rPr lang="es-AR" sz="2000" dirty="0" err="1" smtClean="0"/>
              <a:t>solved</a:t>
            </a:r>
            <a:endParaRPr lang="es-AR" sz="2000" dirty="0"/>
          </a:p>
          <a:p>
            <a:pPr>
              <a:lnSpc>
                <a:spcPct val="100000"/>
              </a:lnSpc>
            </a:pPr>
            <a:endParaRPr lang="es-AR" sz="2000" dirty="0" smtClean="0"/>
          </a:p>
          <a:p>
            <a:pPr>
              <a:lnSpc>
                <a:spcPct val="100000"/>
              </a:lnSpc>
            </a:pPr>
            <a:endParaRPr lang="es-AR" sz="2000" dirty="0" smtClean="0"/>
          </a:p>
          <a:p>
            <a:pPr>
              <a:lnSpc>
                <a:spcPct val="100000"/>
              </a:lnSpc>
            </a:pPr>
            <a:endParaRPr lang="es-AR" sz="2000" dirty="0" smtClean="0"/>
          </a:p>
          <a:p>
            <a:pPr>
              <a:lnSpc>
                <a:spcPct val="100000"/>
              </a:lnSpc>
            </a:pPr>
            <a:endParaRPr lang="es-AR" sz="2000" dirty="0"/>
          </a:p>
        </p:txBody>
      </p:sp>
      <p:sp>
        <p:nvSpPr>
          <p:cNvPr id="3" name="Título 2"/>
          <p:cNvSpPr>
            <a:spLocks noGrp="1"/>
          </p:cNvSpPr>
          <p:nvPr>
            <p:ph type="title"/>
          </p:nvPr>
        </p:nvSpPr>
        <p:spPr>
          <a:xfrm>
            <a:off x="495205" y="-142644"/>
            <a:ext cx="7886700" cy="994172"/>
          </a:xfrm>
        </p:spPr>
        <p:txBody>
          <a:bodyPr/>
          <a:lstStyle/>
          <a:p>
            <a:pPr algn="ctr"/>
            <a:r>
              <a:rPr lang="es-AR" sz="2800" b="1" dirty="0" err="1" smtClean="0"/>
              <a:t>Conclusions</a:t>
            </a:r>
            <a:endParaRPr lang="es-AR" b="1" dirty="0"/>
          </a:p>
        </p:txBody>
      </p:sp>
      <p:pic>
        <p:nvPicPr>
          <p:cNvPr id="7" name="Picture 3" descr="HUESPED_template_ppt_V2-0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41" y="6138393"/>
            <a:ext cx="3147003" cy="609885"/>
          </a:xfrm>
          <a:prstGeom prst="rect">
            <a:avLst/>
          </a:prstGeom>
        </p:spPr>
      </p:pic>
    </p:spTree>
    <p:extLst>
      <p:ext uri="{BB962C8B-B14F-4D97-AF65-F5344CB8AC3E}">
        <p14:creationId xmlns:p14="http://schemas.microsoft.com/office/powerpoint/2010/main" val="39558441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pPr algn="ctr"/>
            <a:r>
              <a:rPr lang="es-AR" sz="2700" b="1" dirty="0" err="1"/>
              <a:t>My</a:t>
            </a:r>
            <a:r>
              <a:rPr lang="es-AR" sz="2700" b="1" dirty="0"/>
              <a:t> </a:t>
            </a:r>
            <a:r>
              <a:rPr lang="es-AR" sz="2700" b="1" dirty="0" err="1"/>
              <a:t>vision</a:t>
            </a:r>
            <a:r>
              <a:rPr lang="es-AR" sz="2700" b="1" dirty="0"/>
              <a:t>:</a:t>
            </a:r>
            <a:br>
              <a:rPr lang="es-AR" sz="2700" b="1" dirty="0"/>
            </a:br>
            <a:r>
              <a:rPr lang="es-AR" sz="2700" b="1" dirty="0" err="1"/>
              <a:t>InSTIs-based</a:t>
            </a:r>
            <a:r>
              <a:rPr lang="es-AR" sz="2700" b="1" dirty="0"/>
              <a:t> </a:t>
            </a:r>
            <a:r>
              <a:rPr lang="es-AR" sz="2700" b="1" dirty="0" err="1"/>
              <a:t>therapy</a:t>
            </a:r>
            <a:r>
              <a:rPr lang="es-AR" sz="2700" b="1" dirty="0"/>
              <a:t> </a:t>
            </a:r>
            <a:r>
              <a:rPr lang="es-AR" sz="2700" b="1" dirty="0" err="1"/>
              <a:t>will</a:t>
            </a:r>
            <a:r>
              <a:rPr lang="es-AR" sz="2700" b="1" dirty="0"/>
              <a:t> </a:t>
            </a:r>
            <a:r>
              <a:rPr lang="es-AR" sz="2700" b="1" dirty="0" err="1"/>
              <a:t>help</a:t>
            </a:r>
            <a:r>
              <a:rPr lang="es-AR" sz="2700" b="1" dirty="0"/>
              <a:t> </a:t>
            </a:r>
            <a:r>
              <a:rPr lang="es-AR" sz="2700" b="1" dirty="0" err="1"/>
              <a:t>us</a:t>
            </a:r>
            <a:r>
              <a:rPr lang="es-AR" sz="2700" b="1" dirty="0"/>
              <a:t> to </a:t>
            </a:r>
            <a:r>
              <a:rPr lang="es-AR" sz="2700" b="1" dirty="0" err="1"/>
              <a:t>succeed</a:t>
            </a:r>
            <a:r>
              <a:rPr lang="es-AR" sz="2700" b="1" dirty="0"/>
              <a:t> in </a:t>
            </a:r>
            <a:r>
              <a:rPr lang="es-AR" sz="2700" b="1" dirty="0" err="1"/>
              <a:t>our</a:t>
            </a:r>
            <a:r>
              <a:rPr lang="es-AR" sz="2700" b="1" dirty="0"/>
              <a:t> </a:t>
            </a:r>
            <a:r>
              <a:rPr lang="es-AR" sz="2700" b="1" dirty="0" err="1"/>
              <a:t>goals</a:t>
            </a:r>
            <a:r>
              <a:rPr lang="es-AR" sz="2700" b="1" dirty="0"/>
              <a:t>!</a:t>
            </a:r>
          </a:p>
        </p:txBody>
      </p:sp>
      <p:sp>
        <p:nvSpPr>
          <p:cNvPr id="4" name="Marcador de texto 3"/>
          <p:cNvSpPr>
            <a:spLocks noGrp="1"/>
          </p:cNvSpPr>
          <p:nvPr>
            <p:ph type="body" sz="quarter" idx="13"/>
          </p:nvPr>
        </p:nvSpPr>
        <p:spPr>
          <a:xfrm>
            <a:off x="1428751" y="5827217"/>
            <a:ext cx="65" cy="83100"/>
          </a:xfrm>
        </p:spPr>
        <p:txBody>
          <a:bodyPr/>
          <a:lstStyle/>
          <a:p>
            <a:endParaRPr lang="es-AR"/>
          </a:p>
        </p:txBody>
      </p:sp>
      <p:sp>
        <p:nvSpPr>
          <p:cNvPr id="5" name="Marcador de texto 4"/>
          <p:cNvSpPr>
            <a:spLocks noGrp="1"/>
          </p:cNvSpPr>
          <p:nvPr>
            <p:ph type="body" sz="quarter" idx="11"/>
          </p:nvPr>
        </p:nvSpPr>
        <p:spPr>
          <a:xfrm flipH="1">
            <a:off x="7634178" y="5827216"/>
            <a:ext cx="81008" cy="488523"/>
          </a:xfrm>
        </p:spPr>
        <p:txBody>
          <a:bodyPr/>
          <a:lstStyle/>
          <a:p>
            <a:endParaRPr lang="es-AR"/>
          </a:p>
        </p:txBody>
      </p:sp>
      <p:grpSp>
        <p:nvGrpSpPr>
          <p:cNvPr id="8" name="Grupo 7"/>
          <p:cNvGrpSpPr/>
          <p:nvPr/>
        </p:nvGrpSpPr>
        <p:grpSpPr>
          <a:xfrm>
            <a:off x="2078820" y="1866971"/>
            <a:ext cx="5080019" cy="4757113"/>
            <a:chOff x="2078820" y="1866971"/>
            <a:chExt cx="5080019" cy="4757113"/>
          </a:xfrm>
        </p:grpSpPr>
        <p:pic>
          <p:nvPicPr>
            <p:cNvPr id="3074" name="Picture 2" descr="https://gdb.voanews.com/781055A6-D2ED-4A57-9735-DFFE1A3BA572_cx0_cy3_cw0_w1597_n_r1_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9061" y="1866971"/>
              <a:ext cx="4493919" cy="252695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2078820" y="4580488"/>
              <a:ext cx="5080019" cy="2043596"/>
            </a:xfrm>
            <a:prstGeom prst="rect">
              <a:avLst/>
            </a:prstGeom>
          </p:spPr>
        </p:pic>
      </p:grpSp>
      <p:pic>
        <p:nvPicPr>
          <p:cNvPr id="12" name="Picture 3" descr="HUESPED_template_ppt_V2-0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1684" y="178559"/>
            <a:ext cx="3147003" cy="609885"/>
          </a:xfrm>
          <a:prstGeom prst="rect">
            <a:avLst/>
          </a:prstGeom>
        </p:spPr>
      </p:pic>
    </p:spTree>
    <p:extLst>
      <p:ext uri="{BB962C8B-B14F-4D97-AF65-F5344CB8AC3E}">
        <p14:creationId xmlns:p14="http://schemas.microsoft.com/office/powerpoint/2010/main" val="43017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255002" y="1238825"/>
            <a:ext cx="3700982" cy="541849"/>
          </a:xfrm>
          <a:ln>
            <a:noFill/>
          </a:ln>
        </p:spPr>
        <p:style>
          <a:lnRef idx="2">
            <a:schemeClr val="dk1"/>
          </a:lnRef>
          <a:fillRef idx="1">
            <a:schemeClr val="lt1"/>
          </a:fillRef>
          <a:effectRef idx="0">
            <a:schemeClr val="dk1"/>
          </a:effectRef>
          <a:fontRef idx="minor">
            <a:schemeClr val="dk1"/>
          </a:fontRef>
        </p:style>
        <p:txBody>
          <a:bodyPr>
            <a:normAutofit/>
          </a:bodyPr>
          <a:lstStyle/>
          <a:p>
            <a:pPr algn="l"/>
            <a:r>
              <a:rPr lang="es-AR" sz="2400" b="1" dirty="0" err="1">
                <a:latin typeface="Calibri Light" panose="020F0302020204030204" pitchFamily="34" charset="0"/>
              </a:rPr>
              <a:t>Efavirenz</a:t>
            </a:r>
            <a:r>
              <a:rPr lang="es-AR" sz="2400" b="1" dirty="0">
                <a:latin typeface="Calibri Light" panose="020F0302020204030204" pitchFamily="34" charset="0"/>
              </a:rPr>
              <a:t>: </a:t>
            </a:r>
            <a:r>
              <a:rPr lang="es-AR" sz="2400" b="1" dirty="0" err="1">
                <a:latin typeface="Calibri Light" panose="020F0302020204030204" pitchFamily="34" charset="0"/>
              </a:rPr>
              <a:t>Invictus</a:t>
            </a:r>
            <a:r>
              <a:rPr lang="es-AR" sz="2400" b="1" dirty="0">
                <a:latin typeface="Calibri Light" panose="020F0302020204030204" pitchFamily="34" charset="0"/>
              </a:rPr>
              <a:t>, no </a:t>
            </a:r>
            <a:r>
              <a:rPr lang="es-AR" sz="2400" b="1" dirty="0" err="1">
                <a:latin typeface="Calibri Light" panose="020F0302020204030204" pitchFamily="34" charset="0"/>
              </a:rPr>
              <a:t>longer</a:t>
            </a:r>
            <a:endParaRPr lang="en-US" sz="2400" b="1" dirty="0">
              <a:latin typeface="Calibri Light" panose="020F0302020204030204" pitchFamily="34" charset="0"/>
            </a:endParaRPr>
          </a:p>
        </p:txBody>
      </p:sp>
      <p:sp>
        <p:nvSpPr>
          <p:cNvPr id="3" name="2 Marcador de contenido"/>
          <p:cNvSpPr>
            <a:spLocks noGrp="1"/>
          </p:cNvSpPr>
          <p:nvPr>
            <p:ph idx="1"/>
          </p:nvPr>
        </p:nvSpPr>
        <p:spPr>
          <a:xfrm>
            <a:off x="163631" y="2026393"/>
            <a:ext cx="4688680" cy="1530809"/>
          </a:xfrm>
          <a:ln>
            <a:noFill/>
          </a:ln>
        </p:spPr>
        <p:style>
          <a:lnRef idx="2">
            <a:schemeClr val="dk1"/>
          </a:lnRef>
          <a:fillRef idx="1">
            <a:schemeClr val="lt1"/>
          </a:fillRef>
          <a:effectRef idx="0">
            <a:schemeClr val="dk1"/>
          </a:effectRef>
          <a:fontRef idx="minor">
            <a:schemeClr val="dk1"/>
          </a:fontRef>
        </p:style>
        <p:txBody>
          <a:bodyPr>
            <a:noAutofit/>
          </a:bodyPr>
          <a:lstStyle/>
          <a:p>
            <a:r>
              <a:rPr lang="es-AR" sz="1600" dirty="0"/>
              <a:t>Raltegravir, </a:t>
            </a:r>
            <a:r>
              <a:rPr lang="es-AR" sz="1600" dirty="0" err="1"/>
              <a:t>superiority</a:t>
            </a:r>
            <a:r>
              <a:rPr lang="es-AR" sz="1600" dirty="0"/>
              <a:t> at 5 </a:t>
            </a:r>
            <a:r>
              <a:rPr lang="es-AR" sz="1600" dirty="0" err="1"/>
              <a:t>years</a:t>
            </a:r>
            <a:r>
              <a:rPr lang="es-AR" sz="1600" dirty="0"/>
              <a:t> </a:t>
            </a:r>
          </a:p>
          <a:p>
            <a:r>
              <a:rPr lang="es-AR" sz="1600" dirty="0" err="1"/>
              <a:t>Dolutegravir</a:t>
            </a:r>
            <a:r>
              <a:rPr lang="es-AR" sz="1600" dirty="0"/>
              <a:t>, </a:t>
            </a:r>
            <a:r>
              <a:rPr lang="es-AR" sz="1600" dirty="0" err="1"/>
              <a:t>superiority</a:t>
            </a:r>
            <a:r>
              <a:rPr lang="es-AR" sz="1600" dirty="0"/>
              <a:t> at 48 </a:t>
            </a:r>
            <a:r>
              <a:rPr lang="es-AR" sz="1600" dirty="0" err="1"/>
              <a:t>weeks</a:t>
            </a:r>
            <a:endParaRPr lang="es-AR" sz="1600" dirty="0"/>
          </a:p>
          <a:p>
            <a:r>
              <a:rPr lang="es-AR" sz="1600" dirty="0"/>
              <a:t>Rilpivirine </a:t>
            </a:r>
            <a:r>
              <a:rPr lang="es-AR" sz="1600" dirty="0" err="1"/>
              <a:t>superiority</a:t>
            </a:r>
            <a:r>
              <a:rPr lang="es-AR" sz="1600" dirty="0"/>
              <a:t> at 48 </a:t>
            </a:r>
            <a:r>
              <a:rPr lang="es-AR" sz="1600" dirty="0" err="1"/>
              <a:t>weeks</a:t>
            </a:r>
            <a:r>
              <a:rPr lang="es-AR" sz="1600" dirty="0"/>
              <a:t> </a:t>
            </a:r>
            <a:endParaRPr lang="es-AR" sz="1600" dirty="0" smtClean="0"/>
          </a:p>
          <a:p>
            <a:pPr marL="457200" lvl="1" indent="0">
              <a:buNone/>
            </a:pPr>
            <a:r>
              <a:rPr lang="es-AR" sz="1600" dirty="0" smtClean="0"/>
              <a:t>(</a:t>
            </a:r>
            <a:r>
              <a:rPr lang="es-AR" sz="1600" dirty="0" err="1"/>
              <a:t>pVL</a:t>
            </a:r>
            <a:r>
              <a:rPr lang="es-AR" sz="1600" dirty="0"/>
              <a:t> &lt; 100.000 copies/</a:t>
            </a:r>
            <a:r>
              <a:rPr lang="es-AR" sz="1600" dirty="0" err="1"/>
              <a:t>mL</a:t>
            </a:r>
            <a:r>
              <a:rPr lang="es-AR" sz="1600" dirty="0"/>
              <a:t>)</a:t>
            </a:r>
          </a:p>
          <a:p>
            <a:r>
              <a:rPr lang="en-US" sz="1600" dirty="0"/>
              <a:t>CNS side effects, suicidality *, </a:t>
            </a:r>
            <a:r>
              <a:rPr lang="en-US" sz="1600" dirty="0" err="1"/>
              <a:t>hypertriglicerydemia</a:t>
            </a:r>
            <a:r>
              <a:rPr lang="en-US" sz="1600" dirty="0"/>
              <a:t> </a:t>
            </a:r>
            <a:endParaRPr lang="es-AR" sz="1600" dirty="0"/>
          </a:p>
          <a:p>
            <a:pPr marL="0" indent="0">
              <a:buNone/>
            </a:pPr>
            <a:r>
              <a:rPr lang="en-US" sz="1600" dirty="0"/>
              <a:t> </a:t>
            </a:r>
            <a:endParaRPr lang="en-US" sz="1600" dirty="0">
              <a:solidFill>
                <a:srgbClr val="FF0000"/>
              </a:solidFill>
            </a:endParaRPr>
          </a:p>
        </p:txBody>
      </p:sp>
      <p:sp>
        <p:nvSpPr>
          <p:cNvPr id="17" name="Rectángulo 16"/>
          <p:cNvSpPr/>
          <p:nvPr/>
        </p:nvSpPr>
        <p:spPr>
          <a:xfrm>
            <a:off x="2106808" y="3669984"/>
            <a:ext cx="2534198" cy="230832"/>
          </a:xfrm>
          <a:prstGeom prst="rect">
            <a:avLst/>
          </a:prstGeom>
        </p:spPr>
        <p:txBody>
          <a:bodyPr wrap="square">
            <a:spAutoFit/>
          </a:bodyPr>
          <a:lstStyle/>
          <a:p>
            <a:pPr fontAlgn="base">
              <a:spcBef>
                <a:spcPct val="0"/>
              </a:spcBef>
              <a:spcAft>
                <a:spcPct val="0"/>
              </a:spcAft>
            </a:pPr>
            <a:r>
              <a:rPr lang="en-GB" sz="900" dirty="0"/>
              <a:t> * </a:t>
            </a:r>
            <a:r>
              <a:rPr lang="en-GB" sz="900" dirty="0" err="1"/>
              <a:t>Mollan</a:t>
            </a:r>
            <a:r>
              <a:rPr lang="en-GB" sz="900" dirty="0"/>
              <a:t> KR, </a:t>
            </a:r>
            <a:r>
              <a:rPr lang="en-GB" sz="900" i="1" dirty="0"/>
              <a:t>et al. Ann Intern Med </a:t>
            </a:r>
            <a:r>
              <a:rPr lang="en-GB" sz="900" dirty="0"/>
              <a:t>2014;161:1</a:t>
            </a:r>
            <a:r>
              <a:rPr lang="nl-NL" sz="900" dirty="0"/>
              <a:t>–1</a:t>
            </a:r>
            <a:r>
              <a:rPr lang="en-GB" sz="900" dirty="0"/>
              <a:t>0</a:t>
            </a:r>
          </a:p>
        </p:txBody>
      </p:sp>
      <p:grpSp>
        <p:nvGrpSpPr>
          <p:cNvPr id="13" name="Grupo 12"/>
          <p:cNvGrpSpPr/>
          <p:nvPr/>
        </p:nvGrpSpPr>
        <p:grpSpPr>
          <a:xfrm>
            <a:off x="5120640" y="898443"/>
            <a:ext cx="3858050" cy="4645263"/>
            <a:chOff x="6875507" y="112703"/>
            <a:chExt cx="5096077" cy="6135903"/>
          </a:xfrm>
        </p:grpSpPr>
        <p:pic>
          <p:nvPicPr>
            <p:cNvPr id="7" name="Imagen 6"/>
            <p:cNvPicPr>
              <a:picLocks noChangeAspect="1"/>
            </p:cNvPicPr>
            <p:nvPr/>
          </p:nvPicPr>
          <p:blipFill>
            <a:blip r:embed="rId3"/>
            <a:stretch>
              <a:fillRect/>
            </a:stretch>
          </p:blipFill>
          <p:spPr>
            <a:xfrm>
              <a:off x="7231666" y="112703"/>
              <a:ext cx="4739918" cy="979012"/>
            </a:xfrm>
            <a:prstGeom prst="rect">
              <a:avLst/>
            </a:prstGeom>
            <a:effectLst>
              <a:outerShdw blurRad="63500" sx="102000" sy="102000" algn="ctr" rotWithShape="0">
                <a:prstClr val="black">
                  <a:alpha val="40000"/>
                </a:prstClr>
              </a:outerShdw>
            </a:effectLst>
          </p:spPr>
        </p:pic>
        <p:grpSp>
          <p:nvGrpSpPr>
            <p:cNvPr id="8" name="Grupo 7"/>
            <p:cNvGrpSpPr/>
            <p:nvPr/>
          </p:nvGrpSpPr>
          <p:grpSpPr>
            <a:xfrm>
              <a:off x="6875507" y="1327696"/>
              <a:ext cx="5016592" cy="4920910"/>
              <a:chOff x="4892104" y="1451568"/>
              <a:chExt cx="6872216" cy="5406432"/>
            </a:xfrm>
          </p:grpSpPr>
          <p:pic>
            <p:nvPicPr>
              <p:cNvPr id="9" name="Imagen 8"/>
              <p:cNvPicPr>
                <a:picLocks noChangeAspect="1"/>
              </p:cNvPicPr>
              <p:nvPr/>
            </p:nvPicPr>
            <p:blipFill>
              <a:blip r:embed="rId4"/>
              <a:stretch>
                <a:fillRect/>
              </a:stretch>
            </p:blipFill>
            <p:spPr>
              <a:xfrm>
                <a:off x="4892104" y="1451568"/>
                <a:ext cx="6872216" cy="5406432"/>
              </a:xfrm>
              <a:prstGeom prst="rect">
                <a:avLst/>
              </a:prstGeom>
              <a:effectLst>
                <a:outerShdw blurRad="63500" sx="102000" sy="102000" algn="ctr" rotWithShape="0">
                  <a:prstClr val="black">
                    <a:alpha val="40000"/>
                  </a:prstClr>
                </a:outerShdw>
              </a:effectLst>
            </p:spPr>
          </p:pic>
          <p:cxnSp>
            <p:nvCxnSpPr>
              <p:cNvPr id="10" name="Conector recto 9"/>
              <p:cNvCxnSpPr/>
              <p:nvPr/>
            </p:nvCxnSpPr>
            <p:spPr>
              <a:xfrm flipV="1">
                <a:off x="5325595" y="2486025"/>
                <a:ext cx="6324600" cy="381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flipV="1">
                <a:off x="5325595" y="4929668"/>
                <a:ext cx="6324600" cy="381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grpSp>
      </p:grpSp>
      <p:pic>
        <p:nvPicPr>
          <p:cNvPr id="12" name="Imagen 11"/>
          <p:cNvPicPr>
            <a:picLocks noChangeAspect="1"/>
          </p:cNvPicPr>
          <p:nvPr/>
        </p:nvPicPr>
        <p:blipFill>
          <a:blip r:embed="rId5"/>
          <a:stretch>
            <a:fillRect/>
          </a:stretch>
        </p:blipFill>
        <p:spPr>
          <a:xfrm>
            <a:off x="5130261" y="5691854"/>
            <a:ext cx="3794054" cy="189281"/>
          </a:xfrm>
          <a:prstGeom prst="rect">
            <a:avLst/>
          </a:prstGeom>
        </p:spPr>
      </p:pic>
      <p:sp>
        <p:nvSpPr>
          <p:cNvPr id="5" name="CuadroTexto 4"/>
          <p:cNvSpPr txBox="1"/>
          <p:nvPr/>
        </p:nvSpPr>
        <p:spPr>
          <a:xfrm>
            <a:off x="2002525" y="3698363"/>
            <a:ext cx="34289" cy="300082"/>
          </a:xfrm>
          <a:prstGeom prst="rect">
            <a:avLst/>
          </a:prstGeom>
          <a:noFill/>
        </p:spPr>
        <p:txBody>
          <a:bodyPr wrap="square" rtlCol="0">
            <a:spAutoFit/>
          </a:bodyPr>
          <a:lstStyle/>
          <a:p>
            <a:endParaRPr lang="es-AR" sz="1350" dirty="0"/>
          </a:p>
        </p:txBody>
      </p:sp>
      <p:sp>
        <p:nvSpPr>
          <p:cNvPr id="6" name="CuadroTexto 5"/>
          <p:cNvSpPr txBox="1"/>
          <p:nvPr/>
        </p:nvSpPr>
        <p:spPr>
          <a:xfrm>
            <a:off x="154178" y="4294842"/>
            <a:ext cx="4610328" cy="13542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AR" sz="1600" b="1" dirty="0" err="1">
                <a:cs typeface="Calibri Light" panose="020F0302020204030204" pitchFamily="34" charset="0"/>
              </a:rPr>
              <a:t>Other</a:t>
            </a:r>
            <a:r>
              <a:rPr lang="es-AR" sz="1600" b="1" dirty="0">
                <a:cs typeface="Calibri Light" panose="020F0302020204030204" pitchFamily="34" charset="0"/>
              </a:rPr>
              <a:t> </a:t>
            </a:r>
            <a:r>
              <a:rPr lang="es-AR" sz="1600" b="1" dirty="0" err="1">
                <a:cs typeface="Calibri Light" panose="020F0302020204030204" pitchFamily="34" charset="0"/>
              </a:rPr>
              <a:t>NNRTIs</a:t>
            </a:r>
            <a:r>
              <a:rPr lang="es-AR" sz="1600" b="1" dirty="0">
                <a:cs typeface="Calibri Light" panose="020F0302020204030204" pitchFamily="34" charset="0"/>
              </a:rPr>
              <a:t> </a:t>
            </a:r>
            <a:r>
              <a:rPr lang="es-AR" sz="1600" b="1" dirty="0" err="1">
                <a:cs typeface="Calibri Light" panose="020F0302020204030204" pitchFamily="34" charset="0"/>
              </a:rPr>
              <a:t>for</a:t>
            </a:r>
            <a:r>
              <a:rPr lang="es-AR" sz="1600" b="1" dirty="0">
                <a:cs typeface="Calibri Light" panose="020F0302020204030204" pitchFamily="34" charset="0"/>
              </a:rPr>
              <a:t> </a:t>
            </a:r>
            <a:r>
              <a:rPr lang="es-AR" sz="1600" b="1" dirty="0" err="1">
                <a:cs typeface="Calibri Light" panose="020F0302020204030204" pitchFamily="34" charset="0"/>
              </a:rPr>
              <a:t>first</a:t>
            </a:r>
            <a:r>
              <a:rPr lang="es-AR" sz="1600" b="1" dirty="0">
                <a:cs typeface="Calibri Light" panose="020F0302020204030204" pitchFamily="34" charset="0"/>
              </a:rPr>
              <a:t> line:</a:t>
            </a:r>
          </a:p>
          <a:p>
            <a:r>
              <a:rPr lang="es-AR" sz="1600" dirty="0"/>
              <a:t>Rilpivirine: </a:t>
            </a:r>
            <a:r>
              <a:rPr lang="es-AR" sz="1600" dirty="0" err="1"/>
              <a:t>Limited</a:t>
            </a:r>
            <a:r>
              <a:rPr lang="es-AR" sz="1600" dirty="0"/>
              <a:t> to </a:t>
            </a:r>
            <a:r>
              <a:rPr lang="es-AR" sz="1600" dirty="0" err="1"/>
              <a:t>baseline</a:t>
            </a:r>
            <a:r>
              <a:rPr lang="es-AR" sz="1600" dirty="0"/>
              <a:t> pVL &lt; 100,000 copies/</a:t>
            </a:r>
            <a:r>
              <a:rPr lang="es-AR" sz="1600" dirty="0" err="1"/>
              <a:t>mL</a:t>
            </a:r>
            <a:endParaRPr lang="es-AR" sz="1600" dirty="0"/>
          </a:p>
          <a:p>
            <a:r>
              <a:rPr lang="es-AR" sz="1600" dirty="0" err="1"/>
              <a:t>Doravirine</a:t>
            </a:r>
            <a:r>
              <a:rPr lang="es-AR" sz="1600" dirty="0"/>
              <a:t>: Non-inferior </a:t>
            </a:r>
            <a:r>
              <a:rPr lang="es-AR" sz="1600" dirty="0" err="1"/>
              <a:t>to</a:t>
            </a:r>
            <a:r>
              <a:rPr lang="es-AR" sz="1600" dirty="0"/>
              <a:t> EFV and DRV/r in  </a:t>
            </a:r>
            <a:r>
              <a:rPr lang="es-AR" sz="1600" dirty="0" err="1"/>
              <a:t>phase</a:t>
            </a:r>
            <a:r>
              <a:rPr lang="es-AR" sz="1600" dirty="0"/>
              <a:t> 3 </a:t>
            </a:r>
          </a:p>
          <a:p>
            <a:r>
              <a:rPr lang="es-AR" sz="1600" dirty="0" err="1"/>
              <a:t>s</a:t>
            </a:r>
            <a:r>
              <a:rPr lang="es-AR" sz="1600"/>
              <a:t>tudies</a:t>
            </a:r>
            <a:r>
              <a:rPr lang="es-AR" sz="1600" dirty="0"/>
              <a:t>, </a:t>
            </a:r>
            <a:r>
              <a:rPr lang="es-AR" sz="1600" dirty="0" err="1"/>
              <a:t>not</a:t>
            </a:r>
            <a:r>
              <a:rPr lang="es-AR" sz="1600" dirty="0"/>
              <a:t> </a:t>
            </a:r>
            <a:r>
              <a:rPr lang="es-AR" sz="1600" dirty="0" err="1"/>
              <a:t>licensed</a:t>
            </a:r>
            <a:r>
              <a:rPr lang="es-AR" sz="1600" dirty="0"/>
              <a:t> so </a:t>
            </a:r>
            <a:r>
              <a:rPr lang="es-AR" sz="1600" dirty="0" err="1"/>
              <a:t>far</a:t>
            </a:r>
            <a:r>
              <a:rPr lang="es-AR" sz="1600" dirty="0"/>
              <a:t>.</a:t>
            </a:r>
          </a:p>
        </p:txBody>
      </p:sp>
      <p:sp>
        <p:nvSpPr>
          <p:cNvPr id="4" name="CuadroTexto 3"/>
          <p:cNvSpPr txBox="1"/>
          <p:nvPr/>
        </p:nvSpPr>
        <p:spPr>
          <a:xfrm>
            <a:off x="250250" y="552625"/>
            <a:ext cx="2849085"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AR" sz="2000" b="1" dirty="0" err="1"/>
              <a:t>InSTIs</a:t>
            </a:r>
            <a:r>
              <a:rPr lang="es-AR" sz="2000" b="1" dirty="0"/>
              <a:t> in 1st line, </a:t>
            </a:r>
            <a:r>
              <a:rPr lang="es-AR" sz="2000" b="1" dirty="0" err="1"/>
              <a:t>why</a:t>
            </a:r>
            <a:r>
              <a:rPr lang="es-AR" sz="2000" b="1" dirty="0"/>
              <a:t>?</a:t>
            </a:r>
          </a:p>
        </p:txBody>
      </p:sp>
      <p:pic>
        <p:nvPicPr>
          <p:cNvPr id="16" name="Picture 3" descr="HUESPED_template_ppt_V2-03.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141" y="6060425"/>
            <a:ext cx="3147003" cy="609885"/>
          </a:xfrm>
          <a:prstGeom prst="rect">
            <a:avLst/>
          </a:prstGeom>
        </p:spPr>
      </p:pic>
    </p:spTree>
    <p:extLst>
      <p:ext uri="{BB962C8B-B14F-4D97-AF65-F5344CB8AC3E}">
        <p14:creationId xmlns:p14="http://schemas.microsoft.com/office/powerpoint/2010/main" val="235238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416" y="1035298"/>
            <a:ext cx="7886700" cy="994172"/>
          </a:xfrm>
        </p:spPr>
        <p:txBody>
          <a:bodyPr>
            <a:normAutofit/>
          </a:bodyPr>
          <a:lstStyle/>
          <a:p>
            <a:pPr algn="ctr"/>
            <a:r>
              <a:rPr lang="en-GB" sz="2800" b="1" dirty="0"/>
              <a:t>PIs: Slowly phasing out as 1</a:t>
            </a:r>
            <a:r>
              <a:rPr lang="en-GB" sz="2800" b="1" baseline="30000" dirty="0"/>
              <a:t>st</a:t>
            </a:r>
            <a:r>
              <a:rPr lang="en-GB" sz="2800" b="1" dirty="0"/>
              <a:t> option </a:t>
            </a:r>
            <a:br>
              <a:rPr lang="en-GB" sz="2800" b="1" dirty="0"/>
            </a:br>
            <a:r>
              <a:rPr lang="en-GB" sz="2800" b="1" dirty="0"/>
              <a:t>for treatment initiation</a:t>
            </a:r>
          </a:p>
        </p:txBody>
      </p:sp>
      <p:sp>
        <p:nvSpPr>
          <p:cNvPr id="3" name="CuadroTexto 2"/>
          <p:cNvSpPr txBox="1"/>
          <p:nvPr/>
        </p:nvSpPr>
        <p:spPr>
          <a:xfrm>
            <a:off x="1001592" y="2675366"/>
            <a:ext cx="2350551" cy="1815882"/>
          </a:xfrm>
          <a:prstGeom prst="rect">
            <a:avLst/>
          </a:prstGeom>
          <a:solidFill>
            <a:srgbClr val="0070C0"/>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fontAlgn="t"/>
            <a:r>
              <a:rPr lang="es-AR" sz="1600" b="1" u="sng" dirty="0" err="1">
                <a:solidFill>
                  <a:schemeClr val="bg1"/>
                </a:solidFill>
              </a:rPr>
              <a:t>Advantages</a:t>
            </a:r>
            <a:r>
              <a:rPr lang="es-AR" sz="1600" b="1" u="sng" dirty="0">
                <a:solidFill>
                  <a:schemeClr val="bg1"/>
                </a:solidFill>
              </a:rPr>
              <a:t>:</a:t>
            </a:r>
          </a:p>
          <a:p>
            <a:pPr fontAlgn="t"/>
            <a:endParaRPr lang="es-AR" sz="1600" b="1" u="sng" dirty="0">
              <a:solidFill>
                <a:schemeClr val="bg1"/>
              </a:solidFill>
            </a:endParaRPr>
          </a:p>
          <a:p>
            <a:pPr marL="257175" indent="-257175" fontAlgn="t">
              <a:buFont typeface="Arial" panose="020B0604020202020204" pitchFamily="34" charset="0"/>
              <a:buChar char="•"/>
            </a:pPr>
            <a:r>
              <a:rPr lang="es-AR" sz="1600" b="1" dirty="0">
                <a:solidFill>
                  <a:schemeClr val="bg1"/>
                </a:solidFill>
              </a:rPr>
              <a:t>High </a:t>
            </a:r>
            <a:r>
              <a:rPr lang="es-AR" sz="1600" b="1" dirty="0" err="1">
                <a:solidFill>
                  <a:schemeClr val="bg1"/>
                </a:solidFill>
              </a:rPr>
              <a:t>potency</a:t>
            </a:r>
            <a:endParaRPr lang="es-AR" sz="1600" b="1" dirty="0">
              <a:solidFill>
                <a:schemeClr val="bg1"/>
              </a:solidFill>
            </a:endParaRPr>
          </a:p>
          <a:p>
            <a:pPr marL="257175" indent="-257175" fontAlgn="t">
              <a:buFont typeface="Arial" panose="020B0604020202020204" pitchFamily="34" charset="0"/>
              <a:buChar char="•"/>
            </a:pPr>
            <a:r>
              <a:rPr lang="es-AR" sz="1600" b="1" dirty="0">
                <a:solidFill>
                  <a:schemeClr val="bg1"/>
                </a:solidFill>
              </a:rPr>
              <a:t>High </a:t>
            </a:r>
            <a:r>
              <a:rPr lang="es-AR" sz="1600" b="1" dirty="0" err="1">
                <a:solidFill>
                  <a:schemeClr val="bg1"/>
                </a:solidFill>
              </a:rPr>
              <a:t>genetic</a:t>
            </a:r>
            <a:r>
              <a:rPr lang="es-AR" sz="1600" b="1" dirty="0">
                <a:solidFill>
                  <a:schemeClr val="bg1"/>
                </a:solidFill>
              </a:rPr>
              <a:t> </a:t>
            </a:r>
            <a:r>
              <a:rPr lang="es-AR" sz="1600" b="1" dirty="0" err="1">
                <a:solidFill>
                  <a:schemeClr val="bg1"/>
                </a:solidFill>
              </a:rPr>
              <a:t>barrier</a:t>
            </a:r>
            <a:endParaRPr lang="es-AR" sz="1600" b="1" dirty="0">
              <a:solidFill>
                <a:schemeClr val="bg1"/>
              </a:solidFill>
            </a:endParaRPr>
          </a:p>
          <a:p>
            <a:pPr marL="257175" indent="-257175" fontAlgn="t">
              <a:buFont typeface="Arial" panose="020B0604020202020204" pitchFamily="34" charset="0"/>
              <a:buChar char="•"/>
            </a:pPr>
            <a:r>
              <a:rPr lang="es-AR" sz="1600" b="1" dirty="0" err="1">
                <a:solidFill>
                  <a:schemeClr val="bg1"/>
                </a:solidFill>
              </a:rPr>
              <a:t>Durability</a:t>
            </a:r>
            <a:endParaRPr lang="es-AR" sz="1600" b="1" dirty="0">
              <a:solidFill>
                <a:schemeClr val="bg1"/>
              </a:solidFill>
            </a:endParaRPr>
          </a:p>
          <a:p>
            <a:pPr marL="257175" indent="-257175" fontAlgn="t">
              <a:buFont typeface="Arial" panose="020B0604020202020204" pitchFamily="34" charset="0"/>
              <a:buChar char="•"/>
            </a:pPr>
            <a:r>
              <a:rPr lang="es-AR" sz="1600" b="1" dirty="0">
                <a:solidFill>
                  <a:schemeClr val="bg1"/>
                </a:solidFill>
              </a:rPr>
              <a:t>STR: DRV/c/TAF/FTC</a:t>
            </a:r>
            <a:endParaRPr lang="es-AR" sz="1600" dirty="0">
              <a:solidFill>
                <a:schemeClr val="bg1"/>
              </a:solidFill>
            </a:endParaRPr>
          </a:p>
          <a:p>
            <a:endParaRPr lang="es-AR" sz="1600" dirty="0">
              <a:solidFill>
                <a:schemeClr val="bg1"/>
              </a:solidFill>
            </a:endParaRPr>
          </a:p>
        </p:txBody>
      </p:sp>
      <p:sp>
        <p:nvSpPr>
          <p:cNvPr id="4" name="CuadroTexto 3"/>
          <p:cNvSpPr txBox="1"/>
          <p:nvPr/>
        </p:nvSpPr>
        <p:spPr>
          <a:xfrm>
            <a:off x="3616933" y="2632555"/>
            <a:ext cx="5064079" cy="2800767"/>
          </a:xfrm>
          <a:prstGeom prst="rect">
            <a:avLst/>
          </a:prstGeom>
          <a:solidFill>
            <a:srgbClr val="FF0000"/>
          </a:solidFill>
          <a:ln>
            <a:solidFill>
              <a:schemeClr val="bg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none" rtlCol="0">
            <a:spAutoFit/>
          </a:bodyPr>
          <a:lstStyle/>
          <a:p>
            <a:pPr fontAlgn="t"/>
            <a:r>
              <a:rPr lang="es-AR" sz="1600" b="1" u="sng" dirty="0" err="1">
                <a:solidFill>
                  <a:schemeClr val="bg1"/>
                </a:solidFill>
              </a:rPr>
              <a:t>Disavantages</a:t>
            </a:r>
            <a:r>
              <a:rPr lang="es-AR" sz="1600" b="1" u="sng" dirty="0">
                <a:solidFill>
                  <a:schemeClr val="bg1"/>
                </a:solidFill>
              </a:rPr>
              <a:t>:</a:t>
            </a:r>
          </a:p>
          <a:p>
            <a:pPr fontAlgn="t"/>
            <a:endParaRPr lang="es-AR" sz="1600" b="1" u="sng" dirty="0">
              <a:solidFill>
                <a:schemeClr val="bg1"/>
              </a:solidFill>
            </a:endParaRPr>
          </a:p>
          <a:p>
            <a:pPr marL="214313" indent="-214313" fontAlgn="t">
              <a:buFont typeface="Arial" panose="020B0604020202020204" pitchFamily="34" charset="0"/>
              <a:buChar char="•"/>
            </a:pPr>
            <a:r>
              <a:rPr lang="es-AR" sz="1600" b="1" dirty="0" err="1">
                <a:solidFill>
                  <a:schemeClr val="bg1"/>
                </a:solidFill>
              </a:rPr>
              <a:t>DDIs</a:t>
            </a:r>
            <a:r>
              <a:rPr lang="es-AR" sz="1600" b="1" dirty="0">
                <a:solidFill>
                  <a:schemeClr val="bg1"/>
                </a:solidFill>
              </a:rPr>
              <a:t>: </a:t>
            </a:r>
            <a:r>
              <a:rPr lang="es-AR" sz="1600" b="1" dirty="0" err="1">
                <a:solidFill>
                  <a:schemeClr val="bg1"/>
                </a:solidFill>
              </a:rPr>
              <a:t>Several</a:t>
            </a:r>
            <a:r>
              <a:rPr lang="es-AR" sz="1600" b="1" dirty="0">
                <a:solidFill>
                  <a:schemeClr val="bg1"/>
                </a:solidFill>
              </a:rPr>
              <a:t>. </a:t>
            </a:r>
            <a:r>
              <a:rPr lang="es-AR" sz="1600" b="1" dirty="0" err="1">
                <a:solidFill>
                  <a:schemeClr val="bg1"/>
                </a:solidFill>
              </a:rPr>
              <a:t>Not</a:t>
            </a:r>
            <a:r>
              <a:rPr lang="es-AR" sz="1600" b="1" dirty="0">
                <a:solidFill>
                  <a:schemeClr val="bg1"/>
                </a:solidFill>
              </a:rPr>
              <a:t> to be </a:t>
            </a:r>
            <a:r>
              <a:rPr lang="es-AR" sz="1600" b="1" dirty="0" err="1">
                <a:solidFill>
                  <a:schemeClr val="bg1"/>
                </a:solidFill>
              </a:rPr>
              <a:t>used</a:t>
            </a:r>
            <a:r>
              <a:rPr lang="es-AR" sz="1600" b="1" dirty="0">
                <a:solidFill>
                  <a:schemeClr val="bg1"/>
                </a:solidFill>
              </a:rPr>
              <a:t> </a:t>
            </a:r>
            <a:r>
              <a:rPr lang="es-AR" sz="1600" b="1" dirty="0" err="1">
                <a:solidFill>
                  <a:schemeClr val="bg1"/>
                </a:solidFill>
              </a:rPr>
              <a:t>with</a:t>
            </a:r>
            <a:r>
              <a:rPr lang="es-AR" sz="1600" b="1" dirty="0">
                <a:solidFill>
                  <a:schemeClr val="bg1"/>
                </a:solidFill>
              </a:rPr>
              <a:t> </a:t>
            </a:r>
            <a:r>
              <a:rPr lang="es-AR" sz="1600" b="1" dirty="0" err="1">
                <a:solidFill>
                  <a:schemeClr val="bg1"/>
                </a:solidFill>
              </a:rPr>
              <a:t>Rifampin</a:t>
            </a:r>
            <a:r>
              <a:rPr lang="es-AR" sz="1600" b="1" dirty="0">
                <a:solidFill>
                  <a:schemeClr val="bg1"/>
                </a:solidFill>
              </a:rPr>
              <a:t>.</a:t>
            </a:r>
            <a:endParaRPr lang="es-AR" sz="1600" dirty="0">
              <a:solidFill>
                <a:schemeClr val="bg1"/>
              </a:solidFill>
            </a:endParaRPr>
          </a:p>
          <a:p>
            <a:pPr marL="214313" indent="-214313" fontAlgn="t">
              <a:buFont typeface="Arial" panose="020B0604020202020204" pitchFamily="34" charset="0"/>
              <a:buChar char="•"/>
            </a:pPr>
            <a:r>
              <a:rPr lang="es-AR" sz="1600" b="1" dirty="0" err="1">
                <a:solidFill>
                  <a:schemeClr val="bg1"/>
                </a:solidFill>
              </a:rPr>
              <a:t>Tolerability</a:t>
            </a:r>
            <a:r>
              <a:rPr lang="es-AR" sz="1600" b="1" dirty="0">
                <a:solidFill>
                  <a:schemeClr val="bg1"/>
                </a:solidFill>
              </a:rPr>
              <a:t>: Regular (GI)</a:t>
            </a:r>
            <a:endParaRPr lang="es-AR" sz="1600" dirty="0">
              <a:solidFill>
                <a:schemeClr val="bg1"/>
              </a:solidFill>
            </a:endParaRPr>
          </a:p>
          <a:p>
            <a:pPr marL="214313" indent="-214313" fontAlgn="t">
              <a:buFont typeface="Arial" panose="020B0604020202020204" pitchFamily="34" charset="0"/>
              <a:buChar char="•"/>
            </a:pPr>
            <a:r>
              <a:rPr lang="es-AR" sz="1600" b="1" dirty="0" err="1">
                <a:solidFill>
                  <a:schemeClr val="bg1"/>
                </a:solidFill>
              </a:rPr>
              <a:t>Side</a:t>
            </a:r>
            <a:r>
              <a:rPr lang="es-AR" sz="1600" b="1" dirty="0">
                <a:solidFill>
                  <a:schemeClr val="bg1"/>
                </a:solidFill>
              </a:rPr>
              <a:t> </a:t>
            </a:r>
            <a:r>
              <a:rPr lang="es-AR" sz="1600" b="1" dirty="0" err="1">
                <a:solidFill>
                  <a:schemeClr val="bg1"/>
                </a:solidFill>
              </a:rPr>
              <a:t>effects</a:t>
            </a:r>
            <a:r>
              <a:rPr lang="es-AR" sz="1600" b="1" dirty="0">
                <a:solidFill>
                  <a:schemeClr val="bg1"/>
                </a:solidFill>
              </a:rPr>
              <a:t>: </a:t>
            </a:r>
            <a:r>
              <a:rPr lang="es-AR" sz="1600" b="1" dirty="0" err="1">
                <a:solidFill>
                  <a:schemeClr val="bg1"/>
                </a:solidFill>
              </a:rPr>
              <a:t>Rash</a:t>
            </a:r>
            <a:r>
              <a:rPr lang="es-AR" sz="1600" b="1" dirty="0">
                <a:solidFill>
                  <a:schemeClr val="bg1"/>
                </a:solidFill>
              </a:rPr>
              <a:t> (Darunavir), </a:t>
            </a:r>
            <a:r>
              <a:rPr lang="es-AR" sz="1600" b="1" dirty="0" err="1">
                <a:solidFill>
                  <a:schemeClr val="bg1"/>
                </a:solidFill>
              </a:rPr>
              <a:t>Jaundice</a:t>
            </a:r>
            <a:r>
              <a:rPr lang="es-AR" sz="1600" b="1" dirty="0">
                <a:solidFill>
                  <a:schemeClr val="bg1"/>
                </a:solidFill>
              </a:rPr>
              <a:t> (Atazanavir)</a:t>
            </a:r>
            <a:endParaRPr lang="es-AR" sz="1600" dirty="0">
              <a:solidFill>
                <a:schemeClr val="bg1"/>
              </a:solidFill>
            </a:endParaRPr>
          </a:p>
          <a:p>
            <a:pPr marL="214313" indent="-214313" fontAlgn="t">
              <a:buFont typeface="Arial" panose="020B0604020202020204" pitchFamily="34" charset="0"/>
              <a:buChar char="•"/>
            </a:pPr>
            <a:r>
              <a:rPr lang="es-AR" sz="1600" b="1" dirty="0" err="1">
                <a:solidFill>
                  <a:schemeClr val="bg1"/>
                </a:solidFill>
              </a:rPr>
              <a:t>Impact</a:t>
            </a:r>
            <a:r>
              <a:rPr lang="es-AR" sz="1600" b="1" dirty="0">
                <a:solidFill>
                  <a:schemeClr val="bg1"/>
                </a:solidFill>
              </a:rPr>
              <a:t> </a:t>
            </a:r>
            <a:r>
              <a:rPr lang="es-AR" sz="1600" b="1" dirty="0" err="1">
                <a:solidFill>
                  <a:schemeClr val="bg1"/>
                </a:solidFill>
              </a:rPr>
              <a:t>on</a:t>
            </a:r>
            <a:r>
              <a:rPr lang="es-AR" sz="1600" b="1" dirty="0">
                <a:solidFill>
                  <a:schemeClr val="bg1"/>
                </a:solidFill>
              </a:rPr>
              <a:t> </a:t>
            </a:r>
            <a:r>
              <a:rPr lang="es-AR" sz="1600" b="1" dirty="0" err="1">
                <a:solidFill>
                  <a:schemeClr val="bg1"/>
                </a:solidFill>
              </a:rPr>
              <a:t>comorbidities</a:t>
            </a:r>
            <a:r>
              <a:rPr lang="es-AR" sz="1600" b="1" dirty="0">
                <a:solidFill>
                  <a:schemeClr val="bg1"/>
                </a:solidFill>
              </a:rPr>
              <a:t>: High</a:t>
            </a:r>
          </a:p>
          <a:p>
            <a:pPr marL="214313" indent="-214313" fontAlgn="t">
              <a:buFont typeface="Arial" panose="020B0604020202020204" pitchFamily="34" charset="0"/>
              <a:buChar char="•"/>
            </a:pPr>
            <a:r>
              <a:rPr lang="es-AR" sz="1600" b="1" dirty="0" err="1"/>
              <a:t>Metabolic</a:t>
            </a:r>
            <a:r>
              <a:rPr lang="es-AR" sz="1600" b="1" dirty="0"/>
              <a:t> </a:t>
            </a:r>
            <a:r>
              <a:rPr lang="es-AR" sz="1600" b="1" dirty="0" err="1"/>
              <a:t>side</a:t>
            </a:r>
            <a:r>
              <a:rPr lang="es-AR" sz="1600" b="1" dirty="0"/>
              <a:t> </a:t>
            </a:r>
            <a:r>
              <a:rPr lang="es-AR" sz="1600" b="1" dirty="0" err="1"/>
              <a:t>effects</a:t>
            </a:r>
            <a:r>
              <a:rPr lang="es-AR" sz="1600" b="1" dirty="0"/>
              <a:t>: </a:t>
            </a:r>
            <a:r>
              <a:rPr lang="es-AR" sz="1600" b="1" dirty="0" err="1"/>
              <a:t>Glucose</a:t>
            </a:r>
            <a:r>
              <a:rPr lang="es-AR" sz="1600" b="1" dirty="0"/>
              <a:t> </a:t>
            </a:r>
            <a:r>
              <a:rPr lang="es-AR" sz="1600" b="1" dirty="0" err="1"/>
              <a:t>intolerance</a:t>
            </a:r>
            <a:r>
              <a:rPr lang="es-AR" sz="1600" b="1" dirty="0"/>
              <a:t>, </a:t>
            </a:r>
          </a:p>
          <a:p>
            <a:pPr fontAlgn="t"/>
            <a:r>
              <a:rPr lang="es-AR" sz="1600" b="1" dirty="0"/>
              <a:t>     diabetes, </a:t>
            </a:r>
            <a:r>
              <a:rPr lang="es-AR" sz="1600" b="1" dirty="0" err="1"/>
              <a:t>hypercholesterolemia</a:t>
            </a:r>
            <a:r>
              <a:rPr lang="es-AR" sz="1600" b="1" dirty="0"/>
              <a:t>, </a:t>
            </a:r>
            <a:r>
              <a:rPr lang="es-AR" sz="1600" b="1" dirty="0" err="1"/>
              <a:t>hypertriglyceridemia</a:t>
            </a:r>
            <a:r>
              <a:rPr lang="es-AR" sz="1600" b="1" dirty="0"/>
              <a:t>. </a:t>
            </a:r>
            <a:endParaRPr lang="es-AR" sz="1600" b="1" dirty="0">
              <a:solidFill>
                <a:schemeClr val="bg1"/>
              </a:solidFill>
            </a:endParaRPr>
          </a:p>
          <a:p>
            <a:pPr marL="214313" indent="-214313" fontAlgn="t">
              <a:buFont typeface="Arial" panose="020B0604020202020204" pitchFamily="34" charset="0"/>
              <a:buChar char="•"/>
            </a:pPr>
            <a:r>
              <a:rPr lang="es-AR" sz="1600" b="1" dirty="0">
                <a:solidFill>
                  <a:schemeClr val="bg1"/>
                </a:solidFill>
              </a:rPr>
              <a:t>Cardiovascular </a:t>
            </a:r>
            <a:r>
              <a:rPr lang="es-AR" sz="1600" b="1" dirty="0" err="1">
                <a:solidFill>
                  <a:schemeClr val="bg1"/>
                </a:solidFill>
              </a:rPr>
              <a:t>risk</a:t>
            </a:r>
            <a:endParaRPr lang="es-AR" sz="1600" b="1" dirty="0">
              <a:solidFill>
                <a:schemeClr val="bg1"/>
              </a:solidFill>
            </a:endParaRPr>
          </a:p>
          <a:p>
            <a:pPr marL="214313" indent="-214313" fontAlgn="t">
              <a:buFont typeface="Arial" panose="020B0604020202020204" pitchFamily="34" charset="0"/>
              <a:buChar char="•"/>
            </a:pPr>
            <a:r>
              <a:rPr lang="es-AR" sz="1600" b="1" dirty="0" err="1">
                <a:solidFill>
                  <a:schemeClr val="bg1"/>
                </a:solidFill>
              </a:rPr>
              <a:t>Associated</a:t>
            </a:r>
            <a:r>
              <a:rPr lang="es-AR" sz="1600" b="1" dirty="0">
                <a:solidFill>
                  <a:schemeClr val="bg1"/>
                </a:solidFill>
              </a:rPr>
              <a:t> </a:t>
            </a:r>
            <a:r>
              <a:rPr lang="es-AR" sz="1600" b="1" dirty="0" err="1">
                <a:solidFill>
                  <a:schemeClr val="bg1"/>
                </a:solidFill>
              </a:rPr>
              <a:t>with</a:t>
            </a:r>
            <a:r>
              <a:rPr lang="es-AR" sz="1600" b="1" dirty="0">
                <a:solidFill>
                  <a:schemeClr val="bg1"/>
                </a:solidFill>
              </a:rPr>
              <a:t> </a:t>
            </a:r>
            <a:r>
              <a:rPr lang="es-AR" sz="1600" b="1" dirty="0" err="1">
                <a:solidFill>
                  <a:schemeClr val="bg1"/>
                </a:solidFill>
              </a:rPr>
              <a:t>preterm</a:t>
            </a:r>
            <a:r>
              <a:rPr lang="es-AR" sz="1600" b="1" dirty="0">
                <a:solidFill>
                  <a:schemeClr val="bg1"/>
                </a:solidFill>
              </a:rPr>
              <a:t> </a:t>
            </a:r>
            <a:r>
              <a:rPr lang="es-AR" sz="1600" b="1" dirty="0" err="1">
                <a:solidFill>
                  <a:schemeClr val="bg1"/>
                </a:solidFill>
              </a:rPr>
              <a:t>delivery</a:t>
            </a:r>
            <a:r>
              <a:rPr lang="es-AR" sz="1600" b="1" dirty="0">
                <a:solidFill>
                  <a:schemeClr val="bg1"/>
                </a:solidFill>
              </a:rPr>
              <a:t>?</a:t>
            </a:r>
          </a:p>
          <a:p>
            <a:endParaRPr lang="es-AR" sz="1600" dirty="0">
              <a:solidFill>
                <a:schemeClr val="bg1"/>
              </a:solidFill>
            </a:endParaRPr>
          </a:p>
        </p:txBody>
      </p:sp>
      <p:pic>
        <p:nvPicPr>
          <p:cNvPr id="7" name="Picture 3" descr="HUESPED_template_ppt_V2-0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41" y="6060425"/>
            <a:ext cx="3147003" cy="609885"/>
          </a:xfrm>
          <a:prstGeom prst="rect">
            <a:avLst/>
          </a:prstGeom>
        </p:spPr>
      </p:pic>
      <p:sp>
        <p:nvSpPr>
          <p:cNvPr id="8" name="CuadroTexto 7"/>
          <p:cNvSpPr txBox="1"/>
          <p:nvPr/>
        </p:nvSpPr>
        <p:spPr>
          <a:xfrm>
            <a:off x="250250" y="552625"/>
            <a:ext cx="2849085"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AR" sz="2000" b="1" dirty="0" err="1"/>
              <a:t>InSTIs</a:t>
            </a:r>
            <a:r>
              <a:rPr lang="es-AR" sz="2000" b="1" dirty="0"/>
              <a:t> in 1st line, </a:t>
            </a:r>
            <a:r>
              <a:rPr lang="es-AR" sz="2000" b="1" dirty="0" err="1"/>
              <a:t>why</a:t>
            </a:r>
            <a:r>
              <a:rPr lang="es-AR" sz="2000" b="1" dirty="0"/>
              <a:t>?</a:t>
            </a:r>
          </a:p>
        </p:txBody>
      </p:sp>
    </p:spTree>
    <p:extLst>
      <p:ext uri="{BB962C8B-B14F-4D97-AF65-F5344CB8AC3E}">
        <p14:creationId xmlns:p14="http://schemas.microsoft.com/office/powerpoint/2010/main" val="325485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Rectangle 6"/>
          <p:cNvSpPr>
            <a:spLocks noChangeArrowheads="1"/>
          </p:cNvSpPr>
          <p:nvPr/>
        </p:nvSpPr>
        <p:spPr bwMode="auto">
          <a:xfrm>
            <a:off x="4624272" y="1800528"/>
            <a:ext cx="3825998" cy="3385519"/>
          </a:xfrm>
          <a:prstGeom prst="roundRect">
            <a:avLst>
              <a:gd name="adj" fmla="val 9336"/>
            </a:avLst>
          </a:prstGeom>
          <a:solidFill>
            <a:schemeClr val="bg1"/>
          </a:solidFill>
          <a:ln w="28575" cap="flat">
            <a:solidFill>
              <a:srgbClr val="0070C0"/>
            </a:solidFill>
            <a:prstDash val="solid"/>
            <a:miter lim="800000"/>
            <a:headEnd/>
            <a:tailEnd/>
          </a:ln>
          <a:effectLst>
            <a:outerShdw blurRad="50800" dist="38100" dir="2700000" algn="tl"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defTabSz="342900">
              <a:defRPr/>
            </a:pPr>
            <a:endParaRPr lang="en-GB" sz="1350" dirty="0">
              <a:solidFill>
                <a:srgbClr val="000000"/>
              </a:solidFill>
              <a:latin typeface="Arial"/>
            </a:endParaRPr>
          </a:p>
        </p:txBody>
      </p:sp>
      <p:sp>
        <p:nvSpPr>
          <p:cNvPr id="2" name="Content Placeholder 1"/>
          <p:cNvSpPr>
            <a:spLocks noGrp="1"/>
          </p:cNvSpPr>
          <p:nvPr>
            <p:ph sz="quarter" idx="14"/>
          </p:nvPr>
        </p:nvSpPr>
        <p:spPr>
          <a:xfrm>
            <a:off x="144620" y="1643757"/>
            <a:ext cx="3819827" cy="3385519"/>
          </a:xfrm>
        </p:spPr>
        <p:txBody>
          <a:bodyPr>
            <a:noAutofit/>
          </a:bodyPr>
          <a:lstStyle/>
          <a:p>
            <a:pPr marL="0" indent="0" defTabSz="342900">
              <a:lnSpc>
                <a:spcPct val="100000"/>
              </a:lnSpc>
              <a:spcBef>
                <a:spcPct val="20000"/>
              </a:spcBef>
              <a:buClr>
                <a:schemeClr val="accent6"/>
              </a:buClr>
              <a:buNone/>
              <a:defRPr/>
            </a:pPr>
            <a:endParaRPr lang="en-GB" sz="2000" baseline="30000" dirty="0">
              <a:solidFill>
                <a:srgbClr val="000000"/>
              </a:solidFill>
            </a:endParaRPr>
          </a:p>
          <a:p>
            <a:pPr defTabSz="342900">
              <a:lnSpc>
                <a:spcPct val="100000"/>
              </a:lnSpc>
              <a:spcBef>
                <a:spcPts val="0"/>
              </a:spcBef>
              <a:buClr>
                <a:schemeClr val="accent6"/>
              </a:buClr>
              <a:defRPr/>
            </a:pPr>
            <a:r>
              <a:rPr lang="en-GB" sz="2000" dirty="0" err="1" smtClean="0">
                <a:solidFill>
                  <a:srgbClr val="000000"/>
                </a:solidFill>
              </a:rPr>
              <a:t>InSTIs</a:t>
            </a:r>
            <a:r>
              <a:rPr lang="en-GB" sz="2000" dirty="0" smtClean="0">
                <a:solidFill>
                  <a:srgbClr val="000000"/>
                </a:solidFill>
              </a:rPr>
              <a:t> </a:t>
            </a:r>
            <a:r>
              <a:rPr lang="en-GB" sz="2000" dirty="0">
                <a:solidFill>
                  <a:srgbClr val="000000"/>
                </a:solidFill>
              </a:rPr>
              <a:t>are listed as the preferred option for treatment-naïve patients in several ARV guidelines, </a:t>
            </a:r>
            <a:r>
              <a:rPr lang="en-GB" sz="2000" dirty="0" smtClean="0">
                <a:solidFill>
                  <a:srgbClr val="000000"/>
                </a:solidFill>
              </a:rPr>
              <a:t>including WHO </a:t>
            </a:r>
            <a:r>
              <a:rPr lang="en-GB" sz="1400" dirty="0" smtClean="0">
                <a:solidFill>
                  <a:srgbClr val="000000"/>
                </a:solidFill>
              </a:rPr>
              <a:t>(2018 update)</a:t>
            </a:r>
            <a:endParaRPr lang="en-GB" sz="1400" baseline="30000" dirty="0" smtClean="0">
              <a:solidFill>
                <a:srgbClr val="000000"/>
              </a:solidFill>
            </a:endParaRPr>
          </a:p>
          <a:p>
            <a:pPr defTabSz="342900">
              <a:spcBef>
                <a:spcPts val="0"/>
              </a:spcBef>
              <a:buClr>
                <a:schemeClr val="accent6"/>
              </a:buClr>
              <a:defRPr/>
            </a:pPr>
            <a:endParaRPr lang="en-GB" sz="2000" baseline="30000" dirty="0">
              <a:solidFill>
                <a:srgbClr val="000000"/>
              </a:solidFill>
            </a:endParaRPr>
          </a:p>
          <a:p>
            <a:pPr defTabSz="342900">
              <a:spcBef>
                <a:spcPts val="0"/>
              </a:spcBef>
              <a:buClr>
                <a:schemeClr val="accent6"/>
              </a:buClr>
              <a:defRPr/>
            </a:pPr>
            <a:r>
              <a:rPr lang="en-GB" sz="2000" dirty="0" smtClean="0">
                <a:solidFill>
                  <a:srgbClr val="000000"/>
                </a:solidFill>
              </a:rPr>
              <a:t>This </a:t>
            </a:r>
            <a:r>
              <a:rPr lang="en-GB" sz="2000" dirty="0">
                <a:solidFill>
                  <a:srgbClr val="000000"/>
                </a:solidFill>
              </a:rPr>
              <a:t>is based on efficacy, rapid viral suppression, tolerability, genetic barrier, CD4 recovery and lower rate of treatment  discontinuation.</a:t>
            </a:r>
          </a:p>
          <a:p>
            <a:pPr defTabSz="342900">
              <a:spcBef>
                <a:spcPts val="0"/>
              </a:spcBef>
              <a:buClr>
                <a:schemeClr val="accent6"/>
              </a:buClr>
              <a:defRPr/>
            </a:pPr>
            <a:endParaRPr lang="en-GB" sz="2000" baseline="30000" dirty="0">
              <a:solidFill>
                <a:srgbClr val="000000"/>
              </a:solidFill>
            </a:endParaRPr>
          </a:p>
        </p:txBody>
      </p:sp>
      <p:sp>
        <p:nvSpPr>
          <p:cNvPr id="4" name="Title 3"/>
          <p:cNvSpPr>
            <a:spLocks noGrp="1"/>
          </p:cNvSpPr>
          <p:nvPr>
            <p:ph type="title"/>
          </p:nvPr>
        </p:nvSpPr>
        <p:spPr>
          <a:xfrm>
            <a:off x="680922" y="777415"/>
            <a:ext cx="7886700" cy="994172"/>
          </a:xfrm>
        </p:spPr>
        <p:txBody>
          <a:bodyPr anchor="ctr">
            <a:noAutofit/>
          </a:bodyPr>
          <a:lstStyle/>
          <a:p>
            <a:pPr algn="ctr"/>
            <a:r>
              <a:rPr lang="en-GB" sz="2400" b="1" dirty="0">
                <a:solidFill>
                  <a:srgbClr val="000000"/>
                </a:solidFill>
              </a:rPr>
              <a:t>RAL, EVG, DTG and BIC (in combination with other </a:t>
            </a:r>
            <a:r>
              <a:rPr lang="en-GB" sz="2400" b="1" dirty="0" smtClean="0">
                <a:solidFill>
                  <a:srgbClr val="000000"/>
                </a:solidFill>
              </a:rPr>
              <a:t>ARVs) h</a:t>
            </a:r>
            <a:r>
              <a:rPr lang="en-GB" sz="2400" b="1" dirty="0" smtClean="0"/>
              <a:t>ave been </a:t>
            </a:r>
            <a:r>
              <a:rPr lang="en-GB" sz="2400" b="1" dirty="0"/>
              <a:t>a</a:t>
            </a:r>
            <a:r>
              <a:rPr lang="en-GB" sz="2400" b="1" dirty="0" smtClean="0"/>
              <a:t>pproved </a:t>
            </a:r>
            <a:r>
              <a:rPr lang="en-GB" sz="2400" b="1" dirty="0"/>
              <a:t>for the </a:t>
            </a:r>
            <a:r>
              <a:rPr lang="en-GB" sz="2400" b="1" dirty="0" smtClean="0"/>
              <a:t>treatment </a:t>
            </a:r>
            <a:r>
              <a:rPr lang="en-GB" sz="2400" b="1" dirty="0"/>
              <a:t>of HIV</a:t>
            </a:r>
            <a:br>
              <a:rPr lang="en-GB" sz="2400" b="1" dirty="0"/>
            </a:br>
            <a:r>
              <a:rPr lang="en-GB" sz="2400" b="1" dirty="0"/>
              <a:t> by the </a:t>
            </a:r>
            <a:r>
              <a:rPr lang="en-GB" sz="2400" b="1" dirty="0" smtClean="0"/>
              <a:t>FDA, the EMA, and </a:t>
            </a:r>
            <a:r>
              <a:rPr lang="en-GB" sz="2400" b="1" dirty="0"/>
              <a:t>other agencies</a:t>
            </a:r>
          </a:p>
        </p:txBody>
      </p:sp>
      <p:sp>
        <p:nvSpPr>
          <p:cNvPr id="6" name="Text Placeholder 5"/>
          <p:cNvSpPr>
            <a:spLocks noGrp="1"/>
          </p:cNvSpPr>
          <p:nvPr>
            <p:ph type="body" sz="quarter" idx="11"/>
          </p:nvPr>
        </p:nvSpPr>
        <p:spPr>
          <a:xfrm>
            <a:off x="4997948" y="5645565"/>
            <a:ext cx="3445964" cy="678647"/>
          </a:xfrm>
        </p:spPr>
        <p:txBody>
          <a:bodyPr wrap="square"/>
          <a:lstStyle/>
          <a:p>
            <a:r>
              <a:rPr lang="en-GB" sz="700" i="1" dirty="0"/>
              <a:t>1. FDA-Approved HIV Medicines. </a:t>
            </a:r>
            <a:r>
              <a:rPr lang="en-GB" sz="700" i="1" dirty="0">
                <a:hlinkClick r:id="rId3"/>
              </a:rPr>
              <a:t>https://aidsinfo.nih.gov/understanding-hiv-aids/fact-sheets/21/58/fda-approved-hiv-medicines</a:t>
            </a:r>
            <a:r>
              <a:rPr lang="en-GB" sz="700" i="1" dirty="0"/>
              <a:t>. Accessed August 2017;</a:t>
            </a:r>
          </a:p>
          <a:p>
            <a:r>
              <a:rPr lang="en-GB" sz="700" i="1" dirty="0"/>
              <a:t>2. European public assessment reports. </a:t>
            </a:r>
            <a:r>
              <a:rPr lang="en-GB" sz="700" i="1" dirty="0">
                <a:hlinkClick r:id="rId4"/>
              </a:rPr>
              <a:t>http://www.ema.europa.eu/ema/</a:t>
            </a:r>
            <a:r>
              <a:rPr lang="en-GB" sz="700" i="1" dirty="0"/>
              <a:t>. Accessed October 2017;  3. </a:t>
            </a:r>
            <a:r>
              <a:rPr lang="en-GB" sz="700" i="1" dirty="0" err="1"/>
              <a:t>Tsiang</a:t>
            </a:r>
            <a:r>
              <a:rPr lang="en-GB" sz="700" i="1" dirty="0"/>
              <a:t> et al. Antimicrob Agents Chemother 2016;60:7086–97; 4. Gilead Press Release June 2017. </a:t>
            </a:r>
            <a:r>
              <a:rPr lang="en-GB" sz="700" i="1" dirty="0">
                <a:hlinkClick r:id="rId5"/>
              </a:rPr>
              <a:t>http://www.gilead.com/news/press-releases/2017/6/gilead-submits-new-drug-</a:t>
            </a:r>
            <a:br>
              <a:rPr lang="en-GB" sz="700" i="1" dirty="0">
                <a:hlinkClick r:id="rId5"/>
              </a:rPr>
            </a:br>
            <a:r>
              <a:rPr lang="en-GB" sz="700" i="1" dirty="0">
                <a:hlinkClick r:id="rId5"/>
              </a:rPr>
              <a:t>application-to-us-food-and-drug-administration-for-fixeddose-combination-of-bictegravir-emtricitabine-and-tenofovir-alafenamide-for-hiv-treatment</a:t>
            </a:r>
            <a:r>
              <a:rPr lang="en-GB" sz="700" i="1" dirty="0"/>
              <a:t>. Accessed August 2017.</a:t>
            </a:r>
          </a:p>
        </p:txBody>
      </p:sp>
      <p:grpSp>
        <p:nvGrpSpPr>
          <p:cNvPr id="3" name="Group 2"/>
          <p:cNvGrpSpPr/>
          <p:nvPr/>
        </p:nvGrpSpPr>
        <p:grpSpPr>
          <a:xfrm>
            <a:off x="4808811" y="1936819"/>
            <a:ext cx="3591452" cy="3027235"/>
            <a:chOff x="3721752" y="1330627"/>
            <a:chExt cx="5051700" cy="4258079"/>
          </a:xfrm>
        </p:grpSpPr>
        <p:sp>
          <p:nvSpPr>
            <p:cNvPr id="9" name="Arrow: Down 8"/>
            <p:cNvSpPr/>
            <p:nvPr/>
          </p:nvSpPr>
          <p:spPr>
            <a:xfrm rot="10800000">
              <a:off x="5183430" y="1330627"/>
              <a:ext cx="2049602" cy="4258079"/>
            </a:xfrm>
            <a:prstGeom prst="downArrow">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GB" sz="1350" dirty="0">
                <a:solidFill>
                  <a:srgbClr val="FFFFFF"/>
                </a:solidFill>
                <a:latin typeface="Arial"/>
              </a:endParaRPr>
            </a:p>
          </p:txBody>
        </p:sp>
        <p:sp>
          <p:nvSpPr>
            <p:cNvPr id="10" name="TextBox 9"/>
            <p:cNvSpPr txBox="1"/>
            <p:nvPr/>
          </p:nvSpPr>
          <p:spPr>
            <a:xfrm>
              <a:off x="5890225" y="5205790"/>
              <a:ext cx="636008" cy="292218"/>
            </a:xfrm>
            <a:prstGeom prst="rect">
              <a:avLst/>
            </a:prstGeom>
            <a:noFill/>
          </p:spPr>
          <p:txBody>
            <a:bodyPr wrap="square" lIns="0" tIns="0" rIns="0" bIns="0" rtlCol="0">
              <a:spAutoFit/>
            </a:bodyPr>
            <a:lstStyle/>
            <a:p>
              <a:pPr algn="ctr" defTabSz="342900">
                <a:defRPr/>
              </a:pPr>
              <a:r>
                <a:rPr lang="en-GB" sz="1350" dirty="0">
                  <a:solidFill>
                    <a:srgbClr val="FFFFFF"/>
                  </a:solidFill>
                  <a:latin typeface="Arial"/>
                </a:rPr>
                <a:t>2007</a:t>
              </a:r>
            </a:p>
          </p:txBody>
        </p:sp>
        <p:sp>
          <p:nvSpPr>
            <p:cNvPr id="23" name="TextBox 22"/>
            <p:cNvSpPr txBox="1"/>
            <p:nvPr/>
          </p:nvSpPr>
          <p:spPr>
            <a:xfrm>
              <a:off x="5890225" y="2076523"/>
              <a:ext cx="636008" cy="292218"/>
            </a:xfrm>
            <a:prstGeom prst="rect">
              <a:avLst/>
            </a:prstGeom>
            <a:noFill/>
          </p:spPr>
          <p:txBody>
            <a:bodyPr wrap="square" lIns="0" tIns="0" rIns="0" bIns="0" rtlCol="0">
              <a:spAutoFit/>
            </a:bodyPr>
            <a:lstStyle/>
            <a:p>
              <a:pPr algn="ctr" defTabSz="342900">
                <a:defRPr/>
              </a:pPr>
              <a:r>
                <a:rPr lang="en-GB" sz="1350" dirty="0">
                  <a:solidFill>
                    <a:srgbClr val="FFFFFF"/>
                  </a:solidFill>
                  <a:latin typeface="Arial"/>
                </a:rPr>
                <a:t>2017</a:t>
              </a:r>
            </a:p>
          </p:txBody>
        </p:sp>
        <p:sp>
          <p:nvSpPr>
            <p:cNvPr id="24" name="TextBox 23"/>
            <p:cNvSpPr txBox="1"/>
            <p:nvPr/>
          </p:nvSpPr>
          <p:spPr>
            <a:xfrm rot="10800000" flipV="1">
              <a:off x="7301530" y="5211878"/>
              <a:ext cx="1461469" cy="357156"/>
            </a:xfrm>
            <a:prstGeom prst="rect">
              <a:avLst/>
            </a:prstGeom>
            <a:noFill/>
          </p:spPr>
          <p:txBody>
            <a:bodyPr wrap="square" lIns="0" tIns="0" rIns="0" bIns="0" rtlCol="0">
              <a:spAutoFit/>
            </a:bodyPr>
            <a:lstStyle/>
            <a:p>
              <a:pPr defTabSz="342900">
                <a:defRPr/>
              </a:pPr>
              <a:r>
                <a:rPr lang="en-GB" sz="825" dirty="0">
                  <a:latin typeface="Arial"/>
                </a:rPr>
                <a:t>RAL BID approved by FDA and EMA</a:t>
              </a:r>
            </a:p>
          </p:txBody>
        </p:sp>
        <p:sp>
          <p:nvSpPr>
            <p:cNvPr id="28" name="TextBox 27"/>
            <p:cNvSpPr txBox="1"/>
            <p:nvPr/>
          </p:nvSpPr>
          <p:spPr>
            <a:xfrm rot="10800000" flipV="1">
              <a:off x="7311983" y="1871056"/>
              <a:ext cx="1461469" cy="357156"/>
            </a:xfrm>
            <a:prstGeom prst="rect">
              <a:avLst/>
            </a:prstGeom>
            <a:noFill/>
          </p:spPr>
          <p:txBody>
            <a:bodyPr wrap="square" lIns="0" tIns="0" rIns="0" bIns="0" rtlCol="0">
              <a:spAutoFit/>
            </a:bodyPr>
            <a:lstStyle/>
            <a:p>
              <a:pPr algn="ctr" defTabSz="342900">
                <a:defRPr/>
              </a:pPr>
              <a:r>
                <a:rPr lang="en-GB" sz="825" dirty="0">
                  <a:latin typeface="Arial"/>
                </a:rPr>
                <a:t>BIC/FTC/TAF approved by FDA</a:t>
              </a:r>
            </a:p>
          </p:txBody>
        </p:sp>
        <p:cxnSp>
          <p:nvCxnSpPr>
            <p:cNvPr id="12" name="Straight Connector 11"/>
            <p:cNvCxnSpPr/>
            <p:nvPr/>
          </p:nvCxnSpPr>
          <p:spPr>
            <a:xfrm rot="10800000">
              <a:off x="6886772" y="5336723"/>
              <a:ext cx="345283" cy="0"/>
            </a:xfrm>
            <a:prstGeom prst="line">
              <a:avLst/>
            </a:prstGeom>
            <a:ln w="28575">
              <a:solidFill>
                <a:srgbClr val="00879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7033473" y="2008984"/>
              <a:ext cx="345283" cy="0"/>
            </a:xfrm>
            <a:prstGeom prst="line">
              <a:avLst/>
            </a:prstGeom>
            <a:ln w="28575">
              <a:solidFill>
                <a:srgbClr val="00879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0800000" flipV="1">
              <a:off x="3721752" y="1871054"/>
              <a:ext cx="1354758" cy="357156"/>
            </a:xfrm>
            <a:prstGeom prst="rect">
              <a:avLst/>
            </a:prstGeom>
            <a:noFill/>
          </p:spPr>
          <p:txBody>
            <a:bodyPr wrap="square" lIns="0" tIns="0" rIns="0" bIns="0" rtlCol="0">
              <a:spAutoFit/>
            </a:bodyPr>
            <a:lstStyle/>
            <a:p>
              <a:pPr algn="r" defTabSz="342900">
                <a:defRPr/>
              </a:pPr>
              <a:r>
                <a:rPr lang="en-GB" sz="825" dirty="0">
                  <a:solidFill>
                    <a:srgbClr val="000000"/>
                  </a:solidFill>
                  <a:latin typeface="Arial"/>
                </a:rPr>
                <a:t>RAL QD approved by FDA and EMA</a:t>
              </a:r>
            </a:p>
          </p:txBody>
        </p:sp>
        <p:sp>
          <p:nvSpPr>
            <p:cNvPr id="33" name="TextBox 32"/>
            <p:cNvSpPr txBox="1"/>
            <p:nvPr/>
          </p:nvSpPr>
          <p:spPr>
            <a:xfrm>
              <a:off x="5890225" y="2867463"/>
              <a:ext cx="636008" cy="292218"/>
            </a:xfrm>
            <a:prstGeom prst="rect">
              <a:avLst/>
            </a:prstGeom>
            <a:noFill/>
          </p:spPr>
          <p:txBody>
            <a:bodyPr wrap="square" lIns="0" tIns="0" rIns="0" bIns="0" rtlCol="0">
              <a:spAutoFit/>
            </a:bodyPr>
            <a:lstStyle/>
            <a:p>
              <a:pPr algn="ctr" defTabSz="342900">
                <a:defRPr/>
              </a:pPr>
              <a:r>
                <a:rPr lang="en-GB" sz="1350" dirty="0">
                  <a:solidFill>
                    <a:srgbClr val="FFFFFF"/>
                  </a:solidFill>
                  <a:latin typeface="Arial"/>
                </a:rPr>
                <a:t>2014</a:t>
              </a:r>
            </a:p>
          </p:txBody>
        </p:sp>
        <p:sp>
          <p:nvSpPr>
            <p:cNvPr id="34" name="TextBox 33"/>
            <p:cNvSpPr txBox="1"/>
            <p:nvPr/>
          </p:nvSpPr>
          <p:spPr>
            <a:xfrm rot="10800000" flipV="1">
              <a:off x="7301530" y="3635889"/>
              <a:ext cx="1461469" cy="357156"/>
            </a:xfrm>
            <a:prstGeom prst="rect">
              <a:avLst/>
            </a:prstGeom>
            <a:noFill/>
          </p:spPr>
          <p:txBody>
            <a:bodyPr wrap="square" lIns="0" tIns="0" rIns="0" bIns="0" rtlCol="0">
              <a:spAutoFit/>
            </a:bodyPr>
            <a:lstStyle/>
            <a:p>
              <a:pPr defTabSz="342900">
                <a:defRPr/>
              </a:pPr>
              <a:r>
                <a:rPr lang="en-GB" sz="825" dirty="0">
                  <a:latin typeface="Arial"/>
                </a:rPr>
                <a:t>EVG/c/FTC/TDF </a:t>
              </a:r>
            </a:p>
            <a:p>
              <a:pPr defTabSz="342900">
                <a:defRPr/>
              </a:pPr>
              <a:r>
                <a:rPr lang="en-GB" sz="825" dirty="0">
                  <a:latin typeface="Arial"/>
                </a:rPr>
                <a:t>approved by FDA</a:t>
              </a:r>
            </a:p>
          </p:txBody>
        </p:sp>
        <p:cxnSp>
          <p:nvCxnSpPr>
            <p:cNvPr id="35" name="Straight Connector 34"/>
            <p:cNvCxnSpPr/>
            <p:nvPr/>
          </p:nvCxnSpPr>
          <p:spPr>
            <a:xfrm rot="10800000">
              <a:off x="6903023" y="3814466"/>
              <a:ext cx="345283" cy="0"/>
            </a:xfrm>
            <a:prstGeom prst="line">
              <a:avLst/>
            </a:prstGeom>
            <a:ln w="28575">
              <a:solidFill>
                <a:srgbClr val="00879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10800000" flipV="1">
              <a:off x="3721752" y="2371495"/>
              <a:ext cx="1354758" cy="535732"/>
            </a:xfrm>
            <a:prstGeom prst="rect">
              <a:avLst/>
            </a:prstGeom>
            <a:noFill/>
          </p:spPr>
          <p:txBody>
            <a:bodyPr wrap="square" lIns="0" tIns="0" rIns="0" bIns="0" rtlCol="0">
              <a:spAutoFit/>
            </a:bodyPr>
            <a:lstStyle/>
            <a:p>
              <a:pPr algn="r" defTabSz="342900">
                <a:defRPr/>
              </a:pPr>
              <a:r>
                <a:rPr lang="en-GB" sz="825" dirty="0">
                  <a:solidFill>
                    <a:srgbClr val="000000"/>
                  </a:solidFill>
                  <a:latin typeface="Arial"/>
                </a:rPr>
                <a:t>EVG/c/FTC/TAF </a:t>
              </a:r>
            </a:p>
            <a:p>
              <a:pPr algn="r" defTabSz="342900">
                <a:defRPr/>
              </a:pPr>
              <a:r>
                <a:rPr lang="en-GB" sz="825" dirty="0">
                  <a:solidFill>
                    <a:srgbClr val="000000"/>
                  </a:solidFill>
                  <a:latin typeface="Arial"/>
                </a:rPr>
                <a:t>approved by </a:t>
              </a:r>
            </a:p>
            <a:p>
              <a:pPr algn="r" defTabSz="342900">
                <a:defRPr/>
              </a:pPr>
              <a:r>
                <a:rPr lang="en-GB" sz="825" dirty="0">
                  <a:solidFill>
                    <a:srgbClr val="000000"/>
                  </a:solidFill>
                  <a:latin typeface="Arial"/>
                </a:rPr>
                <a:t>FDA and EMA</a:t>
              </a:r>
            </a:p>
          </p:txBody>
        </p:sp>
        <p:sp>
          <p:nvSpPr>
            <p:cNvPr id="37" name="TextBox 36"/>
            <p:cNvSpPr txBox="1"/>
            <p:nvPr/>
          </p:nvSpPr>
          <p:spPr>
            <a:xfrm>
              <a:off x="5890225" y="2500865"/>
              <a:ext cx="636008" cy="292218"/>
            </a:xfrm>
            <a:prstGeom prst="rect">
              <a:avLst/>
            </a:prstGeom>
            <a:noFill/>
          </p:spPr>
          <p:txBody>
            <a:bodyPr wrap="square" lIns="0" tIns="0" rIns="0" bIns="0" rtlCol="0">
              <a:spAutoFit/>
            </a:bodyPr>
            <a:lstStyle/>
            <a:p>
              <a:pPr algn="ctr" defTabSz="342900">
                <a:defRPr/>
              </a:pPr>
              <a:r>
                <a:rPr lang="en-GB" sz="1350" dirty="0">
                  <a:solidFill>
                    <a:srgbClr val="FFFFFF"/>
                  </a:solidFill>
                  <a:latin typeface="Arial"/>
                </a:rPr>
                <a:t>2015</a:t>
              </a:r>
            </a:p>
          </p:txBody>
        </p:sp>
        <p:cxnSp>
          <p:nvCxnSpPr>
            <p:cNvPr id="38" name="Straight Connector 37"/>
            <p:cNvCxnSpPr/>
            <p:nvPr/>
          </p:nvCxnSpPr>
          <p:spPr>
            <a:xfrm rot="10800000">
              <a:off x="5180688" y="2639364"/>
              <a:ext cx="345283" cy="0"/>
            </a:xfrm>
            <a:prstGeom prst="line">
              <a:avLst/>
            </a:prstGeom>
            <a:ln w="28575">
              <a:solidFill>
                <a:srgbClr val="00879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90225" y="3312563"/>
              <a:ext cx="636008" cy="292218"/>
            </a:xfrm>
            <a:prstGeom prst="rect">
              <a:avLst/>
            </a:prstGeom>
            <a:noFill/>
          </p:spPr>
          <p:txBody>
            <a:bodyPr wrap="square" lIns="0" tIns="0" rIns="0" bIns="0" rtlCol="0">
              <a:spAutoFit/>
            </a:bodyPr>
            <a:lstStyle/>
            <a:p>
              <a:pPr algn="ctr" defTabSz="342900">
                <a:defRPr/>
              </a:pPr>
              <a:r>
                <a:rPr lang="en-GB" sz="1350" dirty="0">
                  <a:solidFill>
                    <a:srgbClr val="FFFFFF"/>
                  </a:solidFill>
                  <a:latin typeface="Arial"/>
                </a:rPr>
                <a:t>2013</a:t>
              </a:r>
            </a:p>
          </p:txBody>
        </p:sp>
        <p:sp>
          <p:nvSpPr>
            <p:cNvPr id="40" name="TextBox 39"/>
            <p:cNvSpPr txBox="1"/>
            <p:nvPr/>
          </p:nvSpPr>
          <p:spPr>
            <a:xfrm rot="10800000" flipV="1">
              <a:off x="4005349" y="3272484"/>
              <a:ext cx="1071162" cy="357156"/>
            </a:xfrm>
            <a:prstGeom prst="rect">
              <a:avLst/>
            </a:prstGeom>
            <a:noFill/>
          </p:spPr>
          <p:txBody>
            <a:bodyPr wrap="square" lIns="0" tIns="0" rIns="0" bIns="0" rtlCol="0">
              <a:spAutoFit/>
            </a:bodyPr>
            <a:lstStyle/>
            <a:p>
              <a:pPr algn="r" defTabSz="342900">
                <a:defRPr/>
              </a:pPr>
              <a:r>
                <a:rPr lang="en-GB" sz="825" dirty="0">
                  <a:solidFill>
                    <a:srgbClr val="000000"/>
                  </a:solidFill>
                  <a:latin typeface="Arial"/>
                </a:rPr>
                <a:t>DTG approved by FDA</a:t>
              </a:r>
            </a:p>
          </p:txBody>
        </p:sp>
        <p:cxnSp>
          <p:nvCxnSpPr>
            <p:cNvPr id="41" name="Straight Connector 40"/>
            <p:cNvCxnSpPr/>
            <p:nvPr/>
          </p:nvCxnSpPr>
          <p:spPr>
            <a:xfrm rot="10800000">
              <a:off x="5184427" y="3451062"/>
              <a:ext cx="345283" cy="0"/>
            </a:xfrm>
            <a:prstGeom prst="line">
              <a:avLst/>
            </a:prstGeom>
            <a:ln w="28575">
              <a:solidFill>
                <a:srgbClr val="00879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6898024" y="3005962"/>
              <a:ext cx="345283" cy="0"/>
            </a:xfrm>
            <a:prstGeom prst="line">
              <a:avLst/>
            </a:prstGeom>
            <a:ln w="28575">
              <a:solidFill>
                <a:srgbClr val="008790"/>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rot="10800000" flipV="1">
              <a:off x="7311983" y="2646772"/>
              <a:ext cx="1461469" cy="535732"/>
            </a:xfrm>
            <a:prstGeom prst="rect">
              <a:avLst/>
            </a:prstGeom>
            <a:noFill/>
          </p:spPr>
          <p:txBody>
            <a:bodyPr wrap="square" lIns="0" tIns="0" rIns="0" bIns="0" rtlCol="0">
              <a:spAutoFit/>
            </a:bodyPr>
            <a:lstStyle/>
            <a:p>
              <a:pPr defTabSz="342900">
                <a:defRPr/>
              </a:pPr>
              <a:r>
                <a:rPr lang="en-GB" sz="825" dirty="0">
                  <a:latin typeface="Arial"/>
                </a:rPr>
                <a:t>DTG/ABC/3TC</a:t>
              </a:r>
            </a:p>
            <a:p>
              <a:pPr defTabSz="342900">
                <a:defRPr/>
              </a:pPr>
              <a:r>
                <a:rPr lang="en-GB" sz="825" dirty="0">
                  <a:latin typeface="Arial"/>
                </a:rPr>
                <a:t>approved </a:t>
              </a:r>
            </a:p>
            <a:p>
              <a:pPr defTabSz="342900">
                <a:defRPr/>
              </a:pPr>
              <a:r>
                <a:rPr lang="en-GB" sz="825" dirty="0">
                  <a:latin typeface="Arial"/>
                </a:rPr>
                <a:t>by FDA and EMA</a:t>
              </a:r>
            </a:p>
          </p:txBody>
        </p:sp>
        <p:sp>
          <p:nvSpPr>
            <p:cNvPr id="44" name="TextBox 43"/>
            <p:cNvSpPr txBox="1"/>
            <p:nvPr/>
          </p:nvSpPr>
          <p:spPr>
            <a:xfrm>
              <a:off x="5890225" y="3675967"/>
              <a:ext cx="636008" cy="292218"/>
            </a:xfrm>
            <a:prstGeom prst="rect">
              <a:avLst/>
            </a:prstGeom>
            <a:noFill/>
          </p:spPr>
          <p:txBody>
            <a:bodyPr wrap="square" lIns="0" tIns="0" rIns="0" bIns="0" rtlCol="0">
              <a:spAutoFit/>
            </a:bodyPr>
            <a:lstStyle/>
            <a:p>
              <a:pPr algn="ctr" defTabSz="342900">
                <a:defRPr/>
              </a:pPr>
              <a:r>
                <a:rPr lang="en-GB" sz="1350" dirty="0">
                  <a:solidFill>
                    <a:srgbClr val="FFFFFF"/>
                  </a:solidFill>
                  <a:latin typeface="Arial"/>
                </a:rPr>
                <a:t>2012</a:t>
              </a:r>
            </a:p>
          </p:txBody>
        </p:sp>
        <p:cxnSp>
          <p:nvCxnSpPr>
            <p:cNvPr id="31" name="Straight Connector 30"/>
            <p:cNvCxnSpPr/>
            <p:nvPr/>
          </p:nvCxnSpPr>
          <p:spPr>
            <a:xfrm rot="10800000">
              <a:off x="5180688" y="2008985"/>
              <a:ext cx="345283" cy="0"/>
            </a:xfrm>
            <a:prstGeom prst="line">
              <a:avLst/>
            </a:prstGeom>
            <a:ln w="28575">
              <a:solidFill>
                <a:srgbClr val="008790"/>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rot="10800000" flipV="1">
            <a:off x="7361247" y="3324777"/>
            <a:ext cx="1039016" cy="253916"/>
          </a:xfrm>
          <a:prstGeom prst="rect">
            <a:avLst/>
          </a:prstGeom>
          <a:noFill/>
        </p:spPr>
        <p:txBody>
          <a:bodyPr wrap="square" lIns="0" tIns="0" rIns="0" bIns="0" rtlCol="0">
            <a:spAutoFit/>
          </a:bodyPr>
          <a:lstStyle/>
          <a:p>
            <a:pPr defTabSz="342900">
              <a:defRPr/>
            </a:pPr>
            <a:r>
              <a:rPr lang="en-GB" sz="825" dirty="0">
                <a:latin typeface="Arial"/>
              </a:rPr>
              <a:t>EVG/c/FTC/TDF </a:t>
            </a:r>
          </a:p>
          <a:p>
            <a:pPr defTabSz="342900">
              <a:defRPr/>
            </a:pPr>
            <a:r>
              <a:rPr lang="en-GB" sz="825" dirty="0">
                <a:latin typeface="Arial"/>
              </a:rPr>
              <a:t>approved by EMA</a:t>
            </a:r>
          </a:p>
        </p:txBody>
      </p:sp>
      <p:cxnSp>
        <p:nvCxnSpPr>
          <p:cNvPr id="46" name="Straight Connector 45"/>
          <p:cNvCxnSpPr/>
          <p:nvPr/>
        </p:nvCxnSpPr>
        <p:spPr>
          <a:xfrm rot="10800000">
            <a:off x="7066945" y="3471818"/>
            <a:ext cx="245475" cy="0"/>
          </a:xfrm>
          <a:prstGeom prst="line">
            <a:avLst/>
          </a:prstGeom>
          <a:ln w="28575">
            <a:solidFill>
              <a:srgbClr val="00879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rot="10800000" flipV="1">
            <a:off x="5010430" y="3100188"/>
            <a:ext cx="761531" cy="253916"/>
          </a:xfrm>
          <a:prstGeom prst="rect">
            <a:avLst/>
          </a:prstGeom>
          <a:noFill/>
        </p:spPr>
        <p:txBody>
          <a:bodyPr wrap="square" lIns="0" tIns="0" rIns="0" bIns="0" rtlCol="0">
            <a:spAutoFit/>
          </a:bodyPr>
          <a:lstStyle/>
          <a:p>
            <a:pPr algn="r" defTabSz="342900">
              <a:defRPr/>
            </a:pPr>
            <a:r>
              <a:rPr lang="en-GB" sz="825" dirty="0">
                <a:solidFill>
                  <a:srgbClr val="000000"/>
                </a:solidFill>
                <a:latin typeface="Arial"/>
              </a:rPr>
              <a:t>DTG approved by EMA</a:t>
            </a:r>
          </a:p>
        </p:txBody>
      </p:sp>
      <p:cxnSp>
        <p:nvCxnSpPr>
          <p:cNvPr id="70" name="Straight Connector 69"/>
          <p:cNvCxnSpPr/>
          <p:nvPr/>
        </p:nvCxnSpPr>
        <p:spPr>
          <a:xfrm rot="10800000">
            <a:off x="5846023" y="3174095"/>
            <a:ext cx="245475" cy="0"/>
          </a:xfrm>
          <a:prstGeom prst="line">
            <a:avLst/>
          </a:prstGeom>
          <a:ln w="28575">
            <a:solidFill>
              <a:srgbClr val="008790"/>
            </a:solidFill>
          </a:ln>
        </p:spPr>
        <p:style>
          <a:lnRef idx="1">
            <a:schemeClr val="accent1"/>
          </a:lnRef>
          <a:fillRef idx="0">
            <a:schemeClr val="accent1"/>
          </a:fillRef>
          <a:effectRef idx="0">
            <a:schemeClr val="accent1"/>
          </a:effectRef>
          <a:fontRef idx="minor">
            <a:schemeClr val="tx1"/>
          </a:fontRef>
        </p:style>
      </p:cxnSp>
      <p:sp>
        <p:nvSpPr>
          <p:cNvPr id="48" name="TextBox 22"/>
          <p:cNvSpPr txBox="1"/>
          <p:nvPr/>
        </p:nvSpPr>
        <p:spPr>
          <a:xfrm>
            <a:off x="6373994" y="2285331"/>
            <a:ext cx="452163" cy="207749"/>
          </a:xfrm>
          <a:prstGeom prst="rect">
            <a:avLst/>
          </a:prstGeom>
          <a:noFill/>
        </p:spPr>
        <p:txBody>
          <a:bodyPr wrap="square" lIns="0" tIns="0" rIns="0" bIns="0" rtlCol="0">
            <a:spAutoFit/>
          </a:bodyPr>
          <a:lstStyle/>
          <a:p>
            <a:pPr algn="ctr" defTabSz="342900">
              <a:defRPr/>
            </a:pPr>
            <a:r>
              <a:rPr lang="en-GB" sz="1350" dirty="0">
                <a:solidFill>
                  <a:srgbClr val="FFFFFF"/>
                </a:solidFill>
                <a:latin typeface="Arial"/>
              </a:rPr>
              <a:t>2018</a:t>
            </a:r>
          </a:p>
        </p:txBody>
      </p:sp>
      <p:sp>
        <p:nvSpPr>
          <p:cNvPr id="49" name="TextBox 76">
            <a:extLst/>
          </p:cNvPr>
          <p:cNvSpPr txBox="1"/>
          <p:nvPr/>
        </p:nvSpPr>
        <p:spPr>
          <a:xfrm>
            <a:off x="210764" y="5585548"/>
            <a:ext cx="4137370" cy="738664"/>
          </a:xfrm>
          <a:prstGeom prst="rect">
            <a:avLst/>
          </a:prstGeom>
          <a:noFill/>
        </p:spPr>
        <p:txBody>
          <a:bodyPr wrap="square" rtlCol="0">
            <a:spAutoFit/>
          </a:bodyPr>
          <a:lstStyle/>
          <a:p>
            <a:pPr marL="66812" indent="-66812">
              <a:buFontTx/>
              <a:buAutoNum type="arabicPeriod"/>
            </a:pPr>
            <a:r>
              <a:rPr lang="en-GB" sz="700" i="1" dirty="0">
                <a:solidFill>
                  <a:prstClr val="black"/>
                </a:solidFill>
                <a:cs typeface="Arial" panose="020B0604020202020204" pitchFamily="34" charset="0"/>
              </a:rPr>
              <a:t>EACS Guidelines Version 9.0, October 2016; .  Accessed May 2018.</a:t>
            </a:r>
          </a:p>
          <a:p>
            <a:pPr marL="66812" indent="-66812">
              <a:buFontTx/>
              <a:buAutoNum type="arabicPeriod"/>
            </a:pPr>
            <a:r>
              <a:rPr lang="en-GB" sz="700" i="1" dirty="0">
                <a:solidFill>
                  <a:prstClr val="black"/>
                </a:solidFill>
                <a:cs typeface="Arial" panose="020B0604020202020204" pitchFamily="34" charset="0"/>
              </a:rPr>
              <a:t>DHHS Guidelines for the use of antiretroviral agents in HIV-1-infected adults and adolescents, Available fromhttps://aidsinfo.nih.gov/guidelines/html/1/adult-and-adolescent-arv/11/what-to-startBritish HIV guidelines. Accessed may 2018 http:// </a:t>
            </a:r>
          </a:p>
          <a:p>
            <a:pPr marL="66812" indent="-66812">
              <a:buFontTx/>
              <a:buAutoNum type="arabicPeriod"/>
            </a:pPr>
            <a:r>
              <a:rPr lang="en-GB" sz="700" i="1" dirty="0">
                <a:solidFill>
                  <a:prstClr val="black"/>
                </a:solidFill>
                <a:cs typeface="Arial" panose="020B0604020202020204" pitchFamily="34" charset="0"/>
              </a:rPr>
              <a:t>WHO. Consolidated guidelines on the use of ARV drugs for treating and preventing HIV infection, Available from: http://apps.who.int/iris/bitstream/10665/ 208825/1/9789241549684_eng.pdf.  Accessed May 2018.</a:t>
            </a:r>
          </a:p>
        </p:txBody>
      </p:sp>
      <p:sp>
        <p:nvSpPr>
          <p:cNvPr id="50" name="TextBox 27"/>
          <p:cNvSpPr txBox="1"/>
          <p:nvPr/>
        </p:nvSpPr>
        <p:spPr>
          <a:xfrm rot="10800000" flipV="1">
            <a:off x="7206455" y="2056546"/>
            <a:ext cx="1039016" cy="253916"/>
          </a:xfrm>
          <a:prstGeom prst="rect">
            <a:avLst/>
          </a:prstGeom>
          <a:noFill/>
        </p:spPr>
        <p:txBody>
          <a:bodyPr wrap="square" lIns="0" tIns="0" rIns="0" bIns="0" rtlCol="0">
            <a:spAutoFit/>
          </a:bodyPr>
          <a:lstStyle/>
          <a:p>
            <a:pPr algn="ctr" defTabSz="342900">
              <a:defRPr/>
            </a:pPr>
            <a:r>
              <a:rPr lang="en-GB" sz="825" dirty="0">
                <a:latin typeface="Arial"/>
              </a:rPr>
              <a:t>DTG/RIL approved by FDA and EMA</a:t>
            </a:r>
          </a:p>
        </p:txBody>
      </p:sp>
      <p:cxnSp>
        <p:nvCxnSpPr>
          <p:cNvPr id="51" name="Straight Connector 29"/>
          <p:cNvCxnSpPr/>
          <p:nvPr/>
        </p:nvCxnSpPr>
        <p:spPr>
          <a:xfrm rot="10800000">
            <a:off x="6936209" y="2158730"/>
            <a:ext cx="245475" cy="0"/>
          </a:xfrm>
          <a:prstGeom prst="line">
            <a:avLst/>
          </a:prstGeom>
          <a:ln w="28575">
            <a:solidFill>
              <a:srgbClr val="008790"/>
            </a:solidFill>
          </a:ln>
        </p:spPr>
        <p:style>
          <a:lnRef idx="1">
            <a:schemeClr val="accent1"/>
          </a:lnRef>
          <a:fillRef idx="0">
            <a:schemeClr val="accent1"/>
          </a:fillRef>
          <a:effectRef idx="0">
            <a:schemeClr val="accent1"/>
          </a:effectRef>
          <a:fontRef idx="minor">
            <a:schemeClr val="tx1"/>
          </a:fontRef>
        </p:style>
      </p:cxnSp>
      <p:pic>
        <p:nvPicPr>
          <p:cNvPr id="53" name="Picture 3" descr="HUESPED_template_ppt_V2-03.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764" y="6216878"/>
            <a:ext cx="3147003" cy="609885"/>
          </a:xfrm>
          <a:prstGeom prst="rect">
            <a:avLst/>
          </a:prstGeom>
        </p:spPr>
      </p:pic>
      <p:sp>
        <p:nvSpPr>
          <p:cNvPr id="54" name="CuadroTexto 53"/>
          <p:cNvSpPr txBox="1"/>
          <p:nvPr/>
        </p:nvSpPr>
        <p:spPr>
          <a:xfrm>
            <a:off x="199292" y="343681"/>
            <a:ext cx="2849085"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AR" sz="2000" b="1" dirty="0" err="1"/>
              <a:t>InSTIs</a:t>
            </a:r>
            <a:r>
              <a:rPr lang="es-AR" sz="2000" b="1" dirty="0"/>
              <a:t> in 1st line, </a:t>
            </a:r>
            <a:r>
              <a:rPr lang="es-AR" sz="2000" b="1" dirty="0" err="1"/>
              <a:t>why</a:t>
            </a:r>
            <a:r>
              <a:rPr lang="es-AR" sz="2000" b="1" dirty="0"/>
              <a:t>?</a:t>
            </a:r>
          </a:p>
        </p:txBody>
      </p:sp>
    </p:spTree>
    <p:extLst>
      <p:ext uri="{BB962C8B-B14F-4D97-AF65-F5344CB8AC3E}">
        <p14:creationId xmlns:p14="http://schemas.microsoft.com/office/powerpoint/2010/main" val="4099524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Chart 8"/>
          <p:cNvGraphicFramePr/>
          <p:nvPr>
            <p:extLst/>
          </p:nvPr>
        </p:nvGraphicFramePr>
        <p:xfrm>
          <a:off x="1490390" y="1670570"/>
          <a:ext cx="6132635"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56035" y="737537"/>
            <a:ext cx="7886700" cy="994172"/>
          </a:xfrm>
        </p:spPr>
        <p:txBody>
          <a:bodyPr>
            <a:normAutofit/>
          </a:bodyPr>
          <a:lstStyle/>
          <a:p>
            <a:pPr algn="ctr"/>
            <a:r>
              <a:rPr lang="en-GB" sz="2400" b="1" dirty="0" err="1"/>
              <a:t>InSTIs</a:t>
            </a:r>
            <a:r>
              <a:rPr lang="en-GB" sz="2400" b="1" dirty="0"/>
              <a:t> Exhibit Higher Antiviral Activity vs Other Drug Classes </a:t>
            </a:r>
          </a:p>
        </p:txBody>
      </p:sp>
      <p:sp>
        <p:nvSpPr>
          <p:cNvPr id="4" name="Text Placeholder 3"/>
          <p:cNvSpPr>
            <a:spLocks noGrp="1"/>
          </p:cNvSpPr>
          <p:nvPr>
            <p:ph type="body" sz="quarter" idx="17"/>
          </p:nvPr>
        </p:nvSpPr>
        <p:spPr>
          <a:xfrm>
            <a:off x="305834" y="1470092"/>
            <a:ext cx="8382000" cy="285750"/>
          </a:xfrm>
        </p:spPr>
        <p:txBody>
          <a:bodyPr>
            <a:noAutofit/>
          </a:bodyPr>
          <a:lstStyle/>
          <a:p>
            <a:pPr algn="ctr"/>
            <a:r>
              <a:rPr lang="en-GB" sz="1600" dirty="0" err="1"/>
              <a:t>PoC</a:t>
            </a:r>
            <a:r>
              <a:rPr lang="en-GB" sz="1600" dirty="0"/>
              <a:t> ART monotherapy: maximum change in HIV RNA (log</a:t>
            </a:r>
            <a:r>
              <a:rPr lang="en-GB" sz="1600" baseline="-25000" dirty="0"/>
              <a:t>10</a:t>
            </a:r>
            <a:r>
              <a:rPr lang="en-GB" sz="1600" dirty="0"/>
              <a:t>) over 7–14 days</a:t>
            </a:r>
            <a:endParaRPr lang="en-GB" sz="1800" baseline="30000" dirty="0"/>
          </a:p>
        </p:txBody>
      </p:sp>
      <p:sp>
        <p:nvSpPr>
          <p:cNvPr id="10" name="TextBox 9"/>
          <p:cNvSpPr txBox="1"/>
          <p:nvPr/>
        </p:nvSpPr>
        <p:spPr>
          <a:xfrm rot="16200000">
            <a:off x="311041" y="3772087"/>
            <a:ext cx="2373923" cy="138499"/>
          </a:xfrm>
          <a:prstGeom prst="rect">
            <a:avLst/>
          </a:prstGeom>
          <a:noFill/>
        </p:spPr>
        <p:txBody>
          <a:bodyPr wrap="square" lIns="0" tIns="0" rIns="0" bIns="0" rtlCol="0">
            <a:spAutoFit/>
          </a:bodyPr>
          <a:lstStyle/>
          <a:p>
            <a:pPr algn="ctr"/>
            <a:r>
              <a:rPr lang="en-GB" sz="900" dirty="0"/>
              <a:t>Maximum HIV RNA reduction (Log</a:t>
            </a:r>
            <a:r>
              <a:rPr lang="en-GB" sz="900" baseline="-25000" dirty="0"/>
              <a:t>10</a:t>
            </a:r>
            <a:r>
              <a:rPr lang="en-GB" sz="900" dirty="0"/>
              <a:t>)</a:t>
            </a:r>
            <a:r>
              <a:rPr lang="en-GB" sz="900" baseline="30000" dirty="0"/>
              <a:t>†</a:t>
            </a:r>
          </a:p>
        </p:txBody>
      </p:sp>
      <p:sp>
        <p:nvSpPr>
          <p:cNvPr id="11" name="Rectangle: Rounded Corners 10"/>
          <p:cNvSpPr/>
          <p:nvPr/>
        </p:nvSpPr>
        <p:spPr>
          <a:xfrm>
            <a:off x="2589277" y="4896479"/>
            <a:ext cx="678387" cy="17254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b="1" dirty="0"/>
              <a:t>PIs</a:t>
            </a:r>
            <a:endParaRPr lang="en-GB" sz="825" b="1" baseline="30000" dirty="0"/>
          </a:p>
        </p:txBody>
      </p:sp>
      <p:sp>
        <p:nvSpPr>
          <p:cNvPr id="12" name="Rectangle: Rounded Corners 11"/>
          <p:cNvSpPr/>
          <p:nvPr/>
        </p:nvSpPr>
        <p:spPr>
          <a:xfrm>
            <a:off x="1998713" y="4893801"/>
            <a:ext cx="543864" cy="175229"/>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b="1" dirty="0"/>
              <a:t>NNRTIs</a:t>
            </a:r>
            <a:endParaRPr lang="en-GB" sz="825" b="1" baseline="30000" dirty="0"/>
          </a:p>
        </p:txBody>
      </p:sp>
      <p:sp>
        <p:nvSpPr>
          <p:cNvPr id="13" name="Rectangle: Rounded Corners 12"/>
          <p:cNvSpPr/>
          <p:nvPr/>
        </p:nvSpPr>
        <p:spPr>
          <a:xfrm>
            <a:off x="5226930" y="4893801"/>
            <a:ext cx="1288290" cy="17522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b="1" dirty="0" err="1"/>
              <a:t>InSTIss</a:t>
            </a:r>
            <a:endParaRPr lang="en-GB" sz="825" b="1" dirty="0"/>
          </a:p>
        </p:txBody>
      </p:sp>
      <p:sp>
        <p:nvSpPr>
          <p:cNvPr id="14" name="Rectangle: Rounded Corners 13"/>
          <p:cNvSpPr/>
          <p:nvPr/>
        </p:nvSpPr>
        <p:spPr>
          <a:xfrm>
            <a:off x="3313159" y="4893801"/>
            <a:ext cx="1841906" cy="175229"/>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b="1" dirty="0"/>
              <a:t>NRTIs</a:t>
            </a:r>
            <a:endParaRPr lang="en-GB" sz="825" b="1" baseline="30000" dirty="0"/>
          </a:p>
        </p:txBody>
      </p:sp>
      <p:sp>
        <p:nvSpPr>
          <p:cNvPr id="15" name="Rectangle: Rounded Corners 14"/>
          <p:cNvSpPr/>
          <p:nvPr/>
        </p:nvSpPr>
        <p:spPr>
          <a:xfrm>
            <a:off x="7308499" y="4893801"/>
            <a:ext cx="362489" cy="175229"/>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b="1" dirty="0"/>
              <a:t>EIs</a:t>
            </a:r>
            <a:endParaRPr lang="en-GB" sz="825" b="1" baseline="30000" dirty="0"/>
          </a:p>
        </p:txBody>
      </p:sp>
      <p:sp>
        <p:nvSpPr>
          <p:cNvPr id="16" name="Rectangle: Rounded Corners 15"/>
          <p:cNvSpPr/>
          <p:nvPr/>
        </p:nvSpPr>
        <p:spPr>
          <a:xfrm>
            <a:off x="6561922" y="4893801"/>
            <a:ext cx="383180" cy="175229"/>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b="1" dirty="0"/>
              <a:t>MIs</a:t>
            </a:r>
            <a:endParaRPr lang="en-GB" sz="825" b="1" baseline="30000" dirty="0"/>
          </a:p>
        </p:txBody>
      </p:sp>
      <p:sp>
        <p:nvSpPr>
          <p:cNvPr id="17" name="Rectangle: Rounded Corners 16"/>
          <p:cNvSpPr/>
          <p:nvPr/>
        </p:nvSpPr>
        <p:spPr>
          <a:xfrm>
            <a:off x="6962921" y="4898708"/>
            <a:ext cx="316700" cy="170319"/>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b="1" dirty="0"/>
              <a:t>AI</a:t>
            </a:r>
          </a:p>
        </p:txBody>
      </p:sp>
      <p:sp>
        <p:nvSpPr>
          <p:cNvPr id="2" name="TextBox 1"/>
          <p:cNvSpPr txBox="1"/>
          <p:nvPr/>
        </p:nvSpPr>
        <p:spPr>
          <a:xfrm rot="18655684">
            <a:off x="2286981" y="2323704"/>
            <a:ext cx="320734" cy="84639"/>
          </a:xfrm>
          <a:prstGeom prst="rect">
            <a:avLst/>
          </a:prstGeom>
          <a:noFill/>
        </p:spPr>
        <p:txBody>
          <a:bodyPr wrap="square" lIns="0" tIns="0" rIns="0" bIns="0" rtlCol="0">
            <a:spAutoFit/>
          </a:bodyPr>
          <a:lstStyle/>
          <a:p>
            <a:r>
              <a:rPr lang="en-GB" sz="825" baseline="30000" dirty="0"/>
              <a:t>1</a:t>
            </a:r>
          </a:p>
        </p:txBody>
      </p:sp>
      <p:sp>
        <p:nvSpPr>
          <p:cNvPr id="18" name="TextBox 17"/>
          <p:cNvSpPr txBox="1"/>
          <p:nvPr/>
        </p:nvSpPr>
        <p:spPr>
          <a:xfrm rot="18655684">
            <a:off x="2563758" y="2300442"/>
            <a:ext cx="320734" cy="84639"/>
          </a:xfrm>
          <a:prstGeom prst="rect">
            <a:avLst/>
          </a:prstGeom>
          <a:noFill/>
        </p:spPr>
        <p:txBody>
          <a:bodyPr wrap="square" lIns="0" tIns="0" rIns="0" bIns="0" rtlCol="0">
            <a:spAutoFit/>
          </a:bodyPr>
          <a:lstStyle/>
          <a:p>
            <a:r>
              <a:rPr lang="en-GB" sz="825" baseline="30000" dirty="0"/>
              <a:t>2</a:t>
            </a:r>
          </a:p>
        </p:txBody>
      </p:sp>
      <p:sp>
        <p:nvSpPr>
          <p:cNvPr id="20" name="TextBox 19"/>
          <p:cNvSpPr txBox="1"/>
          <p:nvPr/>
        </p:nvSpPr>
        <p:spPr>
          <a:xfrm rot="18655684">
            <a:off x="2864305" y="2268023"/>
            <a:ext cx="320734" cy="84639"/>
          </a:xfrm>
          <a:prstGeom prst="rect">
            <a:avLst/>
          </a:prstGeom>
          <a:noFill/>
        </p:spPr>
        <p:txBody>
          <a:bodyPr wrap="square" lIns="0" tIns="0" rIns="0" bIns="0" rtlCol="0">
            <a:spAutoFit/>
          </a:bodyPr>
          <a:lstStyle/>
          <a:p>
            <a:r>
              <a:rPr lang="en-GB" sz="825" baseline="30000" dirty="0"/>
              <a:t>3</a:t>
            </a:r>
          </a:p>
        </p:txBody>
      </p:sp>
      <p:sp>
        <p:nvSpPr>
          <p:cNvPr id="21" name="TextBox 20"/>
          <p:cNvSpPr txBox="1"/>
          <p:nvPr/>
        </p:nvSpPr>
        <p:spPr>
          <a:xfrm rot="18655684">
            <a:off x="3107080" y="2267278"/>
            <a:ext cx="320734" cy="84639"/>
          </a:xfrm>
          <a:prstGeom prst="rect">
            <a:avLst/>
          </a:prstGeom>
          <a:noFill/>
        </p:spPr>
        <p:txBody>
          <a:bodyPr wrap="square" lIns="0" tIns="0" rIns="0" bIns="0" rtlCol="0">
            <a:spAutoFit/>
          </a:bodyPr>
          <a:lstStyle/>
          <a:p>
            <a:r>
              <a:rPr lang="en-GB" sz="825" baseline="30000" dirty="0"/>
              <a:t>4‡</a:t>
            </a:r>
          </a:p>
        </p:txBody>
      </p:sp>
      <p:sp>
        <p:nvSpPr>
          <p:cNvPr id="22" name="TextBox 21"/>
          <p:cNvSpPr txBox="1"/>
          <p:nvPr/>
        </p:nvSpPr>
        <p:spPr>
          <a:xfrm rot="18655684">
            <a:off x="3403602" y="2261342"/>
            <a:ext cx="320734" cy="84639"/>
          </a:xfrm>
          <a:prstGeom prst="rect">
            <a:avLst/>
          </a:prstGeom>
          <a:noFill/>
        </p:spPr>
        <p:txBody>
          <a:bodyPr wrap="square" lIns="0" tIns="0" rIns="0" bIns="0" rtlCol="0">
            <a:spAutoFit/>
          </a:bodyPr>
          <a:lstStyle/>
          <a:p>
            <a:r>
              <a:rPr lang="en-GB" sz="825" baseline="30000" dirty="0"/>
              <a:t>5</a:t>
            </a:r>
          </a:p>
        </p:txBody>
      </p:sp>
      <p:sp>
        <p:nvSpPr>
          <p:cNvPr id="7" name="TextBox 6"/>
          <p:cNvSpPr txBox="1"/>
          <p:nvPr/>
        </p:nvSpPr>
        <p:spPr>
          <a:xfrm rot="16200000">
            <a:off x="1583472" y="3114275"/>
            <a:ext cx="1001056" cy="126958"/>
          </a:xfrm>
          <a:prstGeom prst="rect">
            <a:avLst/>
          </a:prstGeom>
          <a:noFill/>
        </p:spPr>
        <p:txBody>
          <a:bodyPr wrap="square" lIns="0" tIns="0" rIns="0" bIns="0" rtlCol="0">
            <a:spAutoFit/>
          </a:bodyPr>
          <a:lstStyle/>
          <a:p>
            <a:pPr algn="ctr"/>
            <a:r>
              <a:rPr lang="en-GB" sz="825" dirty="0">
                <a:solidFill>
                  <a:schemeClr val="bg1"/>
                </a:solidFill>
              </a:rPr>
              <a:t>900 mg BID</a:t>
            </a:r>
          </a:p>
        </p:txBody>
      </p:sp>
      <p:sp>
        <p:nvSpPr>
          <p:cNvPr id="23" name="TextBox 22"/>
          <p:cNvSpPr txBox="1"/>
          <p:nvPr/>
        </p:nvSpPr>
        <p:spPr>
          <a:xfrm rot="16200000">
            <a:off x="1842491" y="3093349"/>
            <a:ext cx="1001056" cy="123111"/>
          </a:xfrm>
          <a:prstGeom prst="rect">
            <a:avLst/>
          </a:prstGeom>
          <a:noFill/>
        </p:spPr>
        <p:txBody>
          <a:bodyPr wrap="square" lIns="0" tIns="0" rIns="0" bIns="0" rtlCol="0">
            <a:spAutoFit/>
          </a:bodyPr>
          <a:lstStyle/>
          <a:p>
            <a:pPr algn="ctr"/>
            <a:r>
              <a:rPr lang="en-GB" sz="800" dirty="0">
                <a:solidFill>
                  <a:schemeClr val="bg1"/>
                </a:solidFill>
              </a:rPr>
              <a:t>25 mg QD</a:t>
            </a:r>
          </a:p>
        </p:txBody>
      </p:sp>
      <p:sp>
        <p:nvSpPr>
          <p:cNvPr id="25" name="TextBox 24"/>
          <p:cNvSpPr txBox="1"/>
          <p:nvPr/>
        </p:nvSpPr>
        <p:spPr>
          <a:xfrm rot="16200000">
            <a:off x="1926430" y="3238784"/>
            <a:ext cx="1357805" cy="115416"/>
          </a:xfrm>
          <a:prstGeom prst="rect">
            <a:avLst/>
          </a:prstGeom>
          <a:noFill/>
        </p:spPr>
        <p:txBody>
          <a:bodyPr wrap="square" lIns="0" tIns="0" rIns="0" bIns="0" rtlCol="0">
            <a:spAutoFit/>
          </a:bodyPr>
          <a:lstStyle/>
          <a:p>
            <a:pPr algn="ctr"/>
            <a:r>
              <a:rPr lang="en-GB" sz="750" dirty="0"/>
              <a:t>200/100 mg or 400/100 BID</a:t>
            </a:r>
          </a:p>
        </p:txBody>
      </p:sp>
      <p:sp>
        <p:nvSpPr>
          <p:cNvPr id="26" name="TextBox 25"/>
          <p:cNvSpPr txBox="1"/>
          <p:nvPr/>
        </p:nvSpPr>
        <p:spPr>
          <a:xfrm rot="16200000">
            <a:off x="2411885" y="3214648"/>
            <a:ext cx="932987" cy="126958"/>
          </a:xfrm>
          <a:prstGeom prst="rect">
            <a:avLst/>
          </a:prstGeom>
          <a:noFill/>
        </p:spPr>
        <p:txBody>
          <a:bodyPr wrap="square" lIns="0" tIns="0" rIns="0" bIns="0" rtlCol="0">
            <a:spAutoFit/>
          </a:bodyPr>
          <a:lstStyle/>
          <a:p>
            <a:pPr algn="ctr"/>
            <a:r>
              <a:rPr lang="en-GB" sz="825" dirty="0"/>
              <a:t>600/100 mg BID</a:t>
            </a:r>
          </a:p>
        </p:txBody>
      </p:sp>
      <p:sp>
        <p:nvSpPr>
          <p:cNvPr id="28" name="TextBox 27"/>
          <p:cNvSpPr txBox="1"/>
          <p:nvPr/>
        </p:nvSpPr>
        <p:spPr>
          <a:xfrm rot="16200000">
            <a:off x="2682096" y="3114274"/>
            <a:ext cx="932987" cy="126958"/>
          </a:xfrm>
          <a:prstGeom prst="rect">
            <a:avLst/>
          </a:prstGeom>
          <a:noFill/>
        </p:spPr>
        <p:txBody>
          <a:bodyPr wrap="square" lIns="0" tIns="0" rIns="0" bIns="0" rtlCol="0">
            <a:spAutoFit/>
          </a:bodyPr>
          <a:lstStyle/>
          <a:p>
            <a:pPr algn="ctr"/>
            <a:r>
              <a:rPr lang="en-GB" sz="825" dirty="0"/>
              <a:t>500 mg QD</a:t>
            </a:r>
          </a:p>
        </p:txBody>
      </p:sp>
      <p:sp>
        <p:nvSpPr>
          <p:cNvPr id="29" name="TextBox 28"/>
          <p:cNvSpPr txBox="1"/>
          <p:nvPr/>
        </p:nvSpPr>
        <p:spPr>
          <a:xfrm rot="18655684">
            <a:off x="3691219" y="2245424"/>
            <a:ext cx="320734" cy="84639"/>
          </a:xfrm>
          <a:prstGeom prst="rect">
            <a:avLst/>
          </a:prstGeom>
          <a:noFill/>
        </p:spPr>
        <p:txBody>
          <a:bodyPr wrap="square" lIns="0" tIns="0" rIns="0" bIns="0" rtlCol="0">
            <a:spAutoFit/>
          </a:bodyPr>
          <a:lstStyle/>
          <a:p>
            <a:r>
              <a:rPr lang="en-GB" sz="825" baseline="30000" dirty="0"/>
              <a:t>6</a:t>
            </a:r>
          </a:p>
        </p:txBody>
      </p:sp>
      <p:sp>
        <p:nvSpPr>
          <p:cNvPr id="30" name="TextBox 29"/>
          <p:cNvSpPr txBox="1"/>
          <p:nvPr/>
        </p:nvSpPr>
        <p:spPr>
          <a:xfrm rot="16200000">
            <a:off x="3076931" y="3113413"/>
            <a:ext cx="652653" cy="126958"/>
          </a:xfrm>
          <a:prstGeom prst="rect">
            <a:avLst/>
          </a:prstGeom>
          <a:noFill/>
        </p:spPr>
        <p:txBody>
          <a:bodyPr wrap="square" lIns="0" tIns="0" rIns="0" bIns="0" rtlCol="0">
            <a:spAutoFit/>
          </a:bodyPr>
          <a:lstStyle/>
          <a:p>
            <a:pPr algn="ctr"/>
            <a:r>
              <a:rPr lang="en-GB" sz="825" dirty="0"/>
              <a:t>300 mg BID</a:t>
            </a:r>
          </a:p>
        </p:txBody>
      </p:sp>
      <p:sp>
        <p:nvSpPr>
          <p:cNvPr id="31" name="TextBox 30"/>
          <p:cNvSpPr txBox="1"/>
          <p:nvPr/>
        </p:nvSpPr>
        <p:spPr>
          <a:xfrm rot="18655684">
            <a:off x="3960709" y="2272130"/>
            <a:ext cx="320734" cy="84639"/>
          </a:xfrm>
          <a:prstGeom prst="rect">
            <a:avLst/>
          </a:prstGeom>
          <a:noFill/>
        </p:spPr>
        <p:txBody>
          <a:bodyPr wrap="square" lIns="0" tIns="0" rIns="0" bIns="0" rtlCol="0">
            <a:spAutoFit/>
          </a:bodyPr>
          <a:lstStyle/>
          <a:p>
            <a:r>
              <a:rPr lang="en-GB" sz="825" baseline="30000" dirty="0"/>
              <a:t>7§</a:t>
            </a:r>
          </a:p>
        </p:txBody>
      </p:sp>
      <p:sp>
        <p:nvSpPr>
          <p:cNvPr id="33" name="TextBox 32"/>
          <p:cNvSpPr txBox="1"/>
          <p:nvPr/>
        </p:nvSpPr>
        <p:spPr>
          <a:xfrm rot="18655684">
            <a:off x="4158351" y="2320235"/>
            <a:ext cx="320734" cy="84639"/>
          </a:xfrm>
          <a:prstGeom prst="rect">
            <a:avLst/>
          </a:prstGeom>
          <a:noFill/>
        </p:spPr>
        <p:txBody>
          <a:bodyPr wrap="square" lIns="0" tIns="0" rIns="0" bIns="0" rtlCol="0">
            <a:spAutoFit/>
          </a:bodyPr>
          <a:lstStyle/>
          <a:p>
            <a:r>
              <a:rPr lang="en-GB" sz="825" baseline="30000" dirty="0"/>
              <a:t>8</a:t>
            </a:r>
          </a:p>
        </p:txBody>
      </p:sp>
      <p:sp>
        <p:nvSpPr>
          <p:cNvPr id="34" name="TextBox 33"/>
          <p:cNvSpPr txBox="1"/>
          <p:nvPr/>
        </p:nvSpPr>
        <p:spPr>
          <a:xfrm rot="16200000">
            <a:off x="3346087" y="2906687"/>
            <a:ext cx="652653" cy="126958"/>
          </a:xfrm>
          <a:prstGeom prst="rect">
            <a:avLst/>
          </a:prstGeom>
          <a:noFill/>
        </p:spPr>
        <p:txBody>
          <a:bodyPr wrap="square" lIns="0" tIns="0" rIns="0" bIns="0" rtlCol="0">
            <a:spAutoFit/>
          </a:bodyPr>
          <a:lstStyle/>
          <a:p>
            <a:pPr algn="ctr"/>
            <a:r>
              <a:rPr lang="en-GB" sz="825" dirty="0"/>
              <a:t>300 mg BID</a:t>
            </a:r>
          </a:p>
        </p:txBody>
      </p:sp>
      <p:sp>
        <p:nvSpPr>
          <p:cNvPr id="35" name="TextBox 34"/>
          <p:cNvSpPr txBox="1"/>
          <p:nvPr/>
        </p:nvSpPr>
        <p:spPr>
          <a:xfrm rot="16200000">
            <a:off x="3576209" y="3114005"/>
            <a:ext cx="699638" cy="126958"/>
          </a:xfrm>
          <a:prstGeom prst="rect">
            <a:avLst/>
          </a:prstGeom>
          <a:noFill/>
        </p:spPr>
        <p:txBody>
          <a:bodyPr wrap="square" lIns="0" tIns="0" rIns="0" bIns="0" rtlCol="0">
            <a:spAutoFit/>
          </a:bodyPr>
          <a:lstStyle/>
          <a:p>
            <a:pPr algn="ctr"/>
            <a:r>
              <a:rPr lang="en-GB" sz="825" dirty="0"/>
              <a:t>600 mg BID</a:t>
            </a:r>
          </a:p>
        </p:txBody>
      </p:sp>
      <p:sp>
        <p:nvSpPr>
          <p:cNvPr id="36" name="TextBox 35"/>
          <p:cNvSpPr txBox="1"/>
          <p:nvPr/>
        </p:nvSpPr>
        <p:spPr>
          <a:xfrm rot="18655684">
            <a:off x="4304572" y="2469122"/>
            <a:ext cx="320734" cy="84639"/>
          </a:xfrm>
          <a:prstGeom prst="rect">
            <a:avLst/>
          </a:prstGeom>
          <a:noFill/>
        </p:spPr>
        <p:txBody>
          <a:bodyPr wrap="square" lIns="0" tIns="0" rIns="0" bIns="0" rtlCol="0">
            <a:spAutoFit/>
          </a:bodyPr>
          <a:lstStyle/>
          <a:p>
            <a:r>
              <a:rPr lang="en-GB" sz="825" baseline="30000" dirty="0"/>
              <a:t>9**</a:t>
            </a:r>
          </a:p>
        </p:txBody>
      </p:sp>
      <p:sp>
        <p:nvSpPr>
          <p:cNvPr id="37" name="TextBox 36"/>
          <p:cNvSpPr txBox="1"/>
          <p:nvPr/>
        </p:nvSpPr>
        <p:spPr>
          <a:xfrm rot="16200000">
            <a:off x="3861579" y="3114275"/>
            <a:ext cx="652653" cy="126958"/>
          </a:xfrm>
          <a:prstGeom prst="rect">
            <a:avLst/>
          </a:prstGeom>
          <a:noFill/>
        </p:spPr>
        <p:txBody>
          <a:bodyPr wrap="square" lIns="0" tIns="0" rIns="0" bIns="0" rtlCol="0">
            <a:spAutoFit/>
          </a:bodyPr>
          <a:lstStyle/>
          <a:p>
            <a:pPr algn="ctr"/>
            <a:r>
              <a:rPr lang="en-GB" sz="825" dirty="0"/>
              <a:t>300 mg QD</a:t>
            </a:r>
          </a:p>
        </p:txBody>
      </p:sp>
      <p:sp>
        <p:nvSpPr>
          <p:cNvPr id="38" name="TextBox 37"/>
          <p:cNvSpPr txBox="1"/>
          <p:nvPr/>
        </p:nvSpPr>
        <p:spPr>
          <a:xfrm rot="18655684">
            <a:off x="4552963" y="2479683"/>
            <a:ext cx="320734" cy="84639"/>
          </a:xfrm>
          <a:prstGeom prst="rect">
            <a:avLst/>
          </a:prstGeom>
          <a:noFill/>
        </p:spPr>
        <p:txBody>
          <a:bodyPr wrap="square" lIns="0" tIns="0" rIns="0" bIns="0" rtlCol="0">
            <a:spAutoFit/>
          </a:bodyPr>
          <a:lstStyle/>
          <a:p>
            <a:r>
              <a:rPr lang="en-GB" sz="825" baseline="30000" dirty="0"/>
              <a:t>10‡</a:t>
            </a:r>
          </a:p>
        </p:txBody>
      </p:sp>
      <p:sp>
        <p:nvSpPr>
          <p:cNvPr id="39" name="TextBox 38"/>
          <p:cNvSpPr txBox="1"/>
          <p:nvPr/>
        </p:nvSpPr>
        <p:spPr>
          <a:xfrm rot="16200000">
            <a:off x="4132224" y="3089437"/>
            <a:ext cx="652653" cy="126958"/>
          </a:xfrm>
          <a:prstGeom prst="rect">
            <a:avLst/>
          </a:prstGeom>
          <a:noFill/>
        </p:spPr>
        <p:txBody>
          <a:bodyPr wrap="square" lIns="0" tIns="0" rIns="0" bIns="0" rtlCol="0">
            <a:spAutoFit/>
          </a:bodyPr>
          <a:lstStyle/>
          <a:p>
            <a:pPr algn="ctr"/>
            <a:r>
              <a:rPr lang="en-GB" sz="825" dirty="0"/>
              <a:t>40 mg QD</a:t>
            </a:r>
          </a:p>
        </p:txBody>
      </p:sp>
      <p:sp>
        <p:nvSpPr>
          <p:cNvPr id="40" name="TextBox 39"/>
          <p:cNvSpPr txBox="1"/>
          <p:nvPr/>
        </p:nvSpPr>
        <p:spPr>
          <a:xfrm rot="18655684">
            <a:off x="4973079" y="2284499"/>
            <a:ext cx="320734" cy="84639"/>
          </a:xfrm>
          <a:prstGeom prst="rect">
            <a:avLst/>
          </a:prstGeom>
          <a:noFill/>
        </p:spPr>
        <p:txBody>
          <a:bodyPr wrap="square" lIns="0" tIns="0" rIns="0" bIns="0" rtlCol="0">
            <a:spAutoFit/>
          </a:bodyPr>
          <a:lstStyle/>
          <a:p>
            <a:r>
              <a:rPr lang="en-GB" sz="825" baseline="30000" dirty="0"/>
              <a:t>11</a:t>
            </a:r>
          </a:p>
        </p:txBody>
      </p:sp>
      <p:sp>
        <p:nvSpPr>
          <p:cNvPr id="41" name="TextBox 40"/>
          <p:cNvSpPr txBox="1"/>
          <p:nvPr/>
        </p:nvSpPr>
        <p:spPr>
          <a:xfrm rot="16200000">
            <a:off x="4187109" y="3269842"/>
            <a:ext cx="1058539" cy="126958"/>
          </a:xfrm>
          <a:prstGeom prst="rect">
            <a:avLst/>
          </a:prstGeom>
          <a:noFill/>
        </p:spPr>
        <p:txBody>
          <a:bodyPr wrap="square" lIns="0" tIns="0" rIns="0" bIns="0" rtlCol="0">
            <a:spAutoFit/>
          </a:bodyPr>
          <a:lstStyle/>
          <a:p>
            <a:pPr algn="ctr"/>
            <a:r>
              <a:rPr lang="en-GB" sz="825" dirty="0"/>
              <a:t>10 mg single-dose</a:t>
            </a:r>
          </a:p>
        </p:txBody>
      </p:sp>
      <p:sp>
        <p:nvSpPr>
          <p:cNvPr id="42" name="TextBox 41"/>
          <p:cNvSpPr txBox="1"/>
          <p:nvPr/>
        </p:nvSpPr>
        <p:spPr>
          <a:xfrm rot="16200000">
            <a:off x="4660697" y="3107663"/>
            <a:ext cx="652653" cy="126958"/>
          </a:xfrm>
          <a:prstGeom prst="rect">
            <a:avLst/>
          </a:prstGeom>
          <a:noFill/>
        </p:spPr>
        <p:txBody>
          <a:bodyPr wrap="square" lIns="0" tIns="0" rIns="0" bIns="0" rtlCol="0">
            <a:spAutoFit/>
          </a:bodyPr>
          <a:lstStyle/>
          <a:p>
            <a:pPr algn="ctr"/>
            <a:r>
              <a:rPr lang="en-GB" sz="825" dirty="0"/>
              <a:t>200 mg QD</a:t>
            </a:r>
          </a:p>
        </p:txBody>
      </p:sp>
      <p:sp>
        <p:nvSpPr>
          <p:cNvPr id="43" name="TextBox 42"/>
          <p:cNvSpPr txBox="1"/>
          <p:nvPr/>
        </p:nvSpPr>
        <p:spPr>
          <a:xfrm rot="18655684">
            <a:off x="5340987" y="2186703"/>
            <a:ext cx="320734" cy="84639"/>
          </a:xfrm>
          <a:prstGeom prst="rect">
            <a:avLst/>
          </a:prstGeom>
          <a:noFill/>
        </p:spPr>
        <p:txBody>
          <a:bodyPr wrap="square" lIns="0" tIns="0" rIns="0" bIns="0" rtlCol="0">
            <a:spAutoFit/>
          </a:bodyPr>
          <a:lstStyle/>
          <a:p>
            <a:r>
              <a:rPr lang="en-GB" sz="825" baseline="30000" dirty="0"/>
              <a:t>12</a:t>
            </a:r>
          </a:p>
        </p:txBody>
      </p:sp>
      <p:sp>
        <p:nvSpPr>
          <p:cNvPr id="44" name="TextBox 43"/>
          <p:cNvSpPr txBox="1"/>
          <p:nvPr/>
        </p:nvSpPr>
        <p:spPr>
          <a:xfrm rot="16200000">
            <a:off x="4921790" y="3109723"/>
            <a:ext cx="661757" cy="126958"/>
          </a:xfrm>
          <a:prstGeom prst="rect">
            <a:avLst/>
          </a:prstGeom>
          <a:noFill/>
        </p:spPr>
        <p:txBody>
          <a:bodyPr wrap="square" lIns="0" tIns="0" rIns="0" bIns="0" rtlCol="0">
            <a:spAutoFit/>
          </a:bodyPr>
          <a:lstStyle/>
          <a:p>
            <a:pPr algn="ctr"/>
            <a:r>
              <a:rPr lang="en-GB" sz="825" dirty="0">
                <a:solidFill>
                  <a:schemeClr val="bg1"/>
                </a:solidFill>
              </a:rPr>
              <a:t>600 mg BID</a:t>
            </a:r>
          </a:p>
        </p:txBody>
      </p:sp>
      <p:sp>
        <p:nvSpPr>
          <p:cNvPr id="45" name="TextBox 44"/>
          <p:cNvSpPr txBox="1"/>
          <p:nvPr/>
        </p:nvSpPr>
        <p:spPr>
          <a:xfrm rot="18655684">
            <a:off x="5583110" y="2258411"/>
            <a:ext cx="320734" cy="84639"/>
          </a:xfrm>
          <a:prstGeom prst="rect">
            <a:avLst/>
          </a:prstGeom>
          <a:noFill/>
        </p:spPr>
        <p:txBody>
          <a:bodyPr wrap="square" lIns="0" tIns="0" rIns="0" bIns="0" rtlCol="0">
            <a:spAutoFit/>
          </a:bodyPr>
          <a:lstStyle/>
          <a:p>
            <a:r>
              <a:rPr lang="en-GB" sz="825" baseline="30000" dirty="0"/>
              <a:t>13</a:t>
            </a:r>
          </a:p>
        </p:txBody>
      </p:sp>
      <p:sp>
        <p:nvSpPr>
          <p:cNvPr id="46" name="TextBox 45"/>
          <p:cNvSpPr txBox="1"/>
          <p:nvPr/>
        </p:nvSpPr>
        <p:spPr>
          <a:xfrm rot="18655684">
            <a:off x="5860392" y="2221058"/>
            <a:ext cx="320734" cy="84639"/>
          </a:xfrm>
          <a:prstGeom prst="rect">
            <a:avLst/>
          </a:prstGeom>
          <a:noFill/>
        </p:spPr>
        <p:txBody>
          <a:bodyPr wrap="square" lIns="0" tIns="0" rIns="0" bIns="0" rtlCol="0">
            <a:spAutoFit/>
          </a:bodyPr>
          <a:lstStyle/>
          <a:p>
            <a:r>
              <a:rPr lang="en-GB" sz="825" baseline="30000" dirty="0"/>
              <a:t>14</a:t>
            </a:r>
          </a:p>
        </p:txBody>
      </p:sp>
      <p:sp>
        <p:nvSpPr>
          <p:cNvPr id="47" name="TextBox 46"/>
          <p:cNvSpPr txBox="1"/>
          <p:nvPr/>
        </p:nvSpPr>
        <p:spPr>
          <a:xfrm rot="16200000">
            <a:off x="5186140" y="3079032"/>
            <a:ext cx="661757" cy="126958"/>
          </a:xfrm>
          <a:prstGeom prst="rect">
            <a:avLst/>
          </a:prstGeom>
          <a:noFill/>
        </p:spPr>
        <p:txBody>
          <a:bodyPr wrap="square" lIns="0" tIns="0" rIns="0" bIns="0" rtlCol="0">
            <a:spAutoFit/>
          </a:bodyPr>
          <a:lstStyle/>
          <a:p>
            <a:pPr algn="ctr"/>
            <a:r>
              <a:rPr lang="en-GB" sz="825" dirty="0">
                <a:solidFill>
                  <a:schemeClr val="bg1"/>
                </a:solidFill>
              </a:rPr>
              <a:t>50 mg QD</a:t>
            </a:r>
          </a:p>
        </p:txBody>
      </p:sp>
      <p:sp>
        <p:nvSpPr>
          <p:cNvPr id="48" name="TextBox 47"/>
          <p:cNvSpPr txBox="1"/>
          <p:nvPr/>
        </p:nvSpPr>
        <p:spPr>
          <a:xfrm rot="18655684">
            <a:off x="6135265" y="2207640"/>
            <a:ext cx="320734" cy="84639"/>
          </a:xfrm>
          <a:prstGeom prst="rect">
            <a:avLst/>
          </a:prstGeom>
          <a:noFill/>
        </p:spPr>
        <p:txBody>
          <a:bodyPr wrap="square" lIns="0" tIns="0" rIns="0" bIns="0" rtlCol="0">
            <a:spAutoFit/>
          </a:bodyPr>
          <a:lstStyle/>
          <a:p>
            <a:r>
              <a:rPr lang="en-GB" sz="825" baseline="30000" dirty="0"/>
              <a:t>15</a:t>
            </a:r>
          </a:p>
        </p:txBody>
      </p:sp>
      <p:sp>
        <p:nvSpPr>
          <p:cNvPr id="49" name="TextBox 48"/>
          <p:cNvSpPr txBox="1"/>
          <p:nvPr/>
        </p:nvSpPr>
        <p:spPr>
          <a:xfrm rot="16200000">
            <a:off x="5312134" y="3173726"/>
            <a:ext cx="932987" cy="126958"/>
          </a:xfrm>
          <a:prstGeom prst="rect">
            <a:avLst/>
          </a:prstGeom>
          <a:noFill/>
        </p:spPr>
        <p:txBody>
          <a:bodyPr wrap="square" lIns="0" tIns="0" rIns="0" bIns="0" rtlCol="0">
            <a:spAutoFit/>
          </a:bodyPr>
          <a:lstStyle/>
          <a:p>
            <a:pPr algn="ctr"/>
            <a:r>
              <a:rPr lang="en-GB" sz="825" dirty="0">
                <a:solidFill>
                  <a:schemeClr val="bg1"/>
                </a:solidFill>
              </a:rPr>
              <a:t>50/100 mg QD</a:t>
            </a:r>
          </a:p>
        </p:txBody>
      </p:sp>
      <p:sp>
        <p:nvSpPr>
          <p:cNvPr id="50" name="TextBox 49"/>
          <p:cNvSpPr txBox="1"/>
          <p:nvPr/>
        </p:nvSpPr>
        <p:spPr>
          <a:xfrm rot="18655684">
            <a:off x="6422949" y="2197462"/>
            <a:ext cx="320734" cy="84639"/>
          </a:xfrm>
          <a:prstGeom prst="rect">
            <a:avLst/>
          </a:prstGeom>
          <a:noFill/>
        </p:spPr>
        <p:txBody>
          <a:bodyPr wrap="square" lIns="0" tIns="0" rIns="0" bIns="0" rtlCol="0">
            <a:spAutoFit/>
          </a:bodyPr>
          <a:lstStyle/>
          <a:p>
            <a:r>
              <a:rPr lang="en-GB" sz="825" baseline="30000" dirty="0"/>
              <a:t>16</a:t>
            </a:r>
          </a:p>
        </p:txBody>
      </p:sp>
      <p:sp>
        <p:nvSpPr>
          <p:cNvPr id="51" name="TextBox 50"/>
          <p:cNvSpPr txBox="1"/>
          <p:nvPr/>
        </p:nvSpPr>
        <p:spPr>
          <a:xfrm rot="16200000">
            <a:off x="5701445" y="3086533"/>
            <a:ext cx="661757" cy="126958"/>
          </a:xfrm>
          <a:prstGeom prst="rect">
            <a:avLst/>
          </a:prstGeom>
          <a:noFill/>
        </p:spPr>
        <p:txBody>
          <a:bodyPr wrap="square" lIns="0" tIns="0" rIns="0" bIns="0" rtlCol="0">
            <a:spAutoFit/>
          </a:bodyPr>
          <a:lstStyle/>
          <a:p>
            <a:pPr algn="ctr"/>
            <a:r>
              <a:rPr lang="en-GB" sz="825" dirty="0">
                <a:solidFill>
                  <a:schemeClr val="bg1"/>
                </a:solidFill>
              </a:rPr>
              <a:t>30 mg QD</a:t>
            </a:r>
          </a:p>
        </p:txBody>
      </p:sp>
      <p:sp>
        <p:nvSpPr>
          <p:cNvPr id="52" name="TextBox 51"/>
          <p:cNvSpPr txBox="1"/>
          <p:nvPr/>
        </p:nvSpPr>
        <p:spPr>
          <a:xfrm rot="18655684">
            <a:off x="6637715" y="2258381"/>
            <a:ext cx="320734" cy="84639"/>
          </a:xfrm>
          <a:prstGeom prst="rect">
            <a:avLst/>
          </a:prstGeom>
          <a:noFill/>
        </p:spPr>
        <p:txBody>
          <a:bodyPr wrap="square" lIns="0" tIns="0" rIns="0" bIns="0" rtlCol="0">
            <a:spAutoFit/>
          </a:bodyPr>
          <a:lstStyle/>
          <a:p>
            <a:r>
              <a:rPr lang="en-GB" sz="825" baseline="30000" dirty="0"/>
              <a:t>17</a:t>
            </a:r>
          </a:p>
        </p:txBody>
      </p:sp>
      <p:sp>
        <p:nvSpPr>
          <p:cNvPr id="53" name="TextBox 52"/>
          <p:cNvSpPr txBox="1"/>
          <p:nvPr/>
        </p:nvSpPr>
        <p:spPr>
          <a:xfrm rot="18655684">
            <a:off x="7194276" y="1960610"/>
            <a:ext cx="320734" cy="84639"/>
          </a:xfrm>
          <a:prstGeom prst="rect">
            <a:avLst/>
          </a:prstGeom>
          <a:noFill/>
        </p:spPr>
        <p:txBody>
          <a:bodyPr wrap="square" lIns="0" tIns="0" rIns="0" bIns="0" rtlCol="0">
            <a:spAutoFit/>
          </a:bodyPr>
          <a:lstStyle/>
          <a:p>
            <a:r>
              <a:rPr lang="en-GB" sz="825" baseline="30000" dirty="0"/>
              <a:t>18</a:t>
            </a:r>
          </a:p>
        </p:txBody>
      </p:sp>
      <p:sp>
        <p:nvSpPr>
          <p:cNvPr id="54" name="TextBox 53"/>
          <p:cNvSpPr txBox="1"/>
          <p:nvPr/>
        </p:nvSpPr>
        <p:spPr>
          <a:xfrm rot="16200000">
            <a:off x="5958504" y="3107813"/>
            <a:ext cx="661757" cy="126958"/>
          </a:xfrm>
          <a:prstGeom prst="rect">
            <a:avLst/>
          </a:prstGeom>
          <a:noFill/>
        </p:spPr>
        <p:txBody>
          <a:bodyPr wrap="square" lIns="0" tIns="0" rIns="0" bIns="0" rtlCol="0">
            <a:spAutoFit/>
          </a:bodyPr>
          <a:lstStyle/>
          <a:p>
            <a:pPr algn="ctr"/>
            <a:r>
              <a:rPr lang="en-GB" sz="825" dirty="0">
                <a:solidFill>
                  <a:schemeClr val="bg1"/>
                </a:solidFill>
              </a:rPr>
              <a:t>100 mg QD</a:t>
            </a:r>
          </a:p>
        </p:txBody>
      </p:sp>
      <p:sp>
        <p:nvSpPr>
          <p:cNvPr id="55" name="TextBox 54"/>
          <p:cNvSpPr txBox="1"/>
          <p:nvPr/>
        </p:nvSpPr>
        <p:spPr>
          <a:xfrm rot="16200000">
            <a:off x="6228725" y="3086789"/>
            <a:ext cx="661757" cy="126958"/>
          </a:xfrm>
          <a:prstGeom prst="rect">
            <a:avLst/>
          </a:prstGeom>
          <a:noFill/>
        </p:spPr>
        <p:txBody>
          <a:bodyPr wrap="square" lIns="0" tIns="0" rIns="0" bIns="0" rtlCol="0">
            <a:spAutoFit/>
          </a:bodyPr>
          <a:lstStyle/>
          <a:p>
            <a:pPr algn="ctr"/>
            <a:r>
              <a:rPr lang="en-GB" sz="825" dirty="0"/>
              <a:t>40 mg QD</a:t>
            </a:r>
          </a:p>
        </p:txBody>
      </p:sp>
      <p:sp>
        <p:nvSpPr>
          <p:cNvPr id="56" name="TextBox 55"/>
          <p:cNvSpPr txBox="1"/>
          <p:nvPr/>
        </p:nvSpPr>
        <p:spPr>
          <a:xfrm rot="18655684">
            <a:off x="7238466" y="2216821"/>
            <a:ext cx="320734" cy="84639"/>
          </a:xfrm>
          <a:prstGeom prst="rect">
            <a:avLst/>
          </a:prstGeom>
          <a:noFill/>
        </p:spPr>
        <p:txBody>
          <a:bodyPr wrap="square" lIns="0" tIns="0" rIns="0" bIns="0" rtlCol="0">
            <a:spAutoFit/>
          </a:bodyPr>
          <a:lstStyle/>
          <a:p>
            <a:r>
              <a:rPr lang="en-GB" sz="825" baseline="30000" dirty="0"/>
              <a:t>19</a:t>
            </a:r>
          </a:p>
        </p:txBody>
      </p:sp>
      <p:sp>
        <p:nvSpPr>
          <p:cNvPr id="59" name="TextBox 58"/>
          <p:cNvSpPr txBox="1"/>
          <p:nvPr/>
        </p:nvSpPr>
        <p:spPr>
          <a:xfrm rot="16200000">
            <a:off x="6203273" y="3184350"/>
            <a:ext cx="1235230" cy="121252"/>
          </a:xfrm>
          <a:prstGeom prst="rect">
            <a:avLst/>
          </a:prstGeom>
          <a:noFill/>
        </p:spPr>
        <p:txBody>
          <a:bodyPr wrap="square" lIns="0" tIns="0" rIns="0" bIns="0" rtlCol="0">
            <a:spAutoFit/>
          </a:bodyPr>
          <a:lstStyle/>
          <a:p>
            <a:pPr algn="ctr"/>
            <a:r>
              <a:rPr lang="en-GB" sz="788" dirty="0">
                <a:solidFill>
                  <a:schemeClr val="bg1"/>
                </a:solidFill>
              </a:rPr>
              <a:t>1200 mg /100 mg  Q12H</a:t>
            </a:r>
          </a:p>
        </p:txBody>
      </p:sp>
      <p:sp>
        <p:nvSpPr>
          <p:cNvPr id="60" name="TextBox 59"/>
          <p:cNvSpPr txBox="1"/>
          <p:nvPr/>
        </p:nvSpPr>
        <p:spPr>
          <a:xfrm rot="18655684">
            <a:off x="7541023" y="2462617"/>
            <a:ext cx="320734" cy="84639"/>
          </a:xfrm>
          <a:prstGeom prst="rect">
            <a:avLst/>
          </a:prstGeom>
          <a:noFill/>
        </p:spPr>
        <p:txBody>
          <a:bodyPr wrap="square" lIns="0" tIns="0" rIns="0" bIns="0" rtlCol="0">
            <a:spAutoFit/>
          </a:bodyPr>
          <a:lstStyle/>
          <a:p>
            <a:r>
              <a:rPr lang="en-GB" sz="825" baseline="30000" dirty="0"/>
              <a:t>21</a:t>
            </a:r>
          </a:p>
        </p:txBody>
      </p:sp>
      <p:sp>
        <p:nvSpPr>
          <p:cNvPr id="62" name="TextBox 61"/>
          <p:cNvSpPr txBox="1"/>
          <p:nvPr/>
        </p:nvSpPr>
        <p:spPr>
          <a:xfrm rot="16200000">
            <a:off x="6762188" y="3114006"/>
            <a:ext cx="639968" cy="126958"/>
          </a:xfrm>
          <a:prstGeom prst="rect">
            <a:avLst/>
          </a:prstGeom>
          <a:noFill/>
        </p:spPr>
        <p:txBody>
          <a:bodyPr wrap="square" lIns="0" tIns="0" rIns="0" bIns="0" rtlCol="0">
            <a:spAutoFit/>
          </a:bodyPr>
          <a:lstStyle/>
          <a:p>
            <a:pPr algn="ctr"/>
            <a:r>
              <a:rPr lang="en-GB" sz="825" dirty="0">
                <a:solidFill>
                  <a:schemeClr val="bg1"/>
                </a:solidFill>
              </a:rPr>
              <a:t>300 mg BID</a:t>
            </a:r>
          </a:p>
        </p:txBody>
      </p:sp>
      <p:sp>
        <p:nvSpPr>
          <p:cNvPr id="63" name="TextBox 62"/>
          <p:cNvSpPr txBox="1"/>
          <p:nvPr/>
        </p:nvSpPr>
        <p:spPr>
          <a:xfrm rot="16200000">
            <a:off x="7019561" y="3114263"/>
            <a:ext cx="661757" cy="126958"/>
          </a:xfrm>
          <a:prstGeom prst="rect">
            <a:avLst/>
          </a:prstGeom>
          <a:noFill/>
        </p:spPr>
        <p:txBody>
          <a:bodyPr wrap="square" lIns="0" tIns="0" rIns="0" bIns="0" rtlCol="0">
            <a:spAutoFit/>
          </a:bodyPr>
          <a:lstStyle/>
          <a:p>
            <a:pPr algn="ctr"/>
            <a:r>
              <a:rPr lang="en-GB" sz="825" dirty="0">
                <a:solidFill>
                  <a:schemeClr val="bg1"/>
                </a:solidFill>
              </a:rPr>
              <a:t>100 mg BID</a:t>
            </a:r>
          </a:p>
        </p:txBody>
      </p:sp>
      <p:sp>
        <p:nvSpPr>
          <p:cNvPr id="65" name="TextBox 64"/>
          <p:cNvSpPr txBox="1"/>
          <p:nvPr/>
        </p:nvSpPr>
        <p:spPr>
          <a:xfrm rot="18655684">
            <a:off x="7446348" y="2294655"/>
            <a:ext cx="320734" cy="84639"/>
          </a:xfrm>
          <a:prstGeom prst="rect">
            <a:avLst/>
          </a:prstGeom>
          <a:noFill/>
        </p:spPr>
        <p:txBody>
          <a:bodyPr wrap="square" lIns="0" tIns="0" rIns="0" bIns="0" rtlCol="0">
            <a:spAutoFit/>
          </a:bodyPr>
          <a:lstStyle/>
          <a:p>
            <a:r>
              <a:rPr lang="en-GB" sz="825" baseline="30000" dirty="0"/>
              <a:t>20</a:t>
            </a:r>
          </a:p>
        </p:txBody>
      </p:sp>
      <p:sp>
        <p:nvSpPr>
          <p:cNvPr id="8" name="Rectángulo 7"/>
          <p:cNvSpPr/>
          <p:nvPr/>
        </p:nvSpPr>
        <p:spPr>
          <a:xfrm>
            <a:off x="5126404" y="1958495"/>
            <a:ext cx="1363390" cy="265420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
        <p:nvSpPr>
          <p:cNvPr id="6" name="CuadroTexto 5"/>
          <p:cNvSpPr txBox="1"/>
          <p:nvPr/>
        </p:nvSpPr>
        <p:spPr>
          <a:xfrm>
            <a:off x="7848317" y="2978715"/>
            <a:ext cx="913365" cy="5770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1050" dirty="0" err="1"/>
              <a:t>InSTIs</a:t>
            </a:r>
            <a:r>
              <a:rPr lang="es-AR" sz="1050" dirty="0"/>
              <a:t>:</a:t>
            </a:r>
          </a:p>
          <a:p>
            <a:pPr algn="ctr"/>
            <a:r>
              <a:rPr lang="es-AR" sz="1050" dirty="0" err="1"/>
              <a:t>Also</a:t>
            </a:r>
            <a:r>
              <a:rPr lang="es-AR" sz="1050" dirty="0"/>
              <a:t> active</a:t>
            </a:r>
          </a:p>
          <a:p>
            <a:pPr algn="ctr"/>
            <a:r>
              <a:rPr lang="es-AR" sz="1050" dirty="0" err="1"/>
              <a:t>against</a:t>
            </a:r>
            <a:r>
              <a:rPr lang="es-AR" sz="1050" dirty="0"/>
              <a:t> HIV-2</a:t>
            </a:r>
          </a:p>
        </p:txBody>
      </p:sp>
      <p:sp>
        <p:nvSpPr>
          <p:cNvPr id="5" name="Rectángulo 4"/>
          <p:cNvSpPr/>
          <p:nvPr/>
        </p:nvSpPr>
        <p:spPr>
          <a:xfrm>
            <a:off x="4149300" y="5280378"/>
            <a:ext cx="2470581" cy="1277273"/>
          </a:xfrm>
          <a:prstGeom prst="rect">
            <a:avLst/>
          </a:prstGeom>
        </p:spPr>
        <p:txBody>
          <a:bodyPr wrap="square">
            <a:spAutoFit/>
          </a:bodyPr>
          <a:lstStyle/>
          <a:p>
            <a:pPr marL="171450" indent="-171450">
              <a:buAutoNum type="arabicPeriod"/>
            </a:pPr>
            <a:r>
              <a:rPr lang="en-GB" sz="700" i="1" dirty="0" err="1"/>
              <a:t>Gruzdev</a:t>
            </a:r>
            <a:r>
              <a:rPr lang="en-GB" sz="700" i="1" dirty="0"/>
              <a:t> et al. AIDS 2003;17:2487-2494.</a:t>
            </a:r>
          </a:p>
          <a:p>
            <a:pPr marL="171450" indent="-171450">
              <a:buAutoNum type="arabicPeriod"/>
            </a:pPr>
            <a:r>
              <a:rPr lang="en-GB" sz="700" i="1" dirty="0"/>
              <a:t>Goebel et al. AIDS 2006;20:1721-1726.</a:t>
            </a:r>
          </a:p>
          <a:p>
            <a:pPr marL="171450" indent="-171450">
              <a:buAutoNum type="arabicPeriod"/>
            </a:pPr>
            <a:r>
              <a:rPr lang="en-GB" sz="700" i="1" dirty="0"/>
              <a:t>Murphy et al. AIDS 2001;15(1):F1-F9.  </a:t>
            </a:r>
          </a:p>
          <a:p>
            <a:pPr marL="171450" indent="-171450">
              <a:buAutoNum type="arabicPeriod"/>
            </a:pPr>
            <a:r>
              <a:rPr lang="en-GB" sz="700" i="1" dirty="0" err="1"/>
              <a:t>Arasteh</a:t>
            </a:r>
            <a:r>
              <a:rPr lang="en-GB" sz="700" i="1" dirty="0"/>
              <a:t> et al. AIDS 2005;19:943-947.</a:t>
            </a:r>
          </a:p>
          <a:p>
            <a:pPr marL="171450" indent="-171450">
              <a:buAutoNum type="arabicPeriod"/>
            </a:pPr>
            <a:r>
              <a:rPr lang="en-GB" sz="700" i="1" dirty="0"/>
              <a:t>BMS Clinical Study Report AI424007, August 2002.</a:t>
            </a:r>
          </a:p>
          <a:p>
            <a:pPr marL="171450" indent="-171450">
              <a:buAutoNum type="arabicPeriod"/>
            </a:pPr>
            <a:r>
              <a:rPr lang="en-GB" sz="700" i="1" dirty="0" err="1"/>
              <a:t>Eron</a:t>
            </a:r>
            <a:r>
              <a:rPr lang="en-GB" sz="700" i="1" dirty="0"/>
              <a:t> et al. N </a:t>
            </a:r>
            <a:r>
              <a:rPr lang="en-GB" sz="700" i="1" dirty="0" err="1"/>
              <a:t>Engl</a:t>
            </a:r>
            <a:r>
              <a:rPr lang="en-GB" sz="700" i="1" dirty="0"/>
              <a:t> J Med 1995;333:1662-9.</a:t>
            </a:r>
          </a:p>
          <a:p>
            <a:pPr marL="171450" indent="-171450">
              <a:buAutoNum type="arabicPeriod"/>
            </a:pPr>
            <a:r>
              <a:rPr lang="en-GB" sz="700" i="1" dirty="0" err="1"/>
              <a:t>Ruane</a:t>
            </a:r>
            <a:r>
              <a:rPr lang="en-GB" sz="700" i="1" dirty="0"/>
              <a:t> et al. </a:t>
            </a:r>
            <a:r>
              <a:rPr lang="en-GB" sz="700" i="1" dirty="0" err="1"/>
              <a:t>Pharmacother</a:t>
            </a:r>
            <a:r>
              <a:rPr lang="en-GB" sz="700" i="1" dirty="0"/>
              <a:t> 2004;24(3):307-312.</a:t>
            </a:r>
          </a:p>
          <a:p>
            <a:pPr marL="171450" indent="-171450">
              <a:buAutoNum type="arabicPeriod"/>
            </a:pPr>
            <a:r>
              <a:rPr lang="en-GB" sz="700" i="1" dirty="0" err="1"/>
              <a:t>Staszewski</a:t>
            </a:r>
            <a:r>
              <a:rPr lang="en-GB" sz="700" i="1" dirty="0"/>
              <a:t> et al. AIDS 1998;12:F197-F202</a:t>
            </a:r>
          </a:p>
          <a:p>
            <a:pPr marL="171450" indent="-171450">
              <a:buAutoNum type="arabicPeriod"/>
            </a:pPr>
            <a:r>
              <a:rPr lang="en-GB" sz="700" i="1" dirty="0"/>
              <a:t>Louie et al. AIDS 2003;17:1151-1156.</a:t>
            </a:r>
          </a:p>
          <a:p>
            <a:pPr marL="171450" indent="-171450">
              <a:buAutoNum type="arabicPeriod"/>
            </a:pPr>
            <a:r>
              <a:rPr lang="en-GB" sz="700" i="1" dirty="0" err="1"/>
              <a:t>Ruane</a:t>
            </a:r>
            <a:r>
              <a:rPr lang="en-GB" sz="700" i="1" dirty="0"/>
              <a:t> et al. J </a:t>
            </a:r>
            <a:r>
              <a:rPr lang="en-GB" sz="700" i="1" dirty="0" err="1"/>
              <a:t>Acquir</a:t>
            </a:r>
            <a:r>
              <a:rPr lang="en-GB" sz="700" i="1" dirty="0"/>
              <a:t> Immune </a:t>
            </a:r>
            <a:r>
              <a:rPr lang="en-GB" sz="700" i="1" dirty="0" err="1"/>
              <a:t>Defic</a:t>
            </a:r>
            <a:r>
              <a:rPr lang="en-GB" sz="700" i="1" dirty="0"/>
              <a:t> </a:t>
            </a:r>
            <a:r>
              <a:rPr lang="en-GB" sz="700" i="1" dirty="0" err="1"/>
              <a:t>Syndr</a:t>
            </a:r>
            <a:r>
              <a:rPr lang="en-GB" sz="700" i="1" dirty="0"/>
              <a:t> 2013;63:449-455</a:t>
            </a:r>
          </a:p>
          <a:p>
            <a:pPr marL="171450" indent="-171450">
              <a:buFontTx/>
              <a:buAutoNum type="arabicPeriod"/>
            </a:pPr>
            <a:r>
              <a:rPr lang="en-GB" sz="700" i="1" dirty="0"/>
              <a:t>Friedman et al. CROI 2016, abstract 437LB</a:t>
            </a:r>
            <a:r>
              <a:rPr lang="en-GB" sz="700" i="1" dirty="0" smtClean="0"/>
              <a:t>.</a:t>
            </a:r>
            <a:endParaRPr lang="en-GB" sz="700" i="1" dirty="0"/>
          </a:p>
        </p:txBody>
      </p:sp>
      <p:sp>
        <p:nvSpPr>
          <p:cNvPr id="32" name="CuadroTexto 31"/>
          <p:cNvSpPr txBox="1"/>
          <p:nvPr/>
        </p:nvSpPr>
        <p:spPr>
          <a:xfrm>
            <a:off x="6088721" y="5285315"/>
            <a:ext cx="2948243" cy="1277273"/>
          </a:xfrm>
          <a:prstGeom prst="rect">
            <a:avLst/>
          </a:prstGeom>
        </p:spPr>
        <p:txBody>
          <a:bodyPr wrap="square">
            <a:spAutoFit/>
          </a:bodyPr>
          <a:lstStyle>
            <a:defPPr>
              <a:defRPr lang="es-AR"/>
            </a:defPPr>
            <a:lvl1pPr marL="171450" indent="-171450">
              <a:buAutoNum type="arabicPeriod"/>
              <a:defRPr sz="700" i="1"/>
            </a:lvl1pPr>
          </a:lstStyle>
          <a:p>
            <a:pPr marL="0" indent="0" algn="r">
              <a:buNone/>
            </a:pPr>
            <a:r>
              <a:rPr lang="en-GB" dirty="0"/>
              <a:t>.12. Rousseau et al. The Journal of Infectious Diseases 2003;188:1652-8</a:t>
            </a:r>
          </a:p>
          <a:p>
            <a:pPr marL="0" indent="0" algn="r">
              <a:buNone/>
            </a:pPr>
            <a:r>
              <a:rPr lang="en-GB" dirty="0"/>
              <a:t>13.Markowitz et al. J </a:t>
            </a:r>
            <a:r>
              <a:rPr lang="en-GB" dirty="0" err="1"/>
              <a:t>Acquir</a:t>
            </a:r>
            <a:r>
              <a:rPr lang="en-GB" dirty="0"/>
              <a:t> Immune </a:t>
            </a:r>
            <a:r>
              <a:rPr lang="en-GB" dirty="0" err="1"/>
              <a:t>Defic</a:t>
            </a:r>
            <a:r>
              <a:rPr lang="en-GB" dirty="0"/>
              <a:t> </a:t>
            </a:r>
            <a:r>
              <a:rPr lang="en-GB" dirty="0" err="1"/>
              <a:t>Syndr</a:t>
            </a:r>
            <a:r>
              <a:rPr lang="en-GB" dirty="0"/>
              <a:t> 2006;43:509-515.</a:t>
            </a:r>
          </a:p>
          <a:p>
            <a:pPr marL="0" indent="0" algn="r">
              <a:buNone/>
            </a:pPr>
            <a:r>
              <a:rPr lang="en-GB" dirty="0"/>
              <a:t>14.Min et al. AIDS 2011;25:1737-1745.</a:t>
            </a:r>
          </a:p>
          <a:p>
            <a:pPr marL="0" indent="0" algn="r">
              <a:buNone/>
            </a:pPr>
            <a:r>
              <a:rPr lang="en-GB" dirty="0"/>
              <a:t>15.De Jesus et al. J </a:t>
            </a:r>
            <a:r>
              <a:rPr lang="en-GB" dirty="0" err="1"/>
              <a:t>Acquir</a:t>
            </a:r>
            <a:r>
              <a:rPr lang="en-GB" dirty="0"/>
              <a:t> Immune </a:t>
            </a:r>
            <a:r>
              <a:rPr lang="en-GB" dirty="0" err="1"/>
              <a:t>Defic</a:t>
            </a:r>
            <a:r>
              <a:rPr lang="en-GB" dirty="0"/>
              <a:t> </a:t>
            </a:r>
            <a:r>
              <a:rPr lang="en-GB" dirty="0" err="1"/>
              <a:t>Syndr</a:t>
            </a:r>
            <a:r>
              <a:rPr lang="en-GB" dirty="0"/>
              <a:t> 2006;43:1-5.</a:t>
            </a:r>
          </a:p>
          <a:p>
            <a:pPr marL="0" indent="0" algn="r">
              <a:buNone/>
            </a:pPr>
            <a:r>
              <a:rPr lang="en-GB" dirty="0"/>
              <a:t>16.Spreen et al. HIV </a:t>
            </a:r>
            <a:r>
              <a:rPr lang="en-GB" dirty="0" err="1"/>
              <a:t>Clin</a:t>
            </a:r>
            <a:r>
              <a:rPr lang="en-GB" dirty="0"/>
              <a:t> Trials 2013;14(5):192-203.</a:t>
            </a:r>
          </a:p>
          <a:p>
            <a:pPr marL="0" indent="0" algn="r">
              <a:buNone/>
            </a:pPr>
            <a:r>
              <a:rPr lang="en-GB" dirty="0"/>
              <a:t>17.Gallant et al. J </a:t>
            </a:r>
            <a:r>
              <a:rPr lang="en-GB" dirty="0" err="1"/>
              <a:t>Acquir</a:t>
            </a:r>
            <a:r>
              <a:rPr lang="en-GB" dirty="0"/>
              <a:t> Immune </a:t>
            </a:r>
            <a:r>
              <a:rPr lang="en-GB" dirty="0" err="1"/>
              <a:t>Defic</a:t>
            </a:r>
            <a:r>
              <a:rPr lang="en-GB" dirty="0"/>
              <a:t> </a:t>
            </a:r>
            <a:r>
              <a:rPr lang="en-GB" dirty="0" err="1"/>
              <a:t>Syndr</a:t>
            </a:r>
            <a:r>
              <a:rPr lang="en-GB" dirty="0"/>
              <a:t> 2017;75:61-66.</a:t>
            </a:r>
          </a:p>
          <a:p>
            <a:pPr marL="0" indent="0" algn="r">
              <a:buNone/>
            </a:pPr>
            <a:r>
              <a:rPr lang="en-GB" dirty="0"/>
              <a:t>18.Hwang et al. </a:t>
            </a:r>
            <a:r>
              <a:rPr lang="en-GB" dirty="0" err="1"/>
              <a:t>Clin</a:t>
            </a:r>
            <a:r>
              <a:rPr lang="en-GB" dirty="0"/>
              <a:t> Infect Dis 2017;65(3):442-452.</a:t>
            </a:r>
          </a:p>
          <a:p>
            <a:pPr marL="0" indent="0" algn="r">
              <a:buNone/>
            </a:pPr>
            <a:r>
              <a:rPr lang="en-GB" dirty="0"/>
              <a:t>19.Nettles et al. JID 2012;206:1002-11.</a:t>
            </a:r>
          </a:p>
          <a:p>
            <a:pPr marL="0" indent="0" algn="r">
              <a:buNone/>
            </a:pPr>
            <a:r>
              <a:rPr lang="en-GB" dirty="0"/>
              <a:t>20.Fatkenheuer et al. Nature Medicine 2005;11(11):1170-1172.</a:t>
            </a:r>
          </a:p>
          <a:p>
            <a:pPr marL="0" indent="0" algn="r">
              <a:buNone/>
            </a:pPr>
            <a:r>
              <a:rPr lang="en-GB" dirty="0"/>
              <a:t>21.Kilby et al. Nature Medicine 1998;4(11):1302-1307.</a:t>
            </a:r>
          </a:p>
          <a:p>
            <a:endParaRPr lang="es-AR" dirty="0"/>
          </a:p>
        </p:txBody>
      </p:sp>
      <p:sp>
        <p:nvSpPr>
          <p:cNvPr id="64" name="CuadroTexto 63"/>
          <p:cNvSpPr txBox="1"/>
          <p:nvPr/>
        </p:nvSpPr>
        <p:spPr>
          <a:xfrm>
            <a:off x="250250" y="552625"/>
            <a:ext cx="2849085"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000" b="1" dirty="0" err="1"/>
              <a:t>InSTIs</a:t>
            </a:r>
            <a:r>
              <a:rPr lang="es-AR" sz="2000" b="1" dirty="0"/>
              <a:t> in 1st line, </a:t>
            </a:r>
            <a:r>
              <a:rPr lang="es-AR" sz="2000" b="1" dirty="0" err="1"/>
              <a:t>why</a:t>
            </a:r>
            <a:r>
              <a:rPr lang="es-AR" sz="2000" b="1" dirty="0"/>
              <a:t>?</a:t>
            </a:r>
          </a:p>
        </p:txBody>
      </p:sp>
      <p:pic>
        <p:nvPicPr>
          <p:cNvPr id="66" name="Picture 3" descr="HUESPED_template_ppt_V2-0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41" y="6060425"/>
            <a:ext cx="3147003" cy="609885"/>
          </a:xfrm>
          <a:prstGeom prst="rect">
            <a:avLst/>
          </a:prstGeom>
        </p:spPr>
      </p:pic>
    </p:spTree>
    <p:extLst>
      <p:ext uri="{BB962C8B-B14F-4D97-AF65-F5344CB8AC3E}">
        <p14:creationId xmlns:p14="http://schemas.microsoft.com/office/powerpoint/2010/main" val="1165729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ítulo 5"/>
          <p:cNvSpPr>
            <a:spLocks noGrp="1"/>
          </p:cNvSpPr>
          <p:nvPr>
            <p:ph type="title"/>
          </p:nvPr>
        </p:nvSpPr>
        <p:spPr>
          <a:xfrm>
            <a:off x="491614" y="690804"/>
            <a:ext cx="8213330" cy="994172"/>
          </a:xfrm>
        </p:spPr>
        <p:txBody>
          <a:bodyPr>
            <a:normAutofit/>
          </a:bodyPr>
          <a:lstStyle/>
          <a:p>
            <a:pPr algn="ctr"/>
            <a:r>
              <a:rPr lang="es-AR" sz="2000" b="1" dirty="0" err="1"/>
              <a:t>Clinical</a:t>
            </a:r>
            <a:r>
              <a:rPr lang="es-AR" sz="2000" b="1" dirty="0"/>
              <a:t> </a:t>
            </a:r>
            <a:r>
              <a:rPr lang="es-AR" sz="2000" b="1" dirty="0" err="1"/>
              <a:t>Trials</a:t>
            </a:r>
            <a:r>
              <a:rPr lang="es-AR" sz="2000" b="1" dirty="0"/>
              <a:t> in </a:t>
            </a:r>
            <a:r>
              <a:rPr lang="es-AR" sz="2000" b="1" dirty="0" err="1"/>
              <a:t>Treatment-naive</a:t>
            </a:r>
            <a:r>
              <a:rPr lang="es-AR" sz="2000" b="1" dirty="0"/>
              <a:t> </a:t>
            </a:r>
            <a:r>
              <a:rPr lang="es-AR" sz="2000" b="1" dirty="0" err="1"/>
              <a:t>Patients</a:t>
            </a:r>
            <a:r>
              <a:rPr lang="es-AR" sz="2000" b="1" dirty="0"/>
              <a:t>: </a:t>
            </a:r>
            <a:r>
              <a:rPr lang="es-AR" sz="2000" b="1" dirty="0" err="1"/>
              <a:t>InSTIs</a:t>
            </a:r>
            <a:r>
              <a:rPr lang="es-AR" sz="2000" b="1" dirty="0"/>
              <a:t> Non-inferior </a:t>
            </a:r>
            <a:r>
              <a:rPr lang="es-AR" sz="2000" b="1" dirty="0" err="1"/>
              <a:t>or</a:t>
            </a:r>
            <a:r>
              <a:rPr lang="es-AR" sz="2000" b="1" dirty="0"/>
              <a:t> Superior</a:t>
            </a:r>
          </a:p>
        </p:txBody>
      </p:sp>
      <p:sp>
        <p:nvSpPr>
          <p:cNvPr id="3" name="Content Placeholder 2"/>
          <p:cNvSpPr>
            <a:spLocks noGrp="1"/>
          </p:cNvSpPr>
          <p:nvPr>
            <p:ph idx="1"/>
          </p:nvPr>
        </p:nvSpPr>
        <p:spPr>
          <a:xfrm>
            <a:off x="491614" y="1582994"/>
            <a:ext cx="8268928" cy="3864077"/>
          </a:xfrm>
        </p:spPr>
        <p:txBody>
          <a:bodyPr>
            <a:noAutofit/>
          </a:bodyPr>
          <a:lstStyle/>
          <a:p>
            <a:r>
              <a:rPr lang="en-US" sz="2000" b="1" dirty="0" err="1">
                <a:solidFill>
                  <a:srgbClr val="010307"/>
                </a:solidFill>
              </a:rPr>
              <a:t>Raltegravir</a:t>
            </a:r>
            <a:endParaRPr lang="en-US" sz="2000" b="1" dirty="0">
              <a:solidFill>
                <a:srgbClr val="010307"/>
              </a:solidFill>
            </a:endParaRPr>
          </a:p>
          <a:p>
            <a:pPr lvl="1"/>
            <a:r>
              <a:rPr lang="en-US" sz="1600" dirty="0"/>
              <a:t>Non-inferior to TDF/FTC/EFV at 48 weeks</a:t>
            </a:r>
            <a:r>
              <a:rPr lang="en-US" sz="1600" b="1" dirty="0"/>
              <a:t>, superior </a:t>
            </a:r>
            <a:r>
              <a:rPr lang="en-US" sz="1600" dirty="0"/>
              <a:t>at 5 years (STARTMRK)</a:t>
            </a:r>
          </a:p>
          <a:p>
            <a:pPr lvl="1"/>
            <a:r>
              <a:rPr lang="en-US" sz="1600" dirty="0"/>
              <a:t>Equivalent to atazanavir/r and darunavir/r at 96 weeks (ARDENT- ACTG 5257)</a:t>
            </a:r>
          </a:p>
          <a:p>
            <a:pPr lvl="1"/>
            <a:r>
              <a:rPr lang="en-US" sz="1600" dirty="0"/>
              <a:t>QD dosing available, non-inferior to RAL BID  (ONCEMRK)</a:t>
            </a:r>
          </a:p>
          <a:p>
            <a:r>
              <a:rPr lang="en-US" sz="2000" b="1" dirty="0" err="1">
                <a:solidFill>
                  <a:srgbClr val="010307"/>
                </a:solidFill>
              </a:rPr>
              <a:t>Elvitegravir</a:t>
            </a:r>
            <a:r>
              <a:rPr lang="en-US" sz="2000" b="1" dirty="0">
                <a:solidFill>
                  <a:srgbClr val="010307"/>
                </a:solidFill>
              </a:rPr>
              <a:t> </a:t>
            </a:r>
            <a:r>
              <a:rPr lang="en-US" sz="1600" dirty="0">
                <a:solidFill>
                  <a:srgbClr val="010307"/>
                </a:solidFill>
              </a:rPr>
              <a:t>(STR available with FTC and TDF or TAF)</a:t>
            </a:r>
          </a:p>
          <a:p>
            <a:pPr lvl="1"/>
            <a:r>
              <a:rPr lang="en-US" sz="1600" dirty="0"/>
              <a:t>Non- inferior to TDF/FTC/EFV or to </a:t>
            </a:r>
            <a:r>
              <a:rPr lang="en-US" sz="1600" dirty="0" err="1"/>
              <a:t>atazanavir</a:t>
            </a:r>
            <a:r>
              <a:rPr lang="en-US" sz="1600" dirty="0"/>
              <a:t>/r at 48 weeks (Gilead 102,103)</a:t>
            </a:r>
          </a:p>
          <a:p>
            <a:pPr lvl="1"/>
            <a:r>
              <a:rPr lang="en-CA" sz="1600" b="1" dirty="0"/>
              <a:t>Superior</a:t>
            </a:r>
            <a:r>
              <a:rPr lang="en-CA" sz="1600" dirty="0">
                <a:solidFill>
                  <a:srgbClr val="7030A0"/>
                </a:solidFill>
              </a:rPr>
              <a:t> </a:t>
            </a:r>
            <a:r>
              <a:rPr lang="en-CA" sz="1600" dirty="0"/>
              <a:t>to atazanavir/r in women (WAVES)</a:t>
            </a:r>
            <a:endParaRPr lang="en-US" sz="1600" dirty="0"/>
          </a:p>
          <a:p>
            <a:r>
              <a:rPr lang="en-US" sz="2000" b="1" dirty="0" err="1"/>
              <a:t>Dolutegravir</a:t>
            </a:r>
            <a:r>
              <a:rPr lang="en-US" sz="2000" b="1" dirty="0"/>
              <a:t> </a:t>
            </a:r>
            <a:r>
              <a:rPr lang="en-US" sz="1600" dirty="0">
                <a:solidFill>
                  <a:srgbClr val="010307"/>
                </a:solidFill>
              </a:rPr>
              <a:t>(STR available with 3TC and ABC)</a:t>
            </a:r>
            <a:endParaRPr lang="en-US" sz="1600" dirty="0"/>
          </a:p>
          <a:p>
            <a:pPr lvl="1"/>
            <a:r>
              <a:rPr lang="en-US" sz="1600" dirty="0"/>
              <a:t>Non inferior to </a:t>
            </a:r>
            <a:r>
              <a:rPr lang="en-US" sz="1600" dirty="0" err="1"/>
              <a:t>raltegravir</a:t>
            </a:r>
            <a:r>
              <a:rPr lang="en-US" sz="1600" dirty="0"/>
              <a:t> at 48 weeks (Spring-2)</a:t>
            </a:r>
          </a:p>
          <a:p>
            <a:pPr lvl="1"/>
            <a:r>
              <a:rPr lang="en-US" sz="1600" b="1" dirty="0"/>
              <a:t>Superior</a:t>
            </a:r>
            <a:r>
              <a:rPr lang="en-US" sz="1600" dirty="0"/>
              <a:t> to TDF/FTC/EFV at 48 and 96 weeks (Single)</a:t>
            </a:r>
          </a:p>
          <a:p>
            <a:pPr lvl="1"/>
            <a:r>
              <a:rPr lang="en-US" sz="1600" b="1" dirty="0"/>
              <a:t>Superior</a:t>
            </a:r>
            <a:r>
              <a:rPr lang="en-US" sz="1600" dirty="0"/>
              <a:t> to darunavir/r at 48 and 96 weeks (Flamingo)</a:t>
            </a:r>
          </a:p>
          <a:p>
            <a:pPr lvl="1">
              <a:lnSpc>
                <a:spcPct val="100000"/>
              </a:lnSpc>
            </a:pPr>
            <a:r>
              <a:rPr lang="en-CA" sz="1600" b="1" dirty="0"/>
              <a:t>Superior</a:t>
            </a:r>
            <a:r>
              <a:rPr lang="en-CA" sz="1600" dirty="0">
                <a:solidFill>
                  <a:srgbClr val="7030A0"/>
                </a:solidFill>
              </a:rPr>
              <a:t> </a:t>
            </a:r>
            <a:r>
              <a:rPr lang="en-CA" sz="1600" dirty="0"/>
              <a:t>to atazanavir/r in women (ARIA)</a:t>
            </a:r>
            <a:endParaRPr lang="en-CA" sz="1600" b="1" dirty="0"/>
          </a:p>
          <a:p>
            <a:pPr marL="257175" lvl="1" indent="-257175">
              <a:lnSpc>
                <a:spcPct val="100000"/>
              </a:lnSpc>
            </a:pPr>
            <a:r>
              <a:rPr lang="en-CA" sz="2000" b="1" dirty="0" err="1" smtClean="0"/>
              <a:t>Bictegravir</a:t>
            </a:r>
            <a:r>
              <a:rPr lang="en-CA" sz="2000" b="1" dirty="0" smtClean="0"/>
              <a:t>:</a:t>
            </a:r>
            <a:r>
              <a:rPr lang="en-CA" sz="2800" b="1" dirty="0" smtClean="0"/>
              <a:t> </a:t>
            </a:r>
            <a:r>
              <a:rPr lang="en-US" sz="1600" dirty="0">
                <a:solidFill>
                  <a:srgbClr val="010307"/>
                </a:solidFill>
              </a:rPr>
              <a:t>(STR available with FTC and TAF)</a:t>
            </a:r>
            <a:endParaRPr lang="en-CA" sz="2800" dirty="0" smtClean="0"/>
          </a:p>
          <a:p>
            <a:pPr marL="335756" lvl="1" indent="7144"/>
            <a:r>
              <a:rPr lang="en-CA" sz="1600" dirty="0"/>
              <a:t> Non inferior to dolutegravir (GS-US-380-1489 and 1490)</a:t>
            </a:r>
            <a:endParaRPr lang="en-US" sz="1600" dirty="0"/>
          </a:p>
        </p:txBody>
      </p:sp>
      <p:sp>
        <p:nvSpPr>
          <p:cNvPr id="4" name="TextBox 3"/>
          <p:cNvSpPr txBox="1"/>
          <p:nvPr/>
        </p:nvSpPr>
        <p:spPr>
          <a:xfrm>
            <a:off x="3581382" y="6237279"/>
            <a:ext cx="5562618" cy="473206"/>
          </a:xfrm>
          <a:prstGeom prst="rect">
            <a:avLst/>
          </a:prstGeom>
          <a:noFill/>
        </p:spPr>
        <p:txBody>
          <a:bodyPr wrap="square" rtlCol="0">
            <a:spAutoFit/>
          </a:bodyPr>
          <a:lstStyle/>
          <a:p>
            <a:r>
              <a:rPr lang="en-CA" sz="825" i="1" dirty="0">
                <a:solidFill>
                  <a:prstClr val="black"/>
                </a:solidFill>
              </a:rPr>
              <a:t>Rockstroh, JAIDS, 2013; </a:t>
            </a:r>
            <a:r>
              <a:rPr lang="en-CA" sz="825" i="1" dirty="0" err="1">
                <a:solidFill>
                  <a:prstClr val="black"/>
                </a:solidFill>
              </a:rPr>
              <a:t>Landovitz</a:t>
            </a:r>
            <a:r>
              <a:rPr lang="en-CA" sz="825" i="1" dirty="0">
                <a:solidFill>
                  <a:prstClr val="black"/>
                </a:solidFill>
              </a:rPr>
              <a:t>, CROI 2014;  Elion CROI 2013; De Jesus, CROI; 2013; </a:t>
            </a:r>
            <a:r>
              <a:rPr lang="en-CA" sz="825" i="1" dirty="0" err="1">
                <a:solidFill>
                  <a:prstClr val="black"/>
                </a:solidFill>
              </a:rPr>
              <a:t>Raffi</a:t>
            </a:r>
            <a:r>
              <a:rPr lang="en-CA" sz="825" i="1" dirty="0">
                <a:solidFill>
                  <a:prstClr val="black"/>
                </a:solidFill>
              </a:rPr>
              <a:t>, Lancet, 2013; Walmsley NEJM, 2013, Clotet, Lancet, 2014 </a:t>
            </a:r>
            <a:r>
              <a:rPr lang="it-IT" sz="825" i="1" dirty="0"/>
              <a:t>Lancet HIV. 2017 Dec;4(12):e536-e546.</a:t>
            </a:r>
            <a:r>
              <a:rPr lang="en-CA" sz="825" i="1" dirty="0">
                <a:solidFill>
                  <a:prstClr val="black"/>
                </a:solidFill>
              </a:rPr>
              <a:t>. Gallant: Lancet. 2017 Nov 4;390(10107):2063-2072; Sax: Lancet. 2017 Nov 4;390(10107):2073-2082</a:t>
            </a:r>
            <a:endParaRPr lang="en-US" sz="825" i="1" dirty="0">
              <a:solidFill>
                <a:prstClr val="black"/>
              </a:solidFill>
            </a:endParaRPr>
          </a:p>
        </p:txBody>
      </p:sp>
      <p:pic>
        <p:nvPicPr>
          <p:cNvPr id="8" name="Picture 3" descr="HUESPED_template_ppt_V2-0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41" y="6060425"/>
            <a:ext cx="3147003" cy="609885"/>
          </a:xfrm>
          <a:prstGeom prst="rect">
            <a:avLst/>
          </a:prstGeom>
        </p:spPr>
      </p:pic>
      <p:sp>
        <p:nvSpPr>
          <p:cNvPr id="9" name="CuadroTexto 8"/>
          <p:cNvSpPr txBox="1"/>
          <p:nvPr/>
        </p:nvSpPr>
        <p:spPr>
          <a:xfrm>
            <a:off x="205141" y="355366"/>
            <a:ext cx="2849085"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AR" sz="2000" b="1" dirty="0" err="1"/>
              <a:t>InSTIs</a:t>
            </a:r>
            <a:r>
              <a:rPr lang="es-AR" sz="2000" b="1" dirty="0"/>
              <a:t> in 1st line, </a:t>
            </a:r>
            <a:r>
              <a:rPr lang="es-AR" sz="2000" b="1" dirty="0" err="1"/>
              <a:t>why</a:t>
            </a:r>
            <a:r>
              <a:rPr lang="es-AR" sz="2000" b="1" dirty="0"/>
              <a:t>?</a:t>
            </a:r>
          </a:p>
        </p:txBody>
      </p:sp>
    </p:spTree>
    <p:extLst>
      <p:ext uri="{BB962C8B-B14F-4D97-AF65-F5344CB8AC3E}">
        <p14:creationId xmlns:p14="http://schemas.microsoft.com/office/powerpoint/2010/main" val="3663714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ViiV Corporate Color Theme 2015">
    <a:dk1>
      <a:srgbClr val="000000"/>
    </a:dk1>
    <a:lt1>
      <a:srgbClr val="FFFFFF"/>
    </a:lt1>
    <a:dk2>
      <a:srgbClr val="A30234"/>
    </a:dk2>
    <a:lt2>
      <a:srgbClr val="808080"/>
    </a:lt2>
    <a:accent1>
      <a:srgbClr val="E31836"/>
    </a:accent1>
    <a:accent2>
      <a:srgbClr val="008790"/>
    </a:accent2>
    <a:accent3>
      <a:srgbClr val="919194"/>
    </a:accent3>
    <a:accent4>
      <a:srgbClr val="FFCC00"/>
    </a:accent4>
    <a:accent5>
      <a:srgbClr val="14C3FF"/>
    </a:accent5>
    <a:accent6>
      <a:srgbClr val="A50021"/>
    </a:accent6>
    <a:hlink>
      <a:srgbClr val="0000FF"/>
    </a:hlink>
    <a:folHlink>
      <a:srgbClr val="7030A0"/>
    </a:folHlink>
  </a:clrScheme>
  <a:fontScheme name="ViiV Corporate Font 201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ViiV Corporate Color Theme 2015">
    <a:dk1>
      <a:srgbClr val="000000"/>
    </a:dk1>
    <a:lt1>
      <a:srgbClr val="FFFFFF"/>
    </a:lt1>
    <a:dk2>
      <a:srgbClr val="A30234"/>
    </a:dk2>
    <a:lt2>
      <a:srgbClr val="808080"/>
    </a:lt2>
    <a:accent1>
      <a:srgbClr val="E31836"/>
    </a:accent1>
    <a:accent2>
      <a:srgbClr val="008790"/>
    </a:accent2>
    <a:accent3>
      <a:srgbClr val="919194"/>
    </a:accent3>
    <a:accent4>
      <a:srgbClr val="FFCC00"/>
    </a:accent4>
    <a:accent5>
      <a:srgbClr val="14C3FF"/>
    </a:accent5>
    <a:accent6>
      <a:srgbClr val="A50021"/>
    </a:accent6>
    <a:hlink>
      <a:srgbClr val="0000FF"/>
    </a:hlink>
    <a:folHlink>
      <a:srgbClr val="7030A0"/>
    </a:folHlink>
  </a:clrScheme>
  <a:fontScheme name="ViiV Corporate Font 201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2121</TotalTime>
  <Words>5377</Words>
  <Application>Microsoft Office PowerPoint</Application>
  <PresentationFormat>On-screen Show (4:3)</PresentationFormat>
  <Paragraphs>1257</Paragraphs>
  <Slides>43</Slides>
  <Notes>19</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MS PGothic</vt:lpstr>
      <vt:lpstr>MS PGothic</vt:lpstr>
      <vt:lpstr>Arial</vt:lpstr>
      <vt:lpstr>Calibri</vt:lpstr>
      <vt:lpstr>Calibri Light</vt:lpstr>
      <vt:lpstr>Times New Roman</vt:lpstr>
      <vt:lpstr>Trebuchet MS</vt:lpstr>
      <vt:lpstr>Wingdings</vt:lpstr>
      <vt:lpstr>Tema de Office</vt:lpstr>
      <vt:lpstr>Presentation Template</vt:lpstr>
      <vt:lpstr>PowerPoint Presentation</vt:lpstr>
      <vt:lpstr>Disclosures</vt:lpstr>
      <vt:lpstr>Acknowledgements</vt:lpstr>
      <vt:lpstr>Outline</vt:lpstr>
      <vt:lpstr>Efavirenz: Invictus, no longer</vt:lpstr>
      <vt:lpstr>PIs: Slowly phasing out as 1st option  for treatment initiation</vt:lpstr>
      <vt:lpstr>RAL, EVG, DTG and BIC (in combination with other ARVs) have been approved for the treatment of HIV  by the FDA, the EMA, and other agencies</vt:lpstr>
      <vt:lpstr>InSTIs Exhibit Higher Antiviral Activity vs Other Drug Classes </vt:lpstr>
      <vt:lpstr>Clinical Trials in Treatment-naive Patients: InSTIs Non-inferior or Superior</vt:lpstr>
      <vt:lpstr>Successful Switch From Boosted PIs in Suppressed Patients</vt:lpstr>
      <vt:lpstr>DTG outperforms LPV/R as 2nd line Regimens after NNRTI- based failure Snapshot Outcomes at Week 24 (Dawning study)  </vt:lpstr>
      <vt:lpstr>PowerPoint Presentation</vt:lpstr>
      <vt:lpstr>What about InSTIs monotherapy?</vt:lpstr>
      <vt:lpstr>Dual Therapy:  Potential InSTI-Based Regimens for Initial/Maintenance Therapy</vt:lpstr>
      <vt:lpstr>PowerPoint Presentation</vt:lpstr>
      <vt:lpstr>GEMINI 1 &amp; 2: Snapshot Analysis by Visit (Pooled)</vt:lpstr>
      <vt:lpstr>PowerPoint Presentation</vt:lpstr>
      <vt:lpstr>Dual therapy with Cabotegravir IM + Rilpivirine IM as  Long-Acting Maintenance ART: 96-Wk Results (LATTE-2) </vt:lpstr>
      <vt:lpstr>PowerPoint Presentation</vt:lpstr>
      <vt:lpstr>Concerns and research gaps</vt:lpstr>
      <vt:lpstr>Selecting InSTIs Regimens :  Few drug interactions for RAL, DTG and BIC</vt:lpstr>
      <vt:lpstr>PowerPoint Presentation</vt:lpstr>
      <vt:lpstr>InSTIs and TB: Research questions</vt:lpstr>
      <vt:lpstr>PowerPoint Presentation</vt:lpstr>
      <vt:lpstr>InSTIs use in pregnancy</vt:lpstr>
      <vt:lpstr>PowerPoint Presentation</vt:lpstr>
      <vt:lpstr>PowerPoint Presentation</vt:lpstr>
      <vt:lpstr>So, what to do?</vt:lpstr>
      <vt:lpstr>InSTIs for children:  Indication varies according  to the drug, age, and weight</vt:lpstr>
      <vt:lpstr>Very low rate of  emergent resistance to InSTIs in clinical trials of  InSTIs + 2NRTI in treatment-naïve patients</vt:lpstr>
      <vt:lpstr>Research questions</vt:lpstr>
      <vt:lpstr> InSTIs-containing regimens were associated with few discontinuations due to AEs in treatment-naïve patients</vt:lpstr>
      <vt:lpstr>Risk of IRIS with InSTIs not confirmed in 3 RCT</vt:lpstr>
      <vt:lpstr>Incidence of fatal and non-fatal IRIS-compatible events</vt:lpstr>
      <vt:lpstr>UNPRECEDENTED SPEED IN FACILITATING ACCESS TO NEW TREATMENTS</vt:lpstr>
      <vt:lpstr>PowerPoint Presentation</vt:lpstr>
      <vt:lpstr>PowerPoint Presentation</vt:lpstr>
      <vt:lpstr>Rollout of DTG in LMIC</vt:lpstr>
      <vt:lpstr>PowerPoint Presentation</vt:lpstr>
      <vt:lpstr>PowerPoint Presentation</vt:lpstr>
      <vt:lpstr>PowerPoint Presentation</vt:lpstr>
      <vt:lpstr>Conclusions</vt:lpstr>
      <vt:lpstr>My vision: InSTIs-based therapy will help us to succeed in our goals!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Pedro</dc:creator>
  <cp:lastModifiedBy>Saal</cp:lastModifiedBy>
  <cp:revision>45</cp:revision>
  <dcterms:created xsi:type="dcterms:W3CDTF">2018-07-22T21:37:07Z</dcterms:created>
  <dcterms:modified xsi:type="dcterms:W3CDTF">2018-07-24T16:37:07Z</dcterms:modified>
</cp:coreProperties>
</file>